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8" r:id="rId2"/>
    <p:sldId id="367" r:id="rId3"/>
    <p:sldId id="580" r:id="rId4"/>
    <p:sldId id="535" r:id="rId5"/>
    <p:sldId id="539" r:id="rId6"/>
    <p:sldId id="583" r:id="rId7"/>
    <p:sldId id="585" r:id="rId8"/>
    <p:sldId id="586" r:id="rId9"/>
    <p:sldId id="492" r:id="rId10"/>
    <p:sldId id="540" r:id="rId11"/>
    <p:sldId id="541" r:id="rId12"/>
    <p:sldId id="584" r:id="rId13"/>
    <p:sldId id="537" r:id="rId14"/>
    <p:sldId id="360" r:id="rId15"/>
    <p:sldId id="587" r:id="rId16"/>
    <p:sldId id="588" r:id="rId17"/>
    <p:sldId id="589" r:id="rId18"/>
    <p:sldId id="581" r:id="rId19"/>
    <p:sldId id="582" r:id="rId20"/>
    <p:sldId id="446" r:id="rId21"/>
    <p:sldId id="456" r:id="rId22"/>
    <p:sldId id="317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79E"/>
    <a:srgbClr val="FF9999"/>
    <a:srgbClr val="FFFFCC"/>
    <a:srgbClr val="00CCFF"/>
    <a:srgbClr val="33CCFF"/>
    <a:srgbClr val="66CCFF"/>
    <a:srgbClr val="CC0000"/>
    <a:srgbClr val="FFCCCC"/>
    <a:srgbClr val="FFCC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351" autoAdjust="0"/>
  </p:normalViewPr>
  <p:slideViewPr>
    <p:cSldViewPr snapToGrid="0">
      <p:cViewPr varScale="1">
        <p:scale>
          <a:sx n="68" d="100"/>
          <a:sy n="68" d="100"/>
        </p:scale>
        <p:origin x="46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22AC6-73B7-4EB0-847E-F7C5A7D1725E}" type="datetimeFigureOut">
              <a:rPr lang="fr-FR" smtClean="0"/>
              <a:t>12/01/2023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1F4DA-5627-4B41-8C57-5AF77D9ED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686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1F4DA-5627-4B41-8C57-5AF77D9EDB8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660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1F4DA-5627-4B41-8C57-5AF77D9EDB8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309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1F4DA-5627-4B41-8C57-5AF77D9EDB8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184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1F4DA-5627-4B41-8C57-5AF77D9EDB8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8576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1F4DA-5627-4B41-8C57-5AF77D9EDB8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560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1F4DA-5627-4B41-8C57-5AF77D9EDB8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879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1F4DA-5627-4B41-8C57-5AF77D9EDB8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617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1F4DA-5627-4B41-8C57-5AF77D9EDB8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827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C7ECA0-8FF1-4C9C-9D5C-8322B0516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D2B1846-4D55-4238-A58D-F943D1735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45EEF9-6FDC-4EAA-8669-525759F35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12/01/2023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42F525-CDED-45C6-A065-786D3D1F7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2C97BA-C456-4A1A-98CD-D2D3AB17C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64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5218EA-8BA5-4EBF-8930-6BBFE985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EAFA85F-D9CF-4FFF-98BA-5AE5EC5E1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9EBDC9-7E59-44DA-9166-BD12FC0B8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12/01/2023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ECC181-0B3E-48AB-A759-4020A9A9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78EF42-57CC-4D73-91EC-0460AFCE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79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FD7FC22-569F-427B-BB5B-15199DEE8F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36653FF-C5BF-4444-99D2-6DBA4A55D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6C1CFA-9B62-43AD-95D2-036A5D201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12/01/2023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46A19A-ACDA-4C18-B491-791A6C219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949BA3-93FC-467E-B3E4-97E7BDF1B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90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E2FE9A-7CD6-45CD-B61C-05F5EB3D5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7C89E2-8276-4E39-B50D-1ED93B98F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622EF7-EEC1-45FE-B77F-8ACC73D4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12/01/2023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FFFDDB-0B92-44B3-A0FB-CD1E9B257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35B44C-787C-4017-A5CE-D822B6BB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4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B52A-C430-42B9-9473-A4C93253E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E575AD-9E46-428C-8543-C226B3000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238302-D8DA-4E4D-8B38-8A838DFF7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12/01/2023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09EE05-5E5A-42F4-A946-9AA273AA0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07D7D0-ED49-42B2-8B5A-B0B3CE0F7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72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F35208-C743-4038-A671-0321D8BD8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75169B-5D17-4B1E-A1EE-34F380BEF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EF5BBD-63CE-4B93-B431-08F377E99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D8EC65-D8A0-4333-BA48-89AD595DE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12/01/2023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3A7C7B-B4EE-4C32-83A9-597828F88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BD0D46-249D-4D96-AB81-4860A2658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97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08D4E9-2BDD-4862-B7B3-6FF3ECE19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CA2B8D-70E6-4DA7-9F3D-E5860926E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6B2336-007E-433C-9A82-80BC34B75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F82234C-5E2D-42C0-9D25-545AC105A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43106D-5260-40B2-93E3-97C040152B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F85B576-8FB4-4FB8-8DE8-0AFEA72C7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12/01/2023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727A09D-767A-458A-8554-256A7C39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DA04DCA-F16C-4083-83F7-A6F555E63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77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9764A2-B9E8-468B-8D5D-AA61F732B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1E1D414-BD26-49DB-A7C1-F3FA3C4E1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12/01/2023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7C057F2-7971-4F22-8055-6E273FC8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FD37B5-13C9-4569-AE21-3D139AFE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35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71CE600-C83C-4F58-B9BC-5F856E609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12/01/2023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0750BB8-C909-4C9D-9F8E-0EB78F154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C49B51-CB38-4D70-8390-411DD0AD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27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BE5393-CEC5-40CB-822C-674A6460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621011-414B-4D9A-A59C-8AC2CB098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32A5CC-BD2D-4291-A11F-07F744E7E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E567CB-A779-46C5-B651-A698C9FCC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12/01/2023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928D67-975A-4BA6-9805-3D72EAA67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5D14C6-B641-43E4-9284-0EE580D0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48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DFFE86-7F97-42A9-8993-EA5BA29F9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D781BE-5553-4EB6-A57B-D3B94152D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7F447D-BA74-4558-8228-1098B9ED6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2D2532-3FCA-411A-92E3-9B969A03C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12/01/2023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FDDE16-9050-4670-9489-FF31BD805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7A5C5D-36F0-4C61-B85C-8386E53F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99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FAB3E89-3D78-4319-9275-8C6580371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3FBA76-391B-4BDF-899E-8EF46098F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60F19E-1FA4-404F-835B-3A04D23497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50111-CF7C-4B15-81A8-A6141E9BE74C}" type="datetimeFigureOut">
              <a:rPr lang="fr-FR" smtClean="0"/>
              <a:t>12/01/2023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B1AC7F-9541-4291-B727-21336D7DF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6C9801-DC04-41BB-B2C5-DE837B717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EAC28-BD64-46CE-BD39-C4B3F2E4E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24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>
            <a:extLst>
              <a:ext uri="{FF2B5EF4-FFF2-40B4-BE49-F238E27FC236}">
                <a16:creationId xmlns:a16="http://schemas.microsoft.com/office/drawing/2014/main" id="{CA447835-DC3B-49F7-A6C3-28F9E1F9F325}"/>
              </a:ext>
            </a:extLst>
          </p:cNvPr>
          <p:cNvSpPr/>
          <p:nvPr/>
        </p:nvSpPr>
        <p:spPr>
          <a:xfrm>
            <a:off x="6665034" y="0"/>
            <a:ext cx="3228975" cy="6858000"/>
          </a:xfrm>
          <a:prstGeom prst="rtTriangle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41F8FA-E886-4114-B2C0-351BD6D678BF}"/>
              </a:ext>
            </a:extLst>
          </p:cNvPr>
          <p:cNvSpPr/>
          <p:nvPr/>
        </p:nvSpPr>
        <p:spPr>
          <a:xfrm>
            <a:off x="0" y="0"/>
            <a:ext cx="6677025" cy="685800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 descr="Une image contenant jeu&#10;&#10;Description générée automatiquement">
            <a:extLst>
              <a:ext uri="{FF2B5EF4-FFF2-40B4-BE49-F238E27FC236}">
                <a16:creationId xmlns:a16="http://schemas.microsoft.com/office/drawing/2014/main" id="{A838307C-333D-432D-891B-AC273343A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748" y="463472"/>
            <a:ext cx="2208740" cy="1419116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4978A6C-33D2-4C5B-AAA0-C361F59D7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69650"/>
            <a:ext cx="3001885" cy="673037"/>
          </a:xfrm>
        </p:spPr>
        <p:txBody>
          <a:bodyPr/>
          <a:lstStyle/>
          <a:p>
            <a:pPr algn="r"/>
            <a:r>
              <a:rPr lang="fr-FR" sz="2400" dirty="0">
                <a:solidFill>
                  <a:schemeClr val="bg1"/>
                </a:solidFill>
                <a:latin typeface="ITC Avant Garde Std Bk" panose="020B0502020202020204" pitchFamily="34" charset="0"/>
                <a:ea typeface="+mj-ea"/>
                <a:cs typeface="+mj-cs"/>
              </a:rPr>
              <a:t>le 10 janvier 2023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543D0843-22B6-40FB-BBE6-37E2B4AC9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018" y="1882588"/>
            <a:ext cx="7428518" cy="238760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ITC Avant Garde Std Bk" panose="020B0502020202020204" pitchFamily="34" charset="0"/>
              </a:rPr>
              <a:t>RDV JUNGO</a:t>
            </a:r>
            <a:br>
              <a:rPr lang="fr-FR" dirty="0">
                <a:solidFill>
                  <a:schemeClr val="accent1">
                    <a:lumMod val="75000"/>
                  </a:schemeClr>
                </a:solidFill>
                <a:latin typeface="ITC Avant Garde Std Bk" panose="020B0502020202020204" pitchFamily="34" charset="0"/>
              </a:rPr>
            </a:br>
            <a:r>
              <a:rPr lang="fr-FR" sz="6000" dirty="0">
                <a:solidFill>
                  <a:schemeClr val="accent1">
                    <a:lumMod val="75000"/>
                  </a:schemeClr>
                </a:solidFill>
                <a:latin typeface="ITC Avant Garde Std Bk" panose="020B0502020202020204" pitchFamily="34" charset="0"/>
              </a:rPr>
              <a:t>Actualités - Utilisation Optimisation - Evolution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38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1C18CD6-782F-4560-81A5-3E1B7AF2FED0}"/>
              </a:ext>
            </a:extLst>
          </p:cNvPr>
          <p:cNvSpPr txBox="1"/>
          <p:nvPr/>
        </p:nvSpPr>
        <p:spPr>
          <a:xfrm>
            <a:off x="379468" y="315745"/>
            <a:ext cx="11202931" cy="523220"/>
          </a:xfrm>
          <a:prstGeom prst="rect">
            <a:avLst/>
          </a:prstGeom>
          <a:solidFill>
            <a:srgbClr val="2F479E"/>
          </a:solidFill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ENTREPRENEUR-PROJET/Création de financement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48FCAE0-5AE3-40CB-B7A8-6304A9E0D697}"/>
              </a:ext>
            </a:extLst>
          </p:cNvPr>
          <p:cNvSpPr txBox="1"/>
          <p:nvPr/>
        </p:nvSpPr>
        <p:spPr>
          <a:xfrm>
            <a:off x="379467" y="1192907"/>
            <a:ext cx="10983856" cy="400110"/>
          </a:xfrm>
          <a:custGeom>
            <a:avLst/>
            <a:gdLst>
              <a:gd name="connsiteX0" fmla="*/ 0 w 10983856"/>
              <a:gd name="connsiteY0" fmla="*/ 0 h 400110"/>
              <a:gd name="connsiteX1" fmla="*/ 248582 w 10983856"/>
              <a:gd name="connsiteY1" fmla="*/ 0 h 400110"/>
              <a:gd name="connsiteX2" fmla="*/ 607003 w 10983856"/>
              <a:gd name="connsiteY2" fmla="*/ 0 h 400110"/>
              <a:gd name="connsiteX3" fmla="*/ 1404777 w 10983856"/>
              <a:gd name="connsiteY3" fmla="*/ 0 h 400110"/>
              <a:gd name="connsiteX4" fmla="*/ 1982875 w 10983856"/>
              <a:gd name="connsiteY4" fmla="*/ 0 h 400110"/>
              <a:gd name="connsiteX5" fmla="*/ 2560973 w 10983856"/>
              <a:gd name="connsiteY5" fmla="*/ 0 h 400110"/>
              <a:gd name="connsiteX6" fmla="*/ 2919393 w 10983856"/>
              <a:gd name="connsiteY6" fmla="*/ 0 h 400110"/>
              <a:gd name="connsiteX7" fmla="*/ 3167975 w 10983856"/>
              <a:gd name="connsiteY7" fmla="*/ 0 h 400110"/>
              <a:gd name="connsiteX8" fmla="*/ 3526396 w 10983856"/>
              <a:gd name="connsiteY8" fmla="*/ 0 h 400110"/>
              <a:gd name="connsiteX9" fmla="*/ 3884816 w 10983856"/>
              <a:gd name="connsiteY9" fmla="*/ 0 h 400110"/>
              <a:gd name="connsiteX10" fmla="*/ 4353076 w 10983856"/>
              <a:gd name="connsiteY10" fmla="*/ 0 h 400110"/>
              <a:gd name="connsiteX11" fmla="*/ 4931173 w 10983856"/>
              <a:gd name="connsiteY11" fmla="*/ 0 h 400110"/>
              <a:gd name="connsiteX12" fmla="*/ 5728948 w 10983856"/>
              <a:gd name="connsiteY12" fmla="*/ 0 h 400110"/>
              <a:gd name="connsiteX13" fmla="*/ 6526723 w 10983856"/>
              <a:gd name="connsiteY13" fmla="*/ 0 h 400110"/>
              <a:gd name="connsiteX14" fmla="*/ 7324498 w 10983856"/>
              <a:gd name="connsiteY14" fmla="*/ 0 h 400110"/>
              <a:gd name="connsiteX15" fmla="*/ 7902595 w 10983856"/>
              <a:gd name="connsiteY15" fmla="*/ 0 h 400110"/>
              <a:gd name="connsiteX16" fmla="*/ 8480693 w 10983856"/>
              <a:gd name="connsiteY16" fmla="*/ 0 h 400110"/>
              <a:gd name="connsiteX17" fmla="*/ 8839114 w 10983856"/>
              <a:gd name="connsiteY17" fmla="*/ 0 h 400110"/>
              <a:gd name="connsiteX18" fmla="*/ 9636888 w 10983856"/>
              <a:gd name="connsiteY18" fmla="*/ 0 h 400110"/>
              <a:gd name="connsiteX19" fmla="*/ 10324825 w 10983856"/>
              <a:gd name="connsiteY19" fmla="*/ 0 h 400110"/>
              <a:gd name="connsiteX20" fmla="*/ 10983856 w 10983856"/>
              <a:gd name="connsiteY20" fmla="*/ 0 h 400110"/>
              <a:gd name="connsiteX21" fmla="*/ 10983856 w 10983856"/>
              <a:gd name="connsiteY21" fmla="*/ 400110 h 400110"/>
              <a:gd name="connsiteX22" fmla="*/ 10295920 w 10983856"/>
              <a:gd name="connsiteY22" fmla="*/ 400110 h 400110"/>
              <a:gd name="connsiteX23" fmla="*/ 9827661 w 10983856"/>
              <a:gd name="connsiteY23" fmla="*/ 400110 h 400110"/>
              <a:gd name="connsiteX24" fmla="*/ 9359402 w 10983856"/>
              <a:gd name="connsiteY24" fmla="*/ 400110 h 400110"/>
              <a:gd name="connsiteX25" fmla="*/ 8891142 w 10983856"/>
              <a:gd name="connsiteY25" fmla="*/ 400110 h 400110"/>
              <a:gd name="connsiteX26" fmla="*/ 8532722 w 10983856"/>
              <a:gd name="connsiteY26" fmla="*/ 400110 h 400110"/>
              <a:gd name="connsiteX27" fmla="*/ 7734947 w 10983856"/>
              <a:gd name="connsiteY27" fmla="*/ 400110 h 400110"/>
              <a:gd name="connsiteX28" fmla="*/ 7047011 w 10983856"/>
              <a:gd name="connsiteY28" fmla="*/ 400110 h 400110"/>
              <a:gd name="connsiteX29" fmla="*/ 6578752 w 10983856"/>
              <a:gd name="connsiteY29" fmla="*/ 400110 h 400110"/>
              <a:gd name="connsiteX30" fmla="*/ 6110493 w 10983856"/>
              <a:gd name="connsiteY30" fmla="*/ 400110 h 400110"/>
              <a:gd name="connsiteX31" fmla="*/ 5532395 w 10983856"/>
              <a:gd name="connsiteY31" fmla="*/ 400110 h 400110"/>
              <a:gd name="connsiteX32" fmla="*/ 4734620 w 10983856"/>
              <a:gd name="connsiteY32" fmla="*/ 400110 h 400110"/>
              <a:gd name="connsiteX33" fmla="*/ 4376199 w 10983856"/>
              <a:gd name="connsiteY33" fmla="*/ 400110 h 400110"/>
              <a:gd name="connsiteX34" fmla="*/ 3798102 w 10983856"/>
              <a:gd name="connsiteY34" fmla="*/ 400110 h 400110"/>
              <a:gd name="connsiteX35" fmla="*/ 3439681 w 10983856"/>
              <a:gd name="connsiteY35" fmla="*/ 400110 h 400110"/>
              <a:gd name="connsiteX36" fmla="*/ 2641906 w 10983856"/>
              <a:gd name="connsiteY36" fmla="*/ 400110 h 400110"/>
              <a:gd name="connsiteX37" fmla="*/ 1953970 w 10983856"/>
              <a:gd name="connsiteY37" fmla="*/ 400110 h 400110"/>
              <a:gd name="connsiteX38" fmla="*/ 1156195 w 10983856"/>
              <a:gd name="connsiteY38" fmla="*/ 400110 h 400110"/>
              <a:gd name="connsiteX39" fmla="*/ 0 w 10983856"/>
              <a:gd name="connsiteY39" fmla="*/ 400110 h 400110"/>
              <a:gd name="connsiteX40" fmla="*/ 0 w 10983856"/>
              <a:gd name="connsiteY40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983856" h="400110" extrusionOk="0">
                <a:moveTo>
                  <a:pt x="0" y="0"/>
                </a:moveTo>
                <a:cubicBezTo>
                  <a:pt x="95867" y="-28872"/>
                  <a:pt x="150815" y="14767"/>
                  <a:pt x="248582" y="0"/>
                </a:cubicBezTo>
                <a:cubicBezTo>
                  <a:pt x="346349" y="-14767"/>
                  <a:pt x="488196" y="33901"/>
                  <a:pt x="607003" y="0"/>
                </a:cubicBezTo>
                <a:cubicBezTo>
                  <a:pt x="725810" y="-33901"/>
                  <a:pt x="1020711" y="49664"/>
                  <a:pt x="1404777" y="0"/>
                </a:cubicBezTo>
                <a:cubicBezTo>
                  <a:pt x="1788843" y="-49664"/>
                  <a:pt x="1741631" y="24975"/>
                  <a:pt x="1982875" y="0"/>
                </a:cubicBezTo>
                <a:cubicBezTo>
                  <a:pt x="2224119" y="-24975"/>
                  <a:pt x="2312266" y="66372"/>
                  <a:pt x="2560973" y="0"/>
                </a:cubicBezTo>
                <a:cubicBezTo>
                  <a:pt x="2809680" y="-66372"/>
                  <a:pt x="2809176" y="15565"/>
                  <a:pt x="2919393" y="0"/>
                </a:cubicBezTo>
                <a:cubicBezTo>
                  <a:pt x="3029610" y="-15565"/>
                  <a:pt x="3106962" y="3660"/>
                  <a:pt x="3167975" y="0"/>
                </a:cubicBezTo>
                <a:cubicBezTo>
                  <a:pt x="3228988" y="-3660"/>
                  <a:pt x="3362197" y="41877"/>
                  <a:pt x="3526396" y="0"/>
                </a:cubicBezTo>
                <a:cubicBezTo>
                  <a:pt x="3690595" y="-41877"/>
                  <a:pt x="3720483" y="33866"/>
                  <a:pt x="3884816" y="0"/>
                </a:cubicBezTo>
                <a:cubicBezTo>
                  <a:pt x="4049149" y="-33866"/>
                  <a:pt x="4227239" y="15016"/>
                  <a:pt x="4353076" y="0"/>
                </a:cubicBezTo>
                <a:cubicBezTo>
                  <a:pt x="4478913" y="-15016"/>
                  <a:pt x="4668225" y="28981"/>
                  <a:pt x="4931173" y="0"/>
                </a:cubicBezTo>
                <a:cubicBezTo>
                  <a:pt x="5194121" y="-28981"/>
                  <a:pt x="5394620" y="60015"/>
                  <a:pt x="5728948" y="0"/>
                </a:cubicBezTo>
                <a:cubicBezTo>
                  <a:pt x="6063276" y="-60015"/>
                  <a:pt x="6263728" y="91074"/>
                  <a:pt x="6526723" y="0"/>
                </a:cubicBezTo>
                <a:cubicBezTo>
                  <a:pt x="6789719" y="-91074"/>
                  <a:pt x="6973706" y="84197"/>
                  <a:pt x="7324498" y="0"/>
                </a:cubicBezTo>
                <a:cubicBezTo>
                  <a:pt x="7675290" y="-84197"/>
                  <a:pt x="7728247" y="5826"/>
                  <a:pt x="7902595" y="0"/>
                </a:cubicBezTo>
                <a:cubicBezTo>
                  <a:pt x="8076943" y="-5826"/>
                  <a:pt x="8258024" y="49863"/>
                  <a:pt x="8480693" y="0"/>
                </a:cubicBezTo>
                <a:cubicBezTo>
                  <a:pt x="8703362" y="-49863"/>
                  <a:pt x="8747323" y="41073"/>
                  <a:pt x="8839114" y="0"/>
                </a:cubicBezTo>
                <a:cubicBezTo>
                  <a:pt x="8930905" y="-41073"/>
                  <a:pt x="9347007" y="50909"/>
                  <a:pt x="9636888" y="0"/>
                </a:cubicBezTo>
                <a:cubicBezTo>
                  <a:pt x="9926769" y="-50909"/>
                  <a:pt x="10070375" y="33547"/>
                  <a:pt x="10324825" y="0"/>
                </a:cubicBezTo>
                <a:cubicBezTo>
                  <a:pt x="10579275" y="-33547"/>
                  <a:pt x="10828878" y="56916"/>
                  <a:pt x="10983856" y="0"/>
                </a:cubicBezTo>
                <a:cubicBezTo>
                  <a:pt x="10996686" y="87866"/>
                  <a:pt x="10958900" y="276398"/>
                  <a:pt x="10983856" y="400110"/>
                </a:cubicBezTo>
                <a:cubicBezTo>
                  <a:pt x="10733992" y="428026"/>
                  <a:pt x="10440927" y="341407"/>
                  <a:pt x="10295920" y="400110"/>
                </a:cubicBezTo>
                <a:cubicBezTo>
                  <a:pt x="10150913" y="458813"/>
                  <a:pt x="10052680" y="382666"/>
                  <a:pt x="9827661" y="400110"/>
                </a:cubicBezTo>
                <a:cubicBezTo>
                  <a:pt x="9602642" y="417554"/>
                  <a:pt x="9508389" y="397000"/>
                  <a:pt x="9359402" y="400110"/>
                </a:cubicBezTo>
                <a:cubicBezTo>
                  <a:pt x="9210415" y="403220"/>
                  <a:pt x="9023324" y="350069"/>
                  <a:pt x="8891142" y="400110"/>
                </a:cubicBezTo>
                <a:cubicBezTo>
                  <a:pt x="8758960" y="450151"/>
                  <a:pt x="8671140" y="383334"/>
                  <a:pt x="8532722" y="400110"/>
                </a:cubicBezTo>
                <a:cubicBezTo>
                  <a:pt x="8394304" y="416886"/>
                  <a:pt x="7967362" y="362858"/>
                  <a:pt x="7734947" y="400110"/>
                </a:cubicBezTo>
                <a:cubicBezTo>
                  <a:pt x="7502532" y="437362"/>
                  <a:pt x="7241719" y="371972"/>
                  <a:pt x="7047011" y="400110"/>
                </a:cubicBezTo>
                <a:cubicBezTo>
                  <a:pt x="6852303" y="428248"/>
                  <a:pt x="6728172" y="370716"/>
                  <a:pt x="6578752" y="400110"/>
                </a:cubicBezTo>
                <a:cubicBezTo>
                  <a:pt x="6429332" y="429504"/>
                  <a:pt x="6341441" y="357880"/>
                  <a:pt x="6110493" y="400110"/>
                </a:cubicBezTo>
                <a:cubicBezTo>
                  <a:pt x="5879545" y="442340"/>
                  <a:pt x="5790860" y="368804"/>
                  <a:pt x="5532395" y="400110"/>
                </a:cubicBezTo>
                <a:cubicBezTo>
                  <a:pt x="5273930" y="431416"/>
                  <a:pt x="4988621" y="320799"/>
                  <a:pt x="4734620" y="400110"/>
                </a:cubicBezTo>
                <a:cubicBezTo>
                  <a:pt x="4480620" y="479421"/>
                  <a:pt x="4529659" y="392631"/>
                  <a:pt x="4376199" y="400110"/>
                </a:cubicBezTo>
                <a:cubicBezTo>
                  <a:pt x="4222739" y="407589"/>
                  <a:pt x="3961476" y="331403"/>
                  <a:pt x="3798102" y="400110"/>
                </a:cubicBezTo>
                <a:cubicBezTo>
                  <a:pt x="3634728" y="468817"/>
                  <a:pt x="3526811" y="371232"/>
                  <a:pt x="3439681" y="400110"/>
                </a:cubicBezTo>
                <a:cubicBezTo>
                  <a:pt x="3352551" y="428988"/>
                  <a:pt x="3011834" y="317741"/>
                  <a:pt x="2641906" y="400110"/>
                </a:cubicBezTo>
                <a:cubicBezTo>
                  <a:pt x="2271979" y="482479"/>
                  <a:pt x="2142992" y="328310"/>
                  <a:pt x="1953970" y="400110"/>
                </a:cubicBezTo>
                <a:cubicBezTo>
                  <a:pt x="1764948" y="471910"/>
                  <a:pt x="1419294" y="372878"/>
                  <a:pt x="1156195" y="400110"/>
                </a:cubicBezTo>
                <a:cubicBezTo>
                  <a:pt x="893096" y="427342"/>
                  <a:pt x="403940" y="373526"/>
                  <a:pt x="0" y="400110"/>
                </a:cubicBezTo>
                <a:cubicBezTo>
                  <a:pt x="-23263" y="286210"/>
                  <a:pt x="33025" y="11637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La création de financements est opérationnelle directement sur la fiche Entrepreneur.</a:t>
            </a:r>
            <a:endParaRPr lang="fr-FR" sz="2000" b="1" dirty="0">
              <a:solidFill>
                <a:srgbClr val="2F479E"/>
              </a:solidFill>
              <a:latin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1E1EDD-C9E3-65D6-5E75-8330B011FDB2}"/>
              </a:ext>
            </a:extLst>
          </p:cNvPr>
          <p:cNvSpPr txBox="1"/>
          <p:nvPr/>
        </p:nvSpPr>
        <p:spPr>
          <a:xfrm>
            <a:off x="818697" y="2100152"/>
            <a:ext cx="4776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rgbClr val="00B050"/>
                </a:solidFill>
              </a:rPr>
              <a:t>Entrepreneurs/projet/ajout d’un financement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CEF618D-50C5-2DF8-7A8D-4BA5AB471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661" y="2945840"/>
            <a:ext cx="7705725" cy="376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1C18CD6-782F-4560-81A5-3E1B7AF2FED0}"/>
              </a:ext>
            </a:extLst>
          </p:cNvPr>
          <p:cNvSpPr txBox="1"/>
          <p:nvPr/>
        </p:nvSpPr>
        <p:spPr>
          <a:xfrm>
            <a:off x="379468" y="315745"/>
            <a:ext cx="11202931" cy="523220"/>
          </a:xfrm>
          <a:prstGeom prst="rect">
            <a:avLst/>
          </a:prstGeom>
          <a:solidFill>
            <a:srgbClr val="2F479E"/>
          </a:solidFill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TABLEAU LIBRE / Lieu de suivi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48FCAE0-5AE3-40CB-B7A8-6304A9E0D697}"/>
              </a:ext>
            </a:extLst>
          </p:cNvPr>
          <p:cNvSpPr txBox="1"/>
          <p:nvPr/>
        </p:nvSpPr>
        <p:spPr>
          <a:xfrm>
            <a:off x="379467" y="1192907"/>
            <a:ext cx="10983856" cy="400110"/>
          </a:xfrm>
          <a:custGeom>
            <a:avLst/>
            <a:gdLst>
              <a:gd name="connsiteX0" fmla="*/ 0 w 10983856"/>
              <a:gd name="connsiteY0" fmla="*/ 0 h 400110"/>
              <a:gd name="connsiteX1" fmla="*/ 248582 w 10983856"/>
              <a:gd name="connsiteY1" fmla="*/ 0 h 400110"/>
              <a:gd name="connsiteX2" fmla="*/ 607003 w 10983856"/>
              <a:gd name="connsiteY2" fmla="*/ 0 h 400110"/>
              <a:gd name="connsiteX3" fmla="*/ 1404777 w 10983856"/>
              <a:gd name="connsiteY3" fmla="*/ 0 h 400110"/>
              <a:gd name="connsiteX4" fmla="*/ 1982875 w 10983856"/>
              <a:gd name="connsiteY4" fmla="*/ 0 h 400110"/>
              <a:gd name="connsiteX5" fmla="*/ 2560973 w 10983856"/>
              <a:gd name="connsiteY5" fmla="*/ 0 h 400110"/>
              <a:gd name="connsiteX6" fmla="*/ 2919393 w 10983856"/>
              <a:gd name="connsiteY6" fmla="*/ 0 h 400110"/>
              <a:gd name="connsiteX7" fmla="*/ 3167975 w 10983856"/>
              <a:gd name="connsiteY7" fmla="*/ 0 h 400110"/>
              <a:gd name="connsiteX8" fmla="*/ 3526396 w 10983856"/>
              <a:gd name="connsiteY8" fmla="*/ 0 h 400110"/>
              <a:gd name="connsiteX9" fmla="*/ 3884816 w 10983856"/>
              <a:gd name="connsiteY9" fmla="*/ 0 h 400110"/>
              <a:gd name="connsiteX10" fmla="*/ 4353076 w 10983856"/>
              <a:gd name="connsiteY10" fmla="*/ 0 h 400110"/>
              <a:gd name="connsiteX11" fmla="*/ 4931173 w 10983856"/>
              <a:gd name="connsiteY11" fmla="*/ 0 h 400110"/>
              <a:gd name="connsiteX12" fmla="*/ 5728948 w 10983856"/>
              <a:gd name="connsiteY12" fmla="*/ 0 h 400110"/>
              <a:gd name="connsiteX13" fmla="*/ 6526723 w 10983856"/>
              <a:gd name="connsiteY13" fmla="*/ 0 h 400110"/>
              <a:gd name="connsiteX14" fmla="*/ 7324498 w 10983856"/>
              <a:gd name="connsiteY14" fmla="*/ 0 h 400110"/>
              <a:gd name="connsiteX15" fmla="*/ 7902595 w 10983856"/>
              <a:gd name="connsiteY15" fmla="*/ 0 h 400110"/>
              <a:gd name="connsiteX16" fmla="*/ 8480693 w 10983856"/>
              <a:gd name="connsiteY16" fmla="*/ 0 h 400110"/>
              <a:gd name="connsiteX17" fmla="*/ 8839114 w 10983856"/>
              <a:gd name="connsiteY17" fmla="*/ 0 h 400110"/>
              <a:gd name="connsiteX18" fmla="*/ 9636888 w 10983856"/>
              <a:gd name="connsiteY18" fmla="*/ 0 h 400110"/>
              <a:gd name="connsiteX19" fmla="*/ 10324825 w 10983856"/>
              <a:gd name="connsiteY19" fmla="*/ 0 h 400110"/>
              <a:gd name="connsiteX20" fmla="*/ 10983856 w 10983856"/>
              <a:gd name="connsiteY20" fmla="*/ 0 h 400110"/>
              <a:gd name="connsiteX21" fmla="*/ 10983856 w 10983856"/>
              <a:gd name="connsiteY21" fmla="*/ 400110 h 400110"/>
              <a:gd name="connsiteX22" fmla="*/ 10295920 w 10983856"/>
              <a:gd name="connsiteY22" fmla="*/ 400110 h 400110"/>
              <a:gd name="connsiteX23" fmla="*/ 9827661 w 10983856"/>
              <a:gd name="connsiteY23" fmla="*/ 400110 h 400110"/>
              <a:gd name="connsiteX24" fmla="*/ 9359402 w 10983856"/>
              <a:gd name="connsiteY24" fmla="*/ 400110 h 400110"/>
              <a:gd name="connsiteX25" fmla="*/ 8891142 w 10983856"/>
              <a:gd name="connsiteY25" fmla="*/ 400110 h 400110"/>
              <a:gd name="connsiteX26" fmla="*/ 8532722 w 10983856"/>
              <a:gd name="connsiteY26" fmla="*/ 400110 h 400110"/>
              <a:gd name="connsiteX27" fmla="*/ 7734947 w 10983856"/>
              <a:gd name="connsiteY27" fmla="*/ 400110 h 400110"/>
              <a:gd name="connsiteX28" fmla="*/ 7047011 w 10983856"/>
              <a:gd name="connsiteY28" fmla="*/ 400110 h 400110"/>
              <a:gd name="connsiteX29" fmla="*/ 6578752 w 10983856"/>
              <a:gd name="connsiteY29" fmla="*/ 400110 h 400110"/>
              <a:gd name="connsiteX30" fmla="*/ 6110493 w 10983856"/>
              <a:gd name="connsiteY30" fmla="*/ 400110 h 400110"/>
              <a:gd name="connsiteX31" fmla="*/ 5532395 w 10983856"/>
              <a:gd name="connsiteY31" fmla="*/ 400110 h 400110"/>
              <a:gd name="connsiteX32" fmla="*/ 4734620 w 10983856"/>
              <a:gd name="connsiteY32" fmla="*/ 400110 h 400110"/>
              <a:gd name="connsiteX33" fmla="*/ 4376199 w 10983856"/>
              <a:gd name="connsiteY33" fmla="*/ 400110 h 400110"/>
              <a:gd name="connsiteX34" fmla="*/ 3798102 w 10983856"/>
              <a:gd name="connsiteY34" fmla="*/ 400110 h 400110"/>
              <a:gd name="connsiteX35" fmla="*/ 3439681 w 10983856"/>
              <a:gd name="connsiteY35" fmla="*/ 400110 h 400110"/>
              <a:gd name="connsiteX36" fmla="*/ 2641906 w 10983856"/>
              <a:gd name="connsiteY36" fmla="*/ 400110 h 400110"/>
              <a:gd name="connsiteX37" fmla="*/ 1953970 w 10983856"/>
              <a:gd name="connsiteY37" fmla="*/ 400110 h 400110"/>
              <a:gd name="connsiteX38" fmla="*/ 1156195 w 10983856"/>
              <a:gd name="connsiteY38" fmla="*/ 400110 h 400110"/>
              <a:gd name="connsiteX39" fmla="*/ 0 w 10983856"/>
              <a:gd name="connsiteY39" fmla="*/ 400110 h 400110"/>
              <a:gd name="connsiteX40" fmla="*/ 0 w 10983856"/>
              <a:gd name="connsiteY40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983856" h="400110" extrusionOk="0">
                <a:moveTo>
                  <a:pt x="0" y="0"/>
                </a:moveTo>
                <a:cubicBezTo>
                  <a:pt x="95867" y="-28872"/>
                  <a:pt x="150815" y="14767"/>
                  <a:pt x="248582" y="0"/>
                </a:cubicBezTo>
                <a:cubicBezTo>
                  <a:pt x="346349" y="-14767"/>
                  <a:pt x="488196" y="33901"/>
                  <a:pt x="607003" y="0"/>
                </a:cubicBezTo>
                <a:cubicBezTo>
                  <a:pt x="725810" y="-33901"/>
                  <a:pt x="1020711" y="49664"/>
                  <a:pt x="1404777" y="0"/>
                </a:cubicBezTo>
                <a:cubicBezTo>
                  <a:pt x="1788843" y="-49664"/>
                  <a:pt x="1741631" y="24975"/>
                  <a:pt x="1982875" y="0"/>
                </a:cubicBezTo>
                <a:cubicBezTo>
                  <a:pt x="2224119" y="-24975"/>
                  <a:pt x="2312266" y="66372"/>
                  <a:pt x="2560973" y="0"/>
                </a:cubicBezTo>
                <a:cubicBezTo>
                  <a:pt x="2809680" y="-66372"/>
                  <a:pt x="2809176" y="15565"/>
                  <a:pt x="2919393" y="0"/>
                </a:cubicBezTo>
                <a:cubicBezTo>
                  <a:pt x="3029610" y="-15565"/>
                  <a:pt x="3106962" y="3660"/>
                  <a:pt x="3167975" y="0"/>
                </a:cubicBezTo>
                <a:cubicBezTo>
                  <a:pt x="3228988" y="-3660"/>
                  <a:pt x="3362197" y="41877"/>
                  <a:pt x="3526396" y="0"/>
                </a:cubicBezTo>
                <a:cubicBezTo>
                  <a:pt x="3690595" y="-41877"/>
                  <a:pt x="3720483" y="33866"/>
                  <a:pt x="3884816" y="0"/>
                </a:cubicBezTo>
                <a:cubicBezTo>
                  <a:pt x="4049149" y="-33866"/>
                  <a:pt x="4227239" y="15016"/>
                  <a:pt x="4353076" y="0"/>
                </a:cubicBezTo>
                <a:cubicBezTo>
                  <a:pt x="4478913" y="-15016"/>
                  <a:pt x="4668225" y="28981"/>
                  <a:pt x="4931173" y="0"/>
                </a:cubicBezTo>
                <a:cubicBezTo>
                  <a:pt x="5194121" y="-28981"/>
                  <a:pt x="5394620" y="60015"/>
                  <a:pt x="5728948" y="0"/>
                </a:cubicBezTo>
                <a:cubicBezTo>
                  <a:pt x="6063276" y="-60015"/>
                  <a:pt x="6263728" y="91074"/>
                  <a:pt x="6526723" y="0"/>
                </a:cubicBezTo>
                <a:cubicBezTo>
                  <a:pt x="6789719" y="-91074"/>
                  <a:pt x="6973706" y="84197"/>
                  <a:pt x="7324498" y="0"/>
                </a:cubicBezTo>
                <a:cubicBezTo>
                  <a:pt x="7675290" y="-84197"/>
                  <a:pt x="7728247" y="5826"/>
                  <a:pt x="7902595" y="0"/>
                </a:cubicBezTo>
                <a:cubicBezTo>
                  <a:pt x="8076943" y="-5826"/>
                  <a:pt x="8258024" y="49863"/>
                  <a:pt x="8480693" y="0"/>
                </a:cubicBezTo>
                <a:cubicBezTo>
                  <a:pt x="8703362" y="-49863"/>
                  <a:pt x="8747323" y="41073"/>
                  <a:pt x="8839114" y="0"/>
                </a:cubicBezTo>
                <a:cubicBezTo>
                  <a:pt x="8930905" y="-41073"/>
                  <a:pt x="9347007" y="50909"/>
                  <a:pt x="9636888" y="0"/>
                </a:cubicBezTo>
                <a:cubicBezTo>
                  <a:pt x="9926769" y="-50909"/>
                  <a:pt x="10070375" y="33547"/>
                  <a:pt x="10324825" y="0"/>
                </a:cubicBezTo>
                <a:cubicBezTo>
                  <a:pt x="10579275" y="-33547"/>
                  <a:pt x="10828878" y="56916"/>
                  <a:pt x="10983856" y="0"/>
                </a:cubicBezTo>
                <a:cubicBezTo>
                  <a:pt x="10996686" y="87866"/>
                  <a:pt x="10958900" y="276398"/>
                  <a:pt x="10983856" y="400110"/>
                </a:cubicBezTo>
                <a:cubicBezTo>
                  <a:pt x="10733992" y="428026"/>
                  <a:pt x="10440927" y="341407"/>
                  <a:pt x="10295920" y="400110"/>
                </a:cubicBezTo>
                <a:cubicBezTo>
                  <a:pt x="10150913" y="458813"/>
                  <a:pt x="10052680" y="382666"/>
                  <a:pt x="9827661" y="400110"/>
                </a:cubicBezTo>
                <a:cubicBezTo>
                  <a:pt x="9602642" y="417554"/>
                  <a:pt x="9508389" y="397000"/>
                  <a:pt x="9359402" y="400110"/>
                </a:cubicBezTo>
                <a:cubicBezTo>
                  <a:pt x="9210415" y="403220"/>
                  <a:pt x="9023324" y="350069"/>
                  <a:pt x="8891142" y="400110"/>
                </a:cubicBezTo>
                <a:cubicBezTo>
                  <a:pt x="8758960" y="450151"/>
                  <a:pt x="8671140" y="383334"/>
                  <a:pt x="8532722" y="400110"/>
                </a:cubicBezTo>
                <a:cubicBezTo>
                  <a:pt x="8394304" y="416886"/>
                  <a:pt x="7967362" y="362858"/>
                  <a:pt x="7734947" y="400110"/>
                </a:cubicBezTo>
                <a:cubicBezTo>
                  <a:pt x="7502532" y="437362"/>
                  <a:pt x="7241719" y="371972"/>
                  <a:pt x="7047011" y="400110"/>
                </a:cubicBezTo>
                <a:cubicBezTo>
                  <a:pt x="6852303" y="428248"/>
                  <a:pt x="6728172" y="370716"/>
                  <a:pt x="6578752" y="400110"/>
                </a:cubicBezTo>
                <a:cubicBezTo>
                  <a:pt x="6429332" y="429504"/>
                  <a:pt x="6341441" y="357880"/>
                  <a:pt x="6110493" y="400110"/>
                </a:cubicBezTo>
                <a:cubicBezTo>
                  <a:pt x="5879545" y="442340"/>
                  <a:pt x="5790860" y="368804"/>
                  <a:pt x="5532395" y="400110"/>
                </a:cubicBezTo>
                <a:cubicBezTo>
                  <a:pt x="5273930" y="431416"/>
                  <a:pt x="4988621" y="320799"/>
                  <a:pt x="4734620" y="400110"/>
                </a:cubicBezTo>
                <a:cubicBezTo>
                  <a:pt x="4480620" y="479421"/>
                  <a:pt x="4529659" y="392631"/>
                  <a:pt x="4376199" y="400110"/>
                </a:cubicBezTo>
                <a:cubicBezTo>
                  <a:pt x="4222739" y="407589"/>
                  <a:pt x="3961476" y="331403"/>
                  <a:pt x="3798102" y="400110"/>
                </a:cubicBezTo>
                <a:cubicBezTo>
                  <a:pt x="3634728" y="468817"/>
                  <a:pt x="3526811" y="371232"/>
                  <a:pt x="3439681" y="400110"/>
                </a:cubicBezTo>
                <a:cubicBezTo>
                  <a:pt x="3352551" y="428988"/>
                  <a:pt x="3011834" y="317741"/>
                  <a:pt x="2641906" y="400110"/>
                </a:cubicBezTo>
                <a:cubicBezTo>
                  <a:pt x="2271979" y="482479"/>
                  <a:pt x="2142992" y="328310"/>
                  <a:pt x="1953970" y="400110"/>
                </a:cubicBezTo>
                <a:cubicBezTo>
                  <a:pt x="1764948" y="471910"/>
                  <a:pt x="1419294" y="372878"/>
                  <a:pt x="1156195" y="400110"/>
                </a:cubicBezTo>
                <a:cubicBezTo>
                  <a:pt x="893096" y="427342"/>
                  <a:pt x="403940" y="373526"/>
                  <a:pt x="0" y="400110"/>
                </a:cubicBezTo>
                <a:cubicBezTo>
                  <a:pt x="-23263" y="286210"/>
                  <a:pt x="33025" y="11637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  Affichage lieu de suivi au niveau des requêtes»</a:t>
            </a:r>
            <a:endParaRPr lang="fr-FR" sz="2000" b="1" dirty="0">
              <a:solidFill>
                <a:srgbClr val="2F479E"/>
              </a:solidFill>
              <a:latin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1E1EDD-C9E3-65D6-5E75-8330B011FDB2}"/>
              </a:ext>
            </a:extLst>
          </p:cNvPr>
          <p:cNvSpPr txBox="1"/>
          <p:nvPr/>
        </p:nvSpPr>
        <p:spPr>
          <a:xfrm>
            <a:off x="818697" y="2100152"/>
            <a:ext cx="4776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rgbClr val="00B050"/>
                </a:solidFill>
              </a:rPr>
              <a:t>Tableau libre/Filtres paramétrés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B6CAADA-B3CA-B03B-CCFD-A20B3B068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782" y="2573073"/>
            <a:ext cx="7905831" cy="369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84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9781" y="1479250"/>
            <a:ext cx="9144000" cy="26928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|MODIFICATIONS LIVREES|</a:t>
            </a:r>
            <a:endParaRPr lang="fr-FR" sz="5300" dirty="0">
              <a:solidFill>
                <a:schemeClr val="accent2"/>
              </a:solidFill>
              <a:latin typeface="ITC Avant Garde Std Bk" panose="020B0502020202020204" pitchFamily="34" charset="0"/>
            </a:endParaRPr>
          </a:p>
        </p:txBody>
      </p:sp>
      <p:pic>
        <p:nvPicPr>
          <p:cNvPr id="7" name="Image 6" descr="Une image contenant jeu&#10;&#10;Description générée automatiquement">
            <a:extLst>
              <a:ext uri="{FF2B5EF4-FFF2-40B4-BE49-F238E27FC236}">
                <a16:creationId xmlns:a16="http://schemas.microsoft.com/office/drawing/2014/main" id="{A838307C-333D-432D-891B-AC273343A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" y="377411"/>
            <a:ext cx="2137145" cy="137311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8CE675C-DDBA-B07C-5209-41E65B6FA450}"/>
              </a:ext>
            </a:extLst>
          </p:cNvPr>
          <p:cNvSpPr txBox="1"/>
          <p:nvPr/>
        </p:nvSpPr>
        <p:spPr>
          <a:xfrm>
            <a:off x="5981699" y="6033210"/>
            <a:ext cx="5255343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du 12 </a:t>
            </a:r>
            <a:r>
              <a:rPr lang="fr-FR" sz="2800" dirty="0" err="1">
                <a:solidFill>
                  <a:srgbClr val="2F479E"/>
                </a:solidFill>
                <a:latin typeface="ITC Avant Garde Std Bk" panose="020B0502020202020204" pitchFamily="34" charset="0"/>
              </a:rPr>
              <a:t>déc</a:t>
            </a:r>
            <a:r>
              <a:rPr lang="fr-FR" sz="2800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 2022 au 9 janvier 2023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71926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1C18CD6-782F-4560-81A5-3E1B7AF2FED0}"/>
              </a:ext>
            </a:extLst>
          </p:cNvPr>
          <p:cNvSpPr txBox="1"/>
          <p:nvPr/>
        </p:nvSpPr>
        <p:spPr>
          <a:xfrm>
            <a:off x="379468" y="315745"/>
            <a:ext cx="11202931" cy="584775"/>
          </a:xfrm>
          <a:prstGeom prst="rect">
            <a:avLst/>
          </a:prstGeom>
          <a:solidFill>
            <a:srgbClr val="2F479E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STRUCTURE ACCOMPAGNEE/coche «adresse entrepreneur »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48FCAE0-5AE3-40CB-B7A8-6304A9E0D697}"/>
              </a:ext>
            </a:extLst>
          </p:cNvPr>
          <p:cNvSpPr txBox="1"/>
          <p:nvPr/>
        </p:nvSpPr>
        <p:spPr>
          <a:xfrm>
            <a:off x="379468" y="1547605"/>
            <a:ext cx="10983855" cy="400110"/>
          </a:xfrm>
          <a:custGeom>
            <a:avLst/>
            <a:gdLst>
              <a:gd name="connsiteX0" fmla="*/ 0 w 10983855"/>
              <a:gd name="connsiteY0" fmla="*/ 0 h 400110"/>
              <a:gd name="connsiteX1" fmla="*/ 248582 w 10983855"/>
              <a:gd name="connsiteY1" fmla="*/ 0 h 400110"/>
              <a:gd name="connsiteX2" fmla="*/ 607003 w 10983855"/>
              <a:gd name="connsiteY2" fmla="*/ 0 h 400110"/>
              <a:gd name="connsiteX3" fmla="*/ 1404777 w 10983855"/>
              <a:gd name="connsiteY3" fmla="*/ 0 h 400110"/>
              <a:gd name="connsiteX4" fmla="*/ 1982875 w 10983855"/>
              <a:gd name="connsiteY4" fmla="*/ 0 h 400110"/>
              <a:gd name="connsiteX5" fmla="*/ 2560973 w 10983855"/>
              <a:gd name="connsiteY5" fmla="*/ 0 h 400110"/>
              <a:gd name="connsiteX6" fmla="*/ 2919393 w 10983855"/>
              <a:gd name="connsiteY6" fmla="*/ 0 h 400110"/>
              <a:gd name="connsiteX7" fmla="*/ 3167975 w 10983855"/>
              <a:gd name="connsiteY7" fmla="*/ 0 h 400110"/>
              <a:gd name="connsiteX8" fmla="*/ 3526396 w 10983855"/>
              <a:gd name="connsiteY8" fmla="*/ 0 h 400110"/>
              <a:gd name="connsiteX9" fmla="*/ 3884816 w 10983855"/>
              <a:gd name="connsiteY9" fmla="*/ 0 h 400110"/>
              <a:gd name="connsiteX10" fmla="*/ 4353075 w 10983855"/>
              <a:gd name="connsiteY10" fmla="*/ 0 h 400110"/>
              <a:gd name="connsiteX11" fmla="*/ 4931173 w 10983855"/>
              <a:gd name="connsiteY11" fmla="*/ 0 h 400110"/>
              <a:gd name="connsiteX12" fmla="*/ 5728948 w 10983855"/>
              <a:gd name="connsiteY12" fmla="*/ 0 h 400110"/>
              <a:gd name="connsiteX13" fmla="*/ 6526722 w 10983855"/>
              <a:gd name="connsiteY13" fmla="*/ 0 h 400110"/>
              <a:gd name="connsiteX14" fmla="*/ 7324497 w 10983855"/>
              <a:gd name="connsiteY14" fmla="*/ 0 h 400110"/>
              <a:gd name="connsiteX15" fmla="*/ 7902595 w 10983855"/>
              <a:gd name="connsiteY15" fmla="*/ 0 h 400110"/>
              <a:gd name="connsiteX16" fmla="*/ 8480692 w 10983855"/>
              <a:gd name="connsiteY16" fmla="*/ 0 h 400110"/>
              <a:gd name="connsiteX17" fmla="*/ 8839113 w 10983855"/>
              <a:gd name="connsiteY17" fmla="*/ 0 h 400110"/>
              <a:gd name="connsiteX18" fmla="*/ 9636888 w 10983855"/>
              <a:gd name="connsiteY18" fmla="*/ 0 h 400110"/>
              <a:gd name="connsiteX19" fmla="*/ 10324824 w 10983855"/>
              <a:gd name="connsiteY19" fmla="*/ 0 h 400110"/>
              <a:gd name="connsiteX20" fmla="*/ 10983855 w 10983855"/>
              <a:gd name="connsiteY20" fmla="*/ 0 h 400110"/>
              <a:gd name="connsiteX21" fmla="*/ 10983855 w 10983855"/>
              <a:gd name="connsiteY21" fmla="*/ 400110 h 400110"/>
              <a:gd name="connsiteX22" fmla="*/ 10295919 w 10983855"/>
              <a:gd name="connsiteY22" fmla="*/ 400110 h 400110"/>
              <a:gd name="connsiteX23" fmla="*/ 9827660 w 10983855"/>
              <a:gd name="connsiteY23" fmla="*/ 400110 h 400110"/>
              <a:gd name="connsiteX24" fmla="*/ 9359401 w 10983855"/>
              <a:gd name="connsiteY24" fmla="*/ 400110 h 400110"/>
              <a:gd name="connsiteX25" fmla="*/ 8891142 w 10983855"/>
              <a:gd name="connsiteY25" fmla="*/ 400110 h 400110"/>
              <a:gd name="connsiteX26" fmla="*/ 8532721 w 10983855"/>
              <a:gd name="connsiteY26" fmla="*/ 400110 h 400110"/>
              <a:gd name="connsiteX27" fmla="*/ 7734946 w 10983855"/>
              <a:gd name="connsiteY27" fmla="*/ 400110 h 400110"/>
              <a:gd name="connsiteX28" fmla="*/ 7047010 w 10983855"/>
              <a:gd name="connsiteY28" fmla="*/ 400110 h 400110"/>
              <a:gd name="connsiteX29" fmla="*/ 6578751 w 10983855"/>
              <a:gd name="connsiteY29" fmla="*/ 400110 h 400110"/>
              <a:gd name="connsiteX30" fmla="*/ 6110492 w 10983855"/>
              <a:gd name="connsiteY30" fmla="*/ 400110 h 400110"/>
              <a:gd name="connsiteX31" fmla="*/ 5532394 w 10983855"/>
              <a:gd name="connsiteY31" fmla="*/ 400110 h 400110"/>
              <a:gd name="connsiteX32" fmla="*/ 4734620 w 10983855"/>
              <a:gd name="connsiteY32" fmla="*/ 400110 h 400110"/>
              <a:gd name="connsiteX33" fmla="*/ 4376199 w 10983855"/>
              <a:gd name="connsiteY33" fmla="*/ 400110 h 400110"/>
              <a:gd name="connsiteX34" fmla="*/ 3798101 w 10983855"/>
              <a:gd name="connsiteY34" fmla="*/ 400110 h 400110"/>
              <a:gd name="connsiteX35" fmla="*/ 3439681 w 10983855"/>
              <a:gd name="connsiteY35" fmla="*/ 400110 h 400110"/>
              <a:gd name="connsiteX36" fmla="*/ 2641906 w 10983855"/>
              <a:gd name="connsiteY36" fmla="*/ 400110 h 400110"/>
              <a:gd name="connsiteX37" fmla="*/ 1953970 w 10983855"/>
              <a:gd name="connsiteY37" fmla="*/ 400110 h 400110"/>
              <a:gd name="connsiteX38" fmla="*/ 1156195 w 10983855"/>
              <a:gd name="connsiteY38" fmla="*/ 400110 h 400110"/>
              <a:gd name="connsiteX39" fmla="*/ 0 w 10983855"/>
              <a:gd name="connsiteY39" fmla="*/ 400110 h 400110"/>
              <a:gd name="connsiteX40" fmla="*/ 0 w 10983855"/>
              <a:gd name="connsiteY40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983855" h="400110" extrusionOk="0">
                <a:moveTo>
                  <a:pt x="0" y="0"/>
                </a:moveTo>
                <a:cubicBezTo>
                  <a:pt x="95867" y="-28872"/>
                  <a:pt x="150815" y="14767"/>
                  <a:pt x="248582" y="0"/>
                </a:cubicBezTo>
                <a:cubicBezTo>
                  <a:pt x="346349" y="-14767"/>
                  <a:pt x="488196" y="33901"/>
                  <a:pt x="607003" y="0"/>
                </a:cubicBezTo>
                <a:cubicBezTo>
                  <a:pt x="725810" y="-33901"/>
                  <a:pt x="1020711" y="49664"/>
                  <a:pt x="1404777" y="0"/>
                </a:cubicBezTo>
                <a:cubicBezTo>
                  <a:pt x="1788843" y="-49664"/>
                  <a:pt x="1741631" y="24975"/>
                  <a:pt x="1982875" y="0"/>
                </a:cubicBezTo>
                <a:cubicBezTo>
                  <a:pt x="2224119" y="-24975"/>
                  <a:pt x="2312266" y="66372"/>
                  <a:pt x="2560973" y="0"/>
                </a:cubicBezTo>
                <a:cubicBezTo>
                  <a:pt x="2809680" y="-66372"/>
                  <a:pt x="2809176" y="15565"/>
                  <a:pt x="2919393" y="0"/>
                </a:cubicBezTo>
                <a:cubicBezTo>
                  <a:pt x="3029610" y="-15565"/>
                  <a:pt x="3106962" y="3660"/>
                  <a:pt x="3167975" y="0"/>
                </a:cubicBezTo>
                <a:cubicBezTo>
                  <a:pt x="3228988" y="-3660"/>
                  <a:pt x="3362197" y="41877"/>
                  <a:pt x="3526396" y="0"/>
                </a:cubicBezTo>
                <a:cubicBezTo>
                  <a:pt x="3690595" y="-41877"/>
                  <a:pt x="3720483" y="33866"/>
                  <a:pt x="3884816" y="0"/>
                </a:cubicBezTo>
                <a:cubicBezTo>
                  <a:pt x="4049149" y="-33866"/>
                  <a:pt x="4233753" y="22387"/>
                  <a:pt x="4353075" y="0"/>
                </a:cubicBezTo>
                <a:cubicBezTo>
                  <a:pt x="4472397" y="-22387"/>
                  <a:pt x="4666165" y="26026"/>
                  <a:pt x="4931173" y="0"/>
                </a:cubicBezTo>
                <a:cubicBezTo>
                  <a:pt x="5196181" y="-26026"/>
                  <a:pt x="5394620" y="60015"/>
                  <a:pt x="5728948" y="0"/>
                </a:cubicBezTo>
                <a:cubicBezTo>
                  <a:pt x="6063276" y="-60015"/>
                  <a:pt x="6268157" y="221"/>
                  <a:pt x="6526722" y="0"/>
                </a:cubicBezTo>
                <a:cubicBezTo>
                  <a:pt x="6785287" y="-221"/>
                  <a:pt x="6973705" y="84197"/>
                  <a:pt x="7324497" y="0"/>
                </a:cubicBezTo>
                <a:cubicBezTo>
                  <a:pt x="7675289" y="-84197"/>
                  <a:pt x="7726059" y="325"/>
                  <a:pt x="7902595" y="0"/>
                </a:cubicBezTo>
                <a:cubicBezTo>
                  <a:pt x="8079131" y="-325"/>
                  <a:pt x="8260660" y="54188"/>
                  <a:pt x="8480692" y="0"/>
                </a:cubicBezTo>
                <a:cubicBezTo>
                  <a:pt x="8700724" y="-54188"/>
                  <a:pt x="8747322" y="41073"/>
                  <a:pt x="8839113" y="0"/>
                </a:cubicBezTo>
                <a:cubicBezTo>
                  <a:pt x="8930904" y="-41073"/>
                  <a:pt x="9342439" y="46311"/>
                  <a:pt x="9636888" y="0"/>
                </a:cubicBezTo>
                <a:cubicBezTo>
                  <a:pt x="9931338" y="-46311"/>
                  <a:pt x="10073463" y="33914"/>
                  <a:pt x="10324824" y="0"/>
                </a:cubicBezTo>
                <a:cubicBezTo>
                  <a:pt x="10576185" y="-33914"/>
                  <a:pt x="10828877" y="56916"/>
                  <a:pt x="10983855" y="0"/>
                </a:cubicBezTo>
                <a:cubicBezTo>
                  <a:pt x="10996685" y="87866"/>
                  <a:pt x="10958899" y="276398"/>
                  <a:pt x="10983855" y="400110"/>
                </a:cubicBezTo>
                <a:cubicBezTo>
                  <a:pt x="10733991" y="428026"/>
                  <a:pt x="10440926" y="341407"/>
                  <a:pt x="10295919" y="400110"/>
                </a:cubicBezTo>
                <a:cubicBezTo>
                  <a:pt x="10150912" y="458813"/>
                  <a:pt x="10052679" y="382666"/>
                  <a:pt x="9827660" y="400110"/>
                </a:cubicBezTo>
                <a:cubicBezTo>
                  <a:pt x="9602641" y="417554"/>
                  <a:pt x="9508388" y="397000"/>
                  <a:pt x="9359401" y="400110"/>
                </a:cubicBezTo>
                <a:cubicBezTo>
                  <a:pt x="9210414" y="403220"/>
                  <a:pt x="9019720" y="344027"/>
                  <a:pt x="8891142" y="400110"/>
                </a:cubicBezTo>
                <a:cubicBezTo>
                  <a:pt x="8762564" y="456193"/>
                  <a:pt x="8675384" y="388759"/>
                  <a:pt x="8532721" y="400110"/>
                </a:cubicBezTo>
                <a:cubicBezTo>
                  <a:pt x="8390058" y="411461"/>
                  <a:pt x="7967361" y="362858"/>
                  <a:pt x="7734946" y="400110"/>
                </a:cubicBezTo>
                <a:cubicBezTo>
                  <a:pt x="7502531" y="437362"/>
                  <a:pt x="7241718" y="371972"/>
                  <a:pt x="7047010" y="400110"/>
                </a:cubicBezTo>
                <a:cubicBezTo>
                  <a:pt x="6852302" y="428248"/>
                  <a:pt x="6728171" y="370716"/>
                  <a:pt x="6578751" y="400110"/>
                </a:cubicBezTo>
                <a:cubicBezTo>
                  <a:pt x="6429331" y="429504"/>
                  <a:pt x="6341440" y="357880"/>
                  <a:pt x="6110492" y="400110"/>
                </a:cubicBezTo>
                <a:cubicBezTo>
                  <a:pt x="5879544" y="442340"/>
                  <a:pt x="5790859" y="368804"/>
                  <a:pt x="5532394" y="400110"/>
                </a:cubicBezTo>
                <a:cubicBezTo>
                  <a:pt x="5273929" y="431416"/>
                  <a:pt x="4985151" y="316287"/>
                  <a:pt x="4734620" y="400110"/>
                </a:cubicBezTo>
                <a:cubicBezTo>
                  <a:pt x="4484089" y="483933"/>
                  <a:pt x="4529659" y="392631"/>
                  <a:pt x="4376199" y="400110"/>
                </a:cubicBezTo>
                <a:cubicBezTo>
                  <a:pt x="4222739" y="407589"/>
                  <a:pt x="3968779" y="333813"/>
                  <a:pt x="3798101" y="400110"/>
                </a:cubicBezTo>
                <a:cubicBezTo>
                  <a:pt x="3627423" y="466407"/>
                  <a:pt x="3520221" y="367154"/>
                  <a:pt x="3439681" y="400110"/>
                </a:cubicBezTo>
                <a:cubicBezTo>
                  <a:pt x="3359141" y="433066"/>
                  <a:pt x="3011834" y="317741"/>
                  <a:pt x="2641906" y="400110"/>
                </a:cubicBezTo>
                <a:cubicBezTo>
                  <a:pt x="2271979" y="482479"/>
                  <a:pt x="2142992" y="328310"/>
                  <a:pt x="1953970" y="400110"/>
                </a:cubicBezTo>
                <a:cubicBezTo>
                  <a:pt x="1764948" y="471910"/>
                  <a:pt x="1419294" y="372878"/>
                  <a:pt x="1156195" y="400110"/>
                </a:cubicBezTo>
                <a:cubicBezTo>
                  <a:pt x="893096" y="427342"/>
                  <a:pt x="403940" y="373526"/>
                  <a:pt x="0" y="400110"/>
                </a:cubicBezTo>
                <a:cubicBezTo>
                  <a:pt x="-23263" y="286210"/>
                  <a:pt x="33025" y="11637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Reprise de l'adresse, le mail et le téléphone de l'entrepreneur comme coordonnées de la Structure.</a:t>
            </a:r>
            <a:endParaRPr lang="fr-FR" sz="2000" b="1" dirty="0">
              <a:solidFill>
                <a:srgbClr val="2F479E"/>
              </a:solidFill>
              <a:latin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1E1EDD-C9E3-65D6-5E75-8330B011FDB2}"/>
              </a:ext>
            </a:extLst>
          </p:cNvPr>
          <p:cNvSpPr txBox="1"/>
          <p:nvPr/>
        </p:nvSpPr>
        <p:spPr>
          <a:xfrm>
            <a:off x="833120" y="2049839"/>
            <a:ext cx="8899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rgbClr val="00B050"/>
                </a:solidFill>
              </a:rPr>
              <a:t>Entrepreneurs/ fiche projet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F7CBDAC-5AE6-F83D-8299-B8C5469EA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463" y="2751990"/>
            <a:ext cx="6205536" cy="343679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67528D7-1332-90A5-D6B4-3D3D1AA2C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0" y="2743090"/>
            <a:ext cx="4100513" cy="379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04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51147" y="2868825"/>
            <a:ext cx="9144000" cy="184424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FR" sz="6700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|A DISCUTER - VALIDER|</a:t>
            </a:r>
            <a:br>
              <a:rPr lang="fr-FR" sz="5400" dirty="0">
                <a:solidFill>
                  <a:srgbClr val="2F479E"/>
                </a:solidFill>
                <a:latin typeface="ITC Avant Garde Std Bk" panose="020B0502020202020204" pitchFamily="34" charset="0"/>
              </a:rPr>
            </a:br>
            <a:r>
              <a:rPr lang="fr-FR" sz="4400" dirty="0">
                <a:solidFill>
                  <a:schemeClr val="accent2"/>
                </a:solidFill>
                <a:latin typeface="ITC Avant Garde Std Bk" panose="020B0502020202020204" pitchFamily="34" charset="0"/>
              </a:rPr>
              <a:t>Modifications à valider</a:t>
            </a:r>
          </a:p>
        </p:txBody>
      </p:sp>
      <p:pic>
        <p:nvPicPr>
          <p:cNvPr id="7" name="Image 6" descr="Une image contenant jeu&#10;&#10;Description générée automatiquement">
            <a:extLst>
              <a:ext uri="{FF2B5EF4-FFF2-40B4-BE49-F238E27FC236}">
                <a16:creationId xmlns:a16="http://schemas.microsoft.com/office/drawing/2014/main" id="{A838307C-333D-432D-891B-AC273343A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" y="377411"/>
            <a:ext cx="2137145" cy="137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76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51DB5912-D210-28CF-8FD7-91811422F9E2}"/>
              </a:ext>
            </a:extLst>
          </p:cNvPr>
          <p:cNvSpPr txBox="1"/>
          <p:nvPr/>
        </p:nvSpPr>
        <p:spPr>
          <a:xfrm>
            <a:off x="559584" y="369174"/>
            <a:ext cx="11060915" cy="584775"/>
          </a:xfrm>
          <a:prstGeom prst="rect">
            <a:avLst/>
          </a:prstGeom>
          <a:solidFill>
            <a:srgbClr val="2F479E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ACTIONS/ Tableau des actions ---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0E08CFD-5B80-4EEE-8B37-72485835D5E5}"/>
              </a:ext>
            </a:extLst>
          </p:cNvPr>
          <p:cNvSpPr txBox="1"/>
          <p:nvPr/>
        </p:nvSpPr>
        <p:spPr>
          <a:xfrm>
            <a:off x="559585" y="1188184"/>
            <a:ext cx="11127590" cy="3724096"/>
          </a:xfrm>
          <a:custGeom>
            <a:avLst/>
            <a:gdLst>
              <a:gd name="connsiteX0" fmla="*/ 0 w 11127590"/>
              <a:gd name="connsiteY0" fmla="*/ 0 h 3724096"/>
              <a:gd name="connsiteX1" fmla="*/ 251835 w 11127590"/>
              <a:gd name="connsiteY1" fmla="*/ 0 h 3724096"/>
              <a:gd name="connsiteX2" fmla="*/ 614946 w 11127590"/>
              <a:gd name="connsiteY2" fmla="*/ 0 h 3724096"/>
              <a:gd name="connsiteX3" fmla="*/ 1423160 w 11127590"/>
              <a:gd name="connsiteY3" fmla="*/ 0 h 3724096"/>
              <a:gd name="connsiteX4" fmla="*/ 2008823 w 11127590"/>
              <a:gd name="connsiteY4" fmla="*/ 0 h 3724096"/>
              <a:gd name="connsiteX5" fmla="*/ 2594485 w 11127590"/>
              <a:gd name="connsiteY5" fmla="*/ 0 h 3724096"/>
              <a:gd name="connsiteX6" fmla="*/ 2957596 w 11127590"/>
              <a:gd name="connsiteY6" fmla="*/ 0 h 3724096"/>
              <a:gd name="connsiteX7" fmla="*/ 3209431 w 11127590"/>
              <a:gd name="connsiteY7" fmla="*/ 0 h 3724096"/>
              <a:gd name="connsiteX8" fmla="*/ 3572542 w 11127590"/>
              <a:gd name="connsiteY8" fmla="*/ 0 h 3724096"/>
              <a:gd name="connsiteX9" fmla="*/ 3935653 w 11127590"/>
              <a:gd name="connsiteY9" fmla="*/ 0 h 3724096"/>
              <a:gd name="connsiteX10" fmla="*/ 4410040 w 11127590"/>
              <a:gd name="connsiteY10" fmla="*/ 0 h 3724096"/>
              <a:gd name="connsiteX11" fmla="*/ 4995702 w 11127590"/>
              <a:gd name="connsiteY11" fmla="*/ 0 h 3724096"/>
              <a:gd name="connsiteX12" fmla="*/ 5803917 w 11127590"/>
              <a:gd name="connsiteY12" fmla="*/ 0 h 3724096"/>
              <a:gd name="connsiteX13" fmla="*/ 6612131 w 11127590"/>
              <a:gd name="connsiteY13" fmla="*/ 0 h 3724096"/>
              <a:gd name="connsiteX14" fmla="*/ 7420346 w 11127590"/>
              <a:gd name="connsiteY14" fmla="*/ 0 h 3724096"/>
              <a:gd name="connsiteX15" fmla="*/ 8006008 w 11127590"/>
              <a:gd name="connsiteY15" fmla="*/ 0 h 3724096"/>
              <a:gd name="connsiteX16" fmla="*/ 8591671 w 11127590"/>
              <a:gd name="connsiteY16" fmla="*/ 0 h 3724096"/>
              <a:gd name="connsiteX17" fmla="*/ 8954782 w 11127590"/>
              <a:gd name="connsiteY17" fmla="*/ 0 h 3724096"/>
              <a:gd name="connsiteX18" fmla="*/ 9762996 w 11127590"/>
              <a:gd name="connsiteY18" fmla="*/ 0 h 3724096"/>
              <a:gd name="connsiteX19" fmla="*/ 10459935 w 11127590"/>
              <a:gd name="connsiteY19" fmla="*/ 0 h 3724096"/>
              <a:gd name="connsiteX20" fmla="*/ 11127590 w 11127590"/>
              <a:gd name="connsiteY20" fmla="*/ 0 h 3724096"/>
              <a:gd name="connsiteX21" fmla="*/ 11127590 w 11127590"/>
              <a:gd name="connsiteY21" fmla="*/ 494773 h 3724096"/>
              <a:gd name="connsiteX22" fmla="*/ 11127590 w 11127590"/>
              <a:gd name="connsiteY22" fmla="*/ 1064027 h 3724096"/>
              <a:gd name="connsiteX23" fmla="*/ 11127590 w 11127590"/>
              <a:gd name="connsiteY23" fmla="*/ 1633282 h 3724096"/>
              <a:gd name="connsiteX24" fmla="*/ 11127590 w 11127590"/>
              <a:gd name="connsiteY24" fmla="*/ 2165296 h 3724096"/>
              <a:gd name="connsiteX25" fmla="*/ 11127590 w 11127590"/>
              <a:gd name="connsiteY25" fmla="*/ 2622828 h 3724096"/>
              <a:gd name="connsiteX26" fmla="*/ 11127590 w 11127590"/>
              <a:gd name="connsiteY26" fmla="*/ 3117600 h 3724096"/>
              <a:gd name="connsiteX27" fmla="*/ 11127590 w 11127590"/>
              <a:gd name="connsiteY27" fmla="*/ 3724096 h 3724096"/>
              <a:gd name="connsiteX28" fmla="*/ 10319376 w 11127590"/>
              <a:gd name="connsiteY28" fmla="*/ 3724096 h 3724096"/>
              <a:gd name="connsiteX29" fmla="*/ 9844989 w 11127590"/>
              <a:gd name="connsiteY29" fmla="*/ 3724096 h 3724096"/>
              <a:gd name="connsiteX30" fmla="*/ 9370602 w 11127590"/>
              <a:gd name="connsiteY30" fmla="*/ 3724096 h 3724096"/>
              <a:gd name="connsiteX31" fmla="*/ 8784939 w 11127590"/>
              <a:gd name="connsiteY31" fmla="*/ 3724096 h 3724096"/>
              <a:gd name="connsiteX32" fmla="*/ 7976725 w 11127590"/>
              <a:gd name="connsiteY32" fmla="*/ 3724096 h 3724096"/>
              <a:gd name="connsiteX33" fmla="*/ 7613614 w 11127590"/>
              <a:gd name="connsiteY33" fmla="*/ 3724096 h 3724096"/>
              <a:gd name="connsiteX34" fmla="*/ 7027952 w 11127590"/>
              <a:gd name="connsiteY34" fmla="*/ 3724096 h 3724096"/>
              <a:gd name="connsiteX35" fmla="*/ 6664841 w 11127590"/>
              <a:gd name="connsiteY35" fmla="*/ 3724096 h 3724096"/>
              <a:gd name="connsiteX36" fmla="*/ 5856626 w 11127590"/>
              <a:gd name="connsiteY36" fmla="*/ 3724096 h 3724096"/>
              <a:gd name="connsiteX37" fmla="*/ 5159688 w 11127590"/>
              <a:gd name="connsiteY37" fmla="*/ 3724096 h 3724096"/>
              <a:gd name="connsiteX38" fmla="*/ 4351473 w 11127590"/>
              <a:gd name="connsiteY38" fmla="*/ 3724096 h 3724096"/>
              <a:gd name="connsiteX39" fmla="*/ 3654535 w 11127590"/>
              <a:gd name="connsiteY39" fmla="*/ 3724096 h 3724096"/>
              <a:gd name="connsiteX40" fmla="*/ 3180148 w 11127590"/>
              <a:gd name="connsiteY40" fmla="*/ 3724096 h 3724096"/>
              <a:gd name="connsiteX41" fmla="*/ 2705761 w 11127590"/>
              <a:gd name="connsiteY41" fmla="*/ 3724096 h 3724096"/>
              <a:gd name="connsiteX42" fmla="*/ 2231375 w 11127590"/>
              <a:gd name="connsiteY42" fmla="*/ 3724096 h 3724096"/>
              <a:gd name="connsiteX43" fmla="*/ 1423160 w 11127590"/>
              <a:gd name="connsiteY43" fmla="*/ 3724096 h 3724096"/>
              <a:gd name="connsiteX44" fmla="*/ 614946 w 11127590"/>
              <a:gd name="connsiteY44" fmla="*/ 3724096 h 3724096"/>
              <a:gd name="connsiteX45" fmla="*/ 0 w 11127590"/>
              <a:gd name="connsiteY45" fmla="*/ 3724096 h 3724096"/>
              <a:gd name="connsiteX46" fmla="*/ 0 w 11127590"/>
              <a:gd name="connsiteY46" fmla="*/ 3192082 h 3724096"/>
              <a:gd name="connsiteX47" fmla="*/ 0 w 11127590"/>
              <a:gd name="connsiteY47" fmla="*/ 2734550 h 3724096"/>
              <a:gd name="connsiteX48" fmla="*/ 0 w 11127590"/>
              <a:gd name="connsiteY48" fmla="*/ 2202537 h 3724096"/>
              <a:gd name="connsiteX49" fmla="*/ 0 w 11127590"/>
              <a:gd name="connsiteY49" fmla="*/ 1707764 h 3724096"/>
              <a:gd name="connsiteX50" fmla="*/ 0 w 11127590"/>
              <a:gd name="connsiteY50" fmla="*/ 1287473 h 3724096"/>
              <a:gd name="connsiteX51" fmla="*/ 0 w 11127590"/>
              <a:gd name="connsiteY51" fmla="*/ 867182 h 3724096"/>
              <a:gd name="connsiteX52" fmla="*/ 0 w 11127590"/>
              <a:gd name="connsiteY52" fmla="*/ 0 h 372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127590" h="3724096" extrusionOk="0">
                <a:moveTo>
                  <a:pt x="0" y="0"/>
                </a:moveTo>
                <a:cubicBezTo>
                  <a:pt x="122862" y="-28137"/>
                  <a:pt x="185193" y="232"/>
                  <a:pt x="251835" y="0"/>
                </a:cubicBezTo>
                <a:cubicBezTo>
                  <a:pt x="318477" y="-232"/>
                  <a:pt x="473936" y="24944"/>
                  <a:pt x="614946" y="0"/>
                </a:cubicBezTo>
                <a:cubicBezTo>
                  <a:pt x="755956" y="-24944"/>
                  <a:pt x="1049881" y="20079"/>
                  <a:pt x="1423160" y="0"/>
                </a:cubicBezTo>
                <a:cubicBezTo>
                  <a:pt x="1796439" y="-20079"/>
                  <a:pt x="1873768" y="48960"/>
                  <a:pt x="2008823" y="0"/>
                </a:cubicBezTo>
                <a:cubicBezTo>
                  <a:pt x="2143878" y="-48960"/>
                  <a:pt x="2350925" y="45020"/>
                  <a:pt x="2594485" y="0"/>
                </a:cubicBezTo>
                <a:cubicBezTo>
                  <a:pt x="2838045" y="-45020"/>
                  <a:pt x="2778442" y="20666"/>
                  <a:pt x="2957596" y="0"/>
                </a:cubicBezTo>
                <a:cubicBezTo>
                  <a:pt x="3136750" y="-20666"/>
                  <a:pt x="3111688" y="28036"/>
                  <a:pt x="3209431" y="0"/>
                </a:cubicBezTo>
                <a:cubicBezTo>
                  <a:pt x="3307174" y="-28036"/>
                  <a:pt x="3447614" y="17613"/>
                  <a:pt x="3572542" y="0"/>
                </a:cubicBezTo>
                <a:cubicBezTo>
                  <a:pt x="3697470" y="-17613"/>
                  <a:pt x="3838783" y="39850"/>
                  <a:pt x="3935653" y="0"/>
                </a:cubicBezTo>
                <a:cubicBezTo>
                  <a:pt x="4032523" y="-39850"/>
                  <a:pt x="4217424" y="53228"/>
                  <a:pt x="4410040" y="0"/>
                </a:cubicBezTo>
                <a:cubicBezTo>
                  <a:pt x="4602656" y="-53228"/>
                  <a:pt x="4786118" y="25991"/>
                  <a:pt x="4995702" y="0"/>
                </a:cubicBezTo>
                <a:cubicBezTo>
                  <a:pt x="5205286" y="-25991"/>
                  <a:pt x="5538252" y="31593"/>
                  <a:pt x="5803917" y="0"/>
                </a:cubicBezTo>
                <a:cubicBezTo>
                  <a:pt x="6069582" y="-31593"/>
                  <a:pt x="6412087" y="65818"/>
                  <a:pt x="6612131" y="0"/>
                </a:cubicBezTo>
                <a:cubicBezTo>
                  <a:pt x="6812175" y="-65818"/>
                  <a:pt x="7029697" y="18772"/>
                  <a:pt x="7420346" y="0"/>
                </a:cubicBezTo>
                <a:cubicBezTo>
                  <a:pt x="7810995" y="-18772"/>
                  <a:pt x="7792177" y="68890"/>
                  <a:pt x="8006008" y="0"/>
                </a:cubicBezTo>
                <a:cubicBezTo>
                  <a:pt x="8219839" y="-68890"/>
                  <a:pt x="8443833" y="10023"/>
                  <a:pt x="8591671" y="0"/>
                </a:cubicBezTo>
                <a:cubicBezTo>
                  <a:pt x="8739509" y="-10023"/>
                  <a:pt x="8863528" y="5125"/>
                  <a:pt x="8954782" y="0"/>
                </a:cubicBezTo>
                <a:cubicBezTo>
                  <a:pt x="9046036" y="-5125"/>
                  <a:pt x="9545707" y="56536"/>
                  <a:pt x="9762996" y="0"/>
                </a:cubicBezTo>
                <a:cubicBezTo>
                  <a:pt x="9980285" y="-56536"/>
                  <a:pt x="10203605" y="73319"/>
                  <a:pt x="10459935" y="0"/>
                </a:cubicBezTo>
                <a:cubicBezTo>
                  <a:pt x="10716265" y="-73319"/>
                  <a:pt x="10859339" y="23953"/>
                  <a:pt x="11127590" y="0"/>
                </a:cubicBezTo>
                <a:cubicBezTo>
                  <a:pt x="11147190" y="222588"/>
                  <a:pt x="11111011" y="338750"/>
                  <a:pt x="11127590" y="494773"/>
                </a:cubicBezTo>
                <a:cubicBezTo>
                  <a:pt x="11144169" y="650796"/>
                  <a:pt x="11067083" y="795553"/>
                  <a:pt x="11127590" y="1064027"/>
                </a:cubicBezTo>
                <a:cubicBezTo>
                  <a:pt x="11188097" y="1332501"/>
                  <a:pt x="11102910" y="1453858"/>
                  <a:pt x="11127590" y="1633282"/>
                </a:cubicBezTo>
                <a:cubicBezTo>
                  <a:pt x="11152270" y="1812707"/>
                  <a:pt x="11124719" y="2002013"/>
                  <a:pt x="11127590" y="2165296"/>
                </a:cubicBezTo>
                <a:cubicBezTo>
                  <a:pt x="11130461" y="2328579"/>
                  <a:pt x="11119847" y="2445985"/>
                  <a:pt x="11127590" y="2622828"/>
                </a:cubicBezTo>
                <a:cubicBezTo>
                  <a:pt x="11135333" y="2799671"/>
                  <a:pt x="11098186" y="2909437"/>
                  <a:pt x="11127590" y="3117600"/>
                </a:cubicBezTo>
                <a:cubicBezTo>
                  <a:pt x="11156994" y="3325763"/>
                  <a:pt x="11100885" y="3440295"/>
                  <a:pt x="11127590" y="3724096"/>
                </a:cubicBezTo>
                <a:cubicBezTo>
                  <a:pt x="10863400" y="3800261"/>
                  <a:pt x="10595937" y="3653513"/>
                  <a:pt x="10319376" y="3724096"/>
                </a:cubicBezTo>
                <a:cubicBezTo>
                  <a:pt x="10042815" y="3794679"/>
                  <a:pt x="10079686" y="3674383"/>
                  <a:pt x="9844989" y="3724096"/>
                </a:cubicBezTo>
                <a:cubicBezTo>
                  <a:pt x="9610292" y="3773809"/>
                  <a:pt x="9498313" y="3667993"/>
                  <a:pt x="9370602" y="3724096"/>
                </a:cubicBezTo>
                <a:cubicBezTo>
                  <a:pt x="9242891" y="3780199"/>
                  <a:pt x="9022358" y="3699777"/>
                  <a:pt x="8784939" y="3724096"/>
                </a:cubicBezTo>
                <a:cubicBezTo>
                  <a:pt x="8547520" y="3748415"/>
                  <a:pt x="8317346" y="3707498"/>
                  <a:pt x="7976725" y="3724096"/>
                </a:cubicBezTo>
                <a:cubicBezTo>
                  <a:pt x="7636104" y="3740694"/>
                  <a:pt x="7731148" y="3683071"/>
                  <a:pt x="7613614" y="3724096"/>
                </a:cubicBezTo>
                <a:cubicBezTo>
                  <a:pt x="7496080" y="3765121"/>
                  <a:pt x="7278681" y="3681638"/>
                  <a:pt x="7027952" y="3724096"/>
                </a:cubicBezTo>
                <a:cubicBezTo>
                  <a:pt x="6777223" y="3766554"/>
                  <a:pt x="6832071" y="3692725"/>
                  <a:pt x="6664841" y="3724096"/>
                </a:cubicBezTo>
                <a:cubicBezTo>
                  <a:pt x="6497611" y="3755467"/>
                  <a:pt x="6227038" y="3676978"/>
                  <a:pt x="5856626" y="3724096"/>
                </a:cubicBezTo>
                <a:cubicBezTo>
                  <a:pt x="5486214" y="3771214"/>
                  <a:pt x="5438105" y="3702463"/>
                  <a:pt x="5159688" y="3724096"/>
                </a:cubicBezTo>
                <a:cubicBezTo>
                  <a:pt x="4881271" y="3745729"/>
                  <a:pt x="4516000" y="3640277"/>
                  <a:pt x="4351473" y="3724096"/>
                </a:cubicBezTo>
                <a:cubicBezTo>
                  <a:pt x="4186947" y="3807915"/>
                  <a:pt x="3824048" y="3643738"/>
                  <a:pt x="3654535" y="3724096"/>
                </a:cubicBezTo>
                <a:cubicBezTo>
                  <a:pt x="3485022" y="3804454"/>
                  <a:pt x="3371332" y="3668021"/>
                  <a:pt x="3180148" y="3724096"/>
                </a:cubicBezTo>
                <a:cubicBezTo>
                  <a:pt x="2988964" y="3780171"/>
                  <a:pt x="2862394" y="3698064"/>
                  <a:pt x="2705761" y="3724096"/>
                </a:cubicBezTo>
                <a:cubicBezTo>
                  <a:pt x="2549128" y="3750128"/>
                  <a:pt x="2334622" y="3679502"/>
                  <a:pt x="2231375" y="3724096"/>
                </a:cubicBezTo>
                <a:cubicBezTo>
                  <a:pt x="2128128" y="3768690"/>
                  <a:pt x="1808254" y="3683227"/>
                  <a:pt x="1423160" y="3724096"/>
                </a:cubicBezTo>
                <a:cubicBezTo>
                  <a:pt x="1038067" y="3764965"/>
                  <a:pt x="910182" y="3630083"/>
                  <a:pt x="614946" y="3724096"/>
                </a:cubicBezTo>
                <a:cubicBezTo>
                  <a:pt x="319710" y="3818109"/>
                  <a:pt x="276940" y="3671277"/>
                  <a:pt x="0" y="3724096"/>
                </a:cubicBezTo>
                <a:cubicBezTo>
                  <a:pt x="-7905" y="3530463"/>
                  <a:pt x="34119" y="3393830"/>
                  <a:pt x="0" y="3192082"/>
                </a:cubicBezTo>
                <a:cubicBezTo>
                  <a:pt x="-34119" y="2990334"/>
                  <a:pt x="31356" y="2871453"/>
                  <a:pt x="0" y="2734550"/>
                </a:cubicBezTo>
                <a:cubicBezTo>
                  <a:pt x="-31356" y="2597647"/>
                  <a:pt x="23584" y="2342664"/>
                  <a:pt x="0" y="2202537"/>
                </a:cubicBezTo>
                <a:cubicBezTo>
                  <a:pt x="-23584" y="2062410"/>
                  <a:pt x="4998" y="1867706"/>
                  <a:pt x="0" y="1707764"/>
                </a:cubicBezTo>
                <a:cubicBezTo>
                  <a:pt x="-4998" y="1547822"/>
                  <a:pt x="17728" y="1434096"/>
                  <a:pt x="0" y="1287473"/>
                </a:cubicBezTo>
                <a:cubicBezTo>
                  <a:pt x="-17728" y="1140850"/>
                  <a:pt x="37844" y="1026042"/>
                  <a:pt x="0" y="867182"/>
                </a:cubicBezTo>
                <a:cubicBezTo>
                  <a:pt x="-37844" y="708322"/>
                  <a:pt x="52966" y="409230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DEMANDE DE BGE</a:t>
            </a: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Tableau des actions, ajouter le lien sur CR</a:t>
            </a: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dev semble inutile, car il suffit de cliquer sur l’action pour accéder au CR</a:t>
            </a:r>
          </a:p>
          <a:p>
            <a:endParaRPr lang="fr-FR" dirty="0">
              <a:solidFill>
                <a:srgbClr val="2F479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>
              <a:solidFill>
                <a:srgbClr val="2F479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b="1" dirty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BESOIN REPRECISE par les BGE</a:t>
            </a: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besoin est de savoir si un compte-rendu a été renseigné pour l’action, sans avoir à cliquer sur chaque action.</a:t>
            </a:r>
          </a:p>
          <a:p>
            <a:endParaRPr lang="fr-FR" sz="2000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b="1" dirty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DEVELOPPEMENT A REALISER</a:t>
            </a: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Ajouter dans le tableau des actions, une colonne « compte-rendu » précisant si « oui » ou « non » un texte a été renseigné dans 1 des 2 champs « compte-rendu » ou « synthèse compte-rendu » a été saisi.</a:t>
            </a:r>
          </a:p>
        </p:txBody>
      </p:sp>
    </p:spTree>
    <p:extLst>
      <p:ext uri="{BB962C8B-B14F-4D97-AF65-F5344CB8AC3E}">
        <p14:creationId xmlns:p14="http://schemas.microsoft.com/office/powerpoint/2010/main" val="1086374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51DB5912-D210-28CF-8FD7-91811422F9E2}"/>
              </a:ext>
            </a:extLst>
          </p:cNvPr>
          <p:cNvSpPr txBox="1"/>
          <p:nvPr/>
        </p:nvSpPr>
        <p:spPr>
          <a:xfrm>
            <a:off x="559584" y="369174"/>
            <a:ext cx="11060915" cy="584775"/>
          </a:xfrm>
          <a:prstGeom prst="rect">
            <a:avLst/>
          </a:prstGeom>
          <a:solidFill>
            <a:srgbClr val="2F479E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TACHE/ REGLE D’AFFICHAGE DES TACHES---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0E08CFD-5B80-4EEE-8B37-72485835D5E5}"/>
              </a:ext>
            </a:extLst>
          </p:cNvPr>
          <p:cNvSpPr txBox="1"/>
          <p:nvPr/>
        </p:nvSpPr>
        <p:spPr>
          <a:xfrm>
            <a:off x="559584" y="1301073"/>
            <a:ext cx="11127590" cy="4924425"/>
          </a:xfrm>
          <a:custGeom>
            <a:avLst/>
            <a:gdLst>
              <a:gd name="connsiteX0" fmla="*/ 0 w 11127590"/>
              <a:gd name="connsiteY0" fmla="*/ 0 h 4924425"/>
              <a:gd name="connsiteX1" fmla="*/ 251835 w 11127590"/>
              <a:gd name="connsiteY1" fmla="*/ 0 h 4924425"/>
              <a:gd name="connsiteX2" fmla="*/ 614946 w 11127590"/>
              <a:gd name="connsiteY2" fmla="*/ 0 h 4924425"/>
              <a:gd name="connsiteX3" fmla="*/ 1423160 w 11127590"/>
              <a:gd name="connsiteY3" fmla="*/ 0 h 4924425"/>
              <a:gd name="connsiteX4" fmla="*/ 2008823 w 11127590"/>
              <a:gd name="connsiteY4" fmla="*/ 0 h 4924425"/>
              <a:gd name="connsiteX5" fmla="*/ 2594485 w 11127590"/>
              <a:gd name="connsiteY5" fmla="*/ 0 h 4924425"/>
              <a:gd name="connsiteX6" fmla="*/ 2957596 w 11127590"/>
              <a:gd name="connsiteY6" fmla="*/ 0 h 4924425"/>
              <a:gd name="connsiteX7" fmla="*/ 3209431 w 11127590"/>
              <a:gd name="connsiteY7" fmla="*/ 0 h 4924425"/>
              <a:gd name="connsiteX8" fmla="*/ 3572542 w 11127590"/>
              <a:gd name="connsiteY8" fmla="*/ 0 h 4924425"/>
              <a:gd name="connsiteX9" fmla="*/ 3935653 w 11127590"/>
              <a:gd name="connsiteY9" fmla="*/ 0 h 4924425"/>
              <a:gd name="connsiteX10" fmla="*/ 4410040 w 11127590"/>
              <a:gd name="connsiteY10" fmla="*/ 0 h 4924425"/>
              <a:gd name="connsiteX11" fmla="*/ 4995702 w 11127590"/>
              <a:gd name="connsiteY11" fmla="*/ 0 h 4924425"/>
              <a:gd name="connsiteX12" fmla="*/ 5803917 w 11127590"/>
              <a:gd name="connsiteY12" fmla="*/ 0 h 4924425"/>
              <a:gd name="connsiteX13" fmla="*/ 6612131 w 11127590"/>
              <a:gd name="connsiteY13" fmla="*/ 0 h 4924425"/>
              <a:gd name="connsiteX14" fmla="*/ 7420346 w 11127590"/>
              <a:gd name="connsiteY14" fmla="*/ 0 h 4924425"/>
              <a:gd name="connsiteX15" fmla="*/ 8006008 w 11127590"/>
              <a:gd name="connsiteY15" fmla="*/ 0 h 4924425"/>
              <a:gd name="connsiteX16" fmla="*/ 8591671 w 11127590"/>
              <a:gd name="connsiteY16" fmla="*/ 0 h 4924425"/>
              <a:gd name="connsiteX17" fmla="*/ 8954782 w 11127590"/>
              <a:gd name="connsiteY17" fmla="*/ 0 h 4924425"/>
              <a:gd name="connsiteX18" fmla="*/ 9762996 w 11127590"/>
              <a:gd name="connsiteY18" fmla="*/ 0 h 4924425"/>
              <a:gd name="connsiteX19" fmla="*/ 10459935 w 11127590"/>
              <a:gd name="connsiteY19" fmla="*/ 0 h 4924425"/>
              <a:gd name="connsiteX20" fmla="*/ 11127590 w 11127590"/>
              <a:gd name="connsiteY20" fmla="*/ 0 h 4924425"/>
              <a:gd name="connsiteX21" fmla="*/ 11127590 w 11127590"/>
              <a:gd name="connsiteY21" fmla="*/ 497914 h 4924425"/>
              <a:gd name="connsiteX22" fmla="*/ 11127590 w 11127590"/>
              <a:gd name="connsiteY22" fmla="*/ 1094317 h 4924425"/>
              <a:gd name="connsiteX23" fmla="*/ 11127590 w 11127590"/>
              <a:gd name="connsiteY23" fmla="*/ 1690719 h 4924425"/>
              <a:gd name="connsiteX24" fmla="*/ 11127590 w 11127590"/>
              <a:gd name="connsiteY24" fmla="*/ 2237878 h 4924425"/>
              <a:gd name="connsiteX25" fmla="*/ 11127590 w 11127590"/>
              <a:gd name="connsiteY25" fmla="*/ 2686547 h 4924425"/>
              <a:gd name="connsiteX26" fmla="*/ 11127590 w 11127590"/>
              <a:gd name="connsiteY26" fmla="*/ 3184462 h 4924425"/>
              <a:gd name="connsiteX27" fmla="*/ 11127590 w 11127590"/>
              <a:gd name="connsiteY27" fmla="*/ 3830108 h 4924425"/>
              <a:gd name="connsiteX28" fmla="*/ 11127590 w 11127590"/>
              <a:gd name="connsiteY28" fmla="*/ 4924425 h 4924425"/>
              <a:gd name="connsiteX29" fmla="*/ 10541927 w 11127590"/>
              <a:gd name="connsiteY29" fmla="*/ 4924425 h 4924425"/>
              <a:gd name="connsiteX30" fmla="*/ 10067541 w 11127590"/>
              <a:gd name="connsiteY30" fmla="*/ 4924425 h 4924425"/>
              <a:gd name="connsiteX31" fmla="*/ 9481878 w 11127590"/>
              <a:gd name="connsiteY31" fmla="*/ 4924425 h 4924425"/>
              <a:gd name="connsiteX32" fmla="*/ 8673664 w 11127590"/>
              <a:gd name="connsiteY32" fmla="*/ 4924425 h 4924425"/>
              <a:gd name="connsiteX33" fmla="*/ 8310553 w 11127590"/>
              <a:gd name="connsiteY33" fmla="*/ 4924425 h 4924425"/>
              <a:gd name="connsiteX34" fmla="*/ 7724890 w 11127590"/>
              <a:gd name="connsiteY34" fmla="*/ 4924425 h 4924425"/>
              <a:gd name="connsiteX35" fmla="*/ 7361779 w 11127590"/>
              <a:gd name="connsiteY35" fmla="*/ 4924425 h 4924425"/>
              <a:gd name="connsiteX36" fmla="*/ 6553565 w 11127590"/>
              <a:gd name="connsiteY36" fmla="*/ 4924425 h 4924425"/>
              <a:gd name="connsiteX37" fmla="*/ 5856626 w 11127590"/>
              <a:gd name="connsiteY37" fmla="*/ 4924425 h 4924425"/>
              <a:gd name="connsiteX38" fmla="*/ 5048412 w 11127590"/>
              <a:gd name="connsiteY38" fmla="*/ 4924425 h 4924425"/>
              <a:gd name="connsiteX39" fmla="*/ 4351473 w 11127590"/>
              <a:gd name="connsiteY39" fmla="*/ 4924425 h 4924425"/>
              <a:gd name="connsiteX40" fmla="*/ 3877087 w 11127590"/>
              <a:gd name="connsiteY40" fmla="*/ 4924425 h 4924425"/>
              <a:gd name="connsiteX41" fmla="*/ 3402700 w 11127590"/>
              <a:gd name="connsiteY41" fmla="*/ 4924425 h 4924425"/>
              <a:gd name="connsiteX42" fmla="*/ 2928313 w 11127590"/>
              <a:gd name="connsiteY42" fmla="*/ 4924425 h 4924425"/>
              <a:gd name="connsiteX43" fmla="*/ 2120099 w 11127590"/>
              <a:gd name="connsiteY43" fmla="*/ 4924425 h 4924425"/>
              <a:gd name="connsiteX44" fmla="*/ 1311884 w 11127590"/>
              <a:gd name="connsiteY44" fmla="*/ 4924425 h 4924425"/>
              <a:gd name="connsiteX45" fmla="*/ 1060049 w 11127590"/>
              <a:gd name="connsiteY45" fmla="*/ 4924425 h 4924425"/>
              <a:gd name="connsiteX46" fmla="*/ 0 w 11127590"/>
              <a:gd name="connsiteY46" fmla="*/ 4924425 h 4924425"/>
              <a:gd name="connsiteX47" fmla="*/ 0 w 11127590"/>
              <a:gd name="connsiteY47" fmla="*/ 4475755 h 4924425"/>
              <a:gd name="connsiteX48" fmla="*/ 0 w 11127590"/>
              <a:gd name="connsiteY48" fmla="*/ 3928597 h 4924425"/>
              <a:gd name="connsiteX49" fmla="*/ 0 w 11127590"/>
              <a:gd name="connsiteY49" fmla="*/ 3430683 h 4924425"/>
              <a:gd name="connsiteX50" fmla="*/ 0 w 11127590"/>
              <a:gd name="connsiteY50" fmla="*/ 3031257 h 4924425"/>
              <a:gd name="connsiteX51" fmla="*/ 0 w 11127590"/>
              <a:gd name="connsiteY51" fmla="*/ 2631832 h 4924425"/>
              <a:gd name="connsiteX52" fmla="*/ 0 w 11127590"/>
              <a:gd name="connsiteY52" fmla="*/ 2133918 h 4924425"/>
              <a:gd name="connsiteX53" fmla="*/ 0 w 11127590"/>
              <a:gd name="connsiteY53" fmla="*/ 1734492 h 4924425"/>
              <a:gd name="connsiteX54" fmla="*/ 0 w 11127590"/>
              <a:gd name="connsiteY54" fmla="*/ 1187334 h 4924425"/>
              <a:gd name="connsiteX55" fmla="*/ 0 w 11127590"/>
              <a:gd name="connsiteY55" fmla="*/ 689419 h 4924425"/>
              <a:gd name="connsiteX56" fmla="*/ 0 w 11127590"/>
              <a:gd name="connsiteY56" fmla="*/ 0 h 492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127590" h="4924425" extrusionOk="0">
                <a:moveTo>
                  <a:pt x="0" y="0"/>
                </a:moveTo>
                <a:cubicBezTo>
                  <a:pt x="122862" y="-28137"/>
                  <a:pt x="185193" y="232"/>
                  <a:pt x="251835" y="0"/>
                </a:cubicBezTo>
                <a:cubicBezTo>
                  <a:pt x="318477" y="-232"/>
                  <a:pt x="473936" y="24944"/>
                  <a:pt x="614946" y="0"/>
                </a:cubicBezTo>
                <a:cubicBezTo>
                  <a:pt x="755956" y="-24944"/>
                  <a:pt x="1049881" y="20079"/>
                  <a:pt x="1423160" y="0"/>
                </a:cubicBezTo>
                <a:cubicBezTo>
                  <a:pt x="1796439" y="-20079"/>
                  <a:pt x="1873768" y="48960"/>
                  <a:pt x="2008823" y="0"/>
                </a:cubicBezTo>
                <a:cubicBezTo>
                  <a:pt x="2143878" y="-48960"/>
                  <a:pt x="2350925" y="45020"/>
                  <a:pt x="2594485" y="0"/>
                </a:cubicBezTo>
                <a:cubicBezTo>
                  <a:pt x="2838045" y="-45020"/>
                  <a:pt x="2778442" y="20666"/>
                  <a:pt x="2957596" y="0"/>
                </a:cubicBezTo>
                <a:cubicBezTo>
                  <a:pt x="3136750" y="-20666"/>
                  <a:pt x="3111688" y="28036"/>
                  <a:pt x="3209431" y="0"/>
                </a:cubicBezTo>
                <a:cubicBezTo>
                  <a:pt x="3307174" y="-28036"/>
                  <a:pt x="3447614" y="17613"/>
                  <a:pt x="3572542" y="0"/>
                </a:cubicBezTo>
                <a:cubicBezTo>
                  <a:pt x="3697470" y="-17613"/>
                  <a:pt x="3838783" y="39850"/>
                  <a:pt x="3935653" y="0"/>
                </a:cubicBezTo>
                <a:cubicBezTo>
                  <a:pt x="4032523" y="-39850"/>
                  <a:pt x="4217424" y="53228"/>
                  <a:pt x="4410040" y="0"/>
                </a:cubicBezTo>
                <a:cubicBezTo>
                  <a:pt x="4602656" y="-53228"/>
                  <a:pt x="4786118" y="25991"/>
                  <a:pt x="4995702" y="0"/>
                </a:cubicBezTo>
                <a:cubicBezTo>
                  <a:pt x="5205286" y="-25991"/>
                  <a:pt x="5538252" y="31593"/>
                  <a:pt x="5803917" y="0"/>
                </a:cubicBezTo>
                <a:cubicBezTo>
                  <a:pt x="6069582" y="-31593"/>
                  <a:pt x="6412087" y="65818"/>
                  <a:pt x="6612131" y="0"/>
                </a:cubicBezTo>
                <a:cubicBezTo>
                  <a:pt x="6812175" y="-65818"/>
                  <a:pt x="7029697" y="18772"/>
                  <a:pt x="7420346" y="0"/>
                </a:cubicBezTo>
                <a:cubicBezTo>
                  <a:pt x="7810995" y="-18772"/>
                  <a:pt x="7792177" y="68890"/>
                  <a:pt x="8006008" y="0"/>
                </a:cubicBezTo>
                <a:cubicBezTo>
                  <a:pt x="8219839" y="-68890"/>
                  <a:pt x="8443833" y="10023"/>
                  <a:pt x="8591671" y="0"/>
                </a:cubicBezTo>
                <a:cubicBezTo>
                  <a:pt x="8739509" y="-10023"/>
                  <a:pt x="8863528" y="5125"/>
                  <a:pt x="8954782" y="0"/>
                </a:cubicBezTo>
                <a:cubicBezTo>
                  <a:pt x="9046036" y="-5125"/>
                  <a:pt x="9545707" y="56536"/>
                  <a:pt x="9762996" y="0"/>
                </a:cubicBezTo>
                <a:cubicBezTo>
                  <a:pt x="9980285" y="-56536"/>
                  <a:pt x="10203605" y="73319"/>
                  <a:pt x="10459935" y="0"/>
                </a:cubicBezTo>
                <a:cubicBezTo>
                  <a:pt x="10716265" y="-73319"/>
                  <a:pt x="10859339" y="23953"/>
                  <a:pt x="11127590" y="0"/>
                </a:cubicBezTo>
                <a:cubicBezTo>
                  <a:pt x="11181105" y="146879"/>
                  <a:pt x="11112220" y="322991"/>
                  <a:pt x="11127590" y="497914"/>
                </a:cubicBezTo>
                <a:cubicBezTo>
                  <a:pt x="11142960" y="672837"/>
                  <a:pt x="11126439" y="939005"/>
                  <a:pt x="11127590" y="1094317"/>
                </a:cubicBezTo>
                <a:cubicBezTo>
                  <a:pt x="11128741" y="1249629"/>
                  <a:pt x="11097068" y="1491387"/>
                  <a:pt x="11127590" y="1690719"/>
                </a:cubicBezTo>
                <a:cubicBezTo>
                  <a:pt x="11158112" y="1890051"/>
                  <a:pt x="11069803" y="2031980"/>
                  <a:pt x="11127590" y="2237878"/>
                </a:cubicBezTo>
                <a:cubicBezTo>
                  <a:pt x="11185377" y="2443776"/>
                  <a:pt x="11122622" y="2564408"/>
                  <a:pt x="11127590" y="2686547"/>
                </a:cubicBezTo>
                <a:cubicBezTo>
                  <a:pt x="11132558" y="2808686"/>
                  <a:pt x="11113993" y="3077489"/>
                  <a:pt x="11127590" y="3184462"/>
                </a:cubicBezTo>
                <a:cubicBezTo>
                  <a:pt x="11141187" y="3291435"/>
                  <a:pt x="11082135" y="3522148"/>
                  <a:pt x="11127590" y="3830108"/>
                </a:cubicBezTo>
                <a:cubicBezTo>
                  <a:pt x="11173045" y="4138068"/>
                  <a:pt x="11020365" y="4701696"/>
                  <a:pt x="11127590" y="4924425"/>
                </a:cubicBezTo>
                <a:cubicBezTo>
                  <a:pt x="10896864" y="4930134"/>
                  <a:pt x="10794916" y="4922066"/>
                  <a:pt x="10541927" y="4924425"/>
                </a:cubicBezTo>
                <a:cubicBezTo>
                  <a:pt x="10288938" y="4926784"/>
                  <a:pt x="10187795" y="4923655"/>
                  <a:pt x="10067541" y="4924425"/>
                </a:cubicBezTo>
                <a:cubicBezTo>
                  <a:pt x="9947287" y="4925195"/>
                  <a:pt x="9719297" y="4900106"/>
                  <a:pt x="9481878" y="4924425"/>
                </a:cubicBezTo>
                <a:cubicBezTo>
                  <a:pt x="9244459" y="4948744"/>
                  <a:pt x="9014285" y="4907827"/>
                  <a:pt x="8673664" y="4924425"/>
                </a:cubicBezTo>
                <a:cubicBezTo>
                  <a:pt x="8333043" y="4941023"/>
                  <a:pt x="8428087" y="4883400"/>
                  <a:pt x="8310553" y="4924425"/>
                </a:cubicBezTo>
                <a:cubicBezTo>
                  <a:pt x="8193019" y="4965450"/>
                  <a:pt x="7982829" y="4884346"/>
                  <a:pt x="7724890" y="4924425"/>
                </a:cubicBezTo>
                <a:cubicBezTo>
                  <a:pt x="7466951" y="4964504"/>
                  <a:pt x="7529009" y="4893054"/>
                  <a:pt x="7361779" y="4924425"/>
                </a:cubicBezTo>
                <a:cubicBezTo>
                  <a:pt x="7194549" y="4955796"/>
                  <a:pt x="6919094" y="4876424"/>
                  <a:pt x="6553565" y="4924425"/>
                </a:cubicBezTo>
                <a:cubicBezTo>
                  <a:pt x="6188036" y="4972426"/>
                  <a:pt x="6139661" y="4908547"/>
                  <a:pt x="5856626" y="4924425"/>
                </a:cubicBezTo>
                <a:cubicBezTo>
                  <a:pt x="5573591" y="4940303"/>
                  <a:pt x="5210678" y="4836898"/>
                  <a:pt x="5048412" y="4924425"/>
                </a:cubicBezTo>
                <a:cubicBezTo>
                  <a:pt x="4886146" y="5011952"/>
                  <a:pt x="4523245" y="4847014"/>
                  <a:pt x="4351473" y="4924425"/>
                </a:cubicBezTo>
                <a:cubicBezTo>
                  <a:pt x="4179701" y="5001836"/>
                  <a:pt x="4066480" y="4922106"/>
                  <a:pt x="3877087" y="4924425"/>
                </a:cubicBezTo>
                <a:cubicBezTo>
                  <a:pt x="3687694" y="4926744"/>
                  <a:pt x="3559333" y="4898393"/>
                  <a:pt x="3402700" y="4924425"/>
                </a:cubicBezTo>
                <a:cubicBezTo>
                  <a:pt x="3246067" y="4950457"/>
                  <a:pt x="3034442" y="4886091"/>
                  <a:pt x="2928313" y="4924425"/>
                </a:cubicBezTo>
                <a:cubicBezTo>
                  <a:pt x="2822184" y="4962759"/>
                  <a:pt x="2504382" y="4879756"/>
                  <a:pt x="2120099" y="4924425"/>
                </a:cubicBezTo>
                <a:cubicBezTo>
                  <a:pt x="1735816" y="4969094"/>
                  <a:pt x="1609431" y="4834132"/>
                  <a:pt x="1311884" y="4924425"/>
                </a:cubicBezTo>
                <a:cubicBezTo>
                  <a:pt x="1014337" y="5014718"/>
                  <a:pt x="1127915" y="4914782"/>
                  <a:pt x="1060049" y="4924425"/>
                </a:cubicBezTo>
                <a:cubicBezTo>
                  <a:pt x="992183" y="4934068"/>
                  <a:pt x="297438" y="4842779"/>
                  <a:pt x="0" y="4924425"/>
                </a:cubicBezTo>
                <a:cubicBezTo>
                  <a:pt x="-37487" y="4804965"/>
                  <a:pt x="33153" y="4691106"/>
                  <a:pt x="0" y="4475755"/>
                </a:cubicBezTo>
                <a:cubicBezTo>
                  <a:pt x="-33153" y="4260404"/>
                  <a:pt x="61623" y="4116086"/>
                  <a:pt x="0" y="3928597"/>
                </a:cubicBezTo>
                <a:cubicBezTo>
                  <a:pt x="-61623" y="3741108"/>
                  <a:pt x="20589" y="3654586"/>
                  <a:pt x="0" y="3430683"/>
                </a:cubicBezTo>
                <a:cubicBezTo>
                  <a:pt x="-20589" y="3206780"/>
                  <a:pt x="9624" y="3222273"/>
                  <a:pt x="0" y="3031257"/>
                </a:cubicBezTo>
                <a:cubicBezTo>
                  <a:pt x="-9624" y="2840241"/>
                  <a:pt x="19420" y="2829406"/>
                  <a:pt x="0" y="2631832"/>
                </a:cubicBezTo>
                <a:cubicBezTo>
                  <a:pt x="-19420" y="2434259"/>
                  <a:pt x="24640" y="2283956"/>
                  <a:pt x="0" y="2133918"/>
                </a:cubicBezTo>
                <a:cubicBezTo>
                  <a:pt x="-24640" y="1983880"/>
                  <a:pt x="29831" y="1916385"/>
                  <a:pt x="0" y="1734492"/>
                </a:cubicBezTo>
                <a:cubicBezTo>
                  <a:pt x="-29831" y="1552599"/>
                  <a:pt x="54885" y="1345164"/>
                  <a:pt x="0" y="1187334"/>
                </a:cubicBezTo>
                <a:cubicBezTo>
                  <a:pt x="-54885" y="1029504"/>
                  <a:pt x="25461" y="858930"/>
                  <a:pt x="0" y="689419"/>
                </a:cubicBezTo>
                <a:cubicBezTo>
                  <a:pt x="-25461" y="519908"/>
                  <a:pt x="79247" y="155908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AFFICHAGE AGENDA</a:t>
            </a:r>
          </a:p>
          <a:p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sz="20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Règle actuelle</a:t>
            </a: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tâches apparaissent dans tous les agendas sur le compte de connexion</a:t>
            </a: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 « PUBLIC » apparait sur tous les agendas avec la connexion aux comptes de l’Assigné et du Créateur de la tâche</a:t>
            </a: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Tâche mode « PRIVE » : apparait sur tous les agendas avec la connexion au compte du seul Assigné à la tâche</a:t>
            </a: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sz="20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Proposition</a:t>
            </a: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Conditionner l’affichage des tâches selon les Agendas, et non selon la connexion aux comptes Jungo.</a:t>
            </a: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 « PUBLIC » : apparait sur les seuls agendas de l’Assigné et du Créateur de la tâche</a:t>
            </a: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 « PRIVE » : apparait sur le seul agenda de l’Assigné à la tâche</a:t>
            </a:r>
          </a:p>
          <a:p>
            <a:endParaRPr lang="fr-FR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>
              <a:solidFill>
                <a:srgbClr val="2F479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b="1" dirty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REPONSE GROUPE BGE</a:t>
            </a: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Proposition retenue  -&gt; modification de la règle d’affichage des tâches dans l’agenda selon la proposition.</a:t>
            </a:r>
          </a:p>
          <a:p>
            <a:endParaRPr lang="fr-FR" b="1" dirty="0">
              <a:solidFill>
                <a:srgbClr val="2F479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15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51DB5912-D210-28CF-8FD7-91811422F9E2}"/>
              </a:ext>
            </a:extLst>
          </p:cNvPr>
          <p:cNvSpPr txBox="1"/>
          <p:nvPr/>
        </p:nvSpPr>
        <p:spPr>
          <a:xfrm>
            <a:off x="559584" y="369174"/>
            <a:ext cx="11060915" cy="584775"/>
          </a:xfrm>
          <a:prstGeom prst="rect">
            <a:avLst/>
          </a:prstGeom>
          <a:solidFill>
            <a:srgbClr val="2F479E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TACHE/ REGLE D’AFFICHAGE DES TACHES---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0E08CFD-5B80-4EEE-8B37-72485835D5E5}"/>
              </a:ext>
            </a:extLst>
          </p:cNvPr>
          <p:cNvSpPr txBox="1"/>
          <p:nvPr/>
        </p:nvSpPr>
        <p:spPr>
          <a:xfrm>
            <a:off x="559584" y="1301073"/>
            <a:ext cx="11060915" cy="3754874"/>
          </a:xfrm>
          <a:custGeom>
            <a:avLst/>
            <a:gdLst>
              <a:gd name="connsiteX0" fmla="*/ 0 w 11060915"/>
              <a:gd name="connsiteY0" fmla="*/ 0 h 3754874"/>
              <a:gd name="connsiteX1" fmla="*/ 250326 w 11060915"/>
              <a:gd name="connsiteY1" fmla="*/ 0 h 3754874"/>
              <a:gd name="connsiteX2" fmla="*/ 611261 w 11060915"/>
              <a:gd name="connsiteY2" fmla="*/ 0 h 3754874"/>
              <a:gd name="connsiteX3" fmla="*/ 1414633 w 11060915"/>
              <a:gd name="connsiteY3" fmla="*/ 0 h 3754874"/>
              <a:gd name="connsiteX4" fmla="*/ 1996786 w 11060915"/>
              <a:gd name="connsiteY4" fmla="*/ 0 h 3754874"/>
              <a:gd name="connsiteX5" fmla="*/ 2578940 w 11060915"/>
              <a:gd name="connsiteY5" fmla="*/ 0 h 3754874"/>
              <a:gd name="connsiteX6" fmla="*/ 2939875 w 11060915"/>
              <a:gd name="connsiteY6" fmla="*/ 0 h 3754874"/>
              <a:gd name="connsiteX7" fmla="*/ 3190201 w 11060915"/>
              <a:gd name="connsiteY7" fmla="*/ 0 h 3754874"/>
              <a:gd name="connsiteX8" fmla="*/ 3551136 w 11060915"/>
              <a:gd name="connsiteY8" fmla="*/ 0 h 3754874"/>
              <a:gd name="connsiteX9" fmla="*/ 3912071 w 11060915"/>
              <a:gd name="connsiteY9" fmla="*/ 0 h 3754874"/>
              <a:gd name="connsiteX10" fmla="*/ 4383615 w 11060915"/>
              <a:gd name="connsiteY10" fmla="*/ 0 h 3754874"/>
              <a:gd name="connsiteX11" fmla="*/ 4965769 w 11060915"/>
              <a:gd name="connsiteY11" fmla="*/ 0 h 3754874"/>
              <a:gd name="connsiteX12" fmla="*/ 5769140 w 11060915"/>
              <a:gd name="connsiteY12" fmla="*/ 0 h 3754874"/>
              <a:gd name="connsiteX13" fmla="*/ 6572512 w 11060915"/>
              <a:gd name="connsiteY13" fmla="*/ 0 h 3754874"/>
              <a:gd name="connsiteX14" fmla="*/ 7375884 w 11060915"/>
              <a:gd name="connsiteY14" fmla="*/ 0 h 3754874"/>
              <a:gd name="connsiteX15" fmla="*/ 7958037 w 11060915"/>
              <a:gd name="connsiteY15" fmla="*/ 0 h 3754874"/>
              <a:gd name="connsiteX16" fmla="*/ 8540191 w 11060915"/>
              <a:gd name="connsiteY16" fmla="*/ 0 h 3754874"/>
              <a:gd name="connsiteX17" fmla="*/ 8901126 w 11060915"/>
              <a:gd name="connsiteY17" fmla="*/ 0 h 3754874"/>
              <a:gd name="connsiteX18" fmla="*/ 9704498 w 11060915"/>
              <a:gd name="connsiteY18" fmla="*/ 0 h 3754874"/>
              <a:gd name="connsiteX19" fmla="*/ 10397260 w 11060915"/>
              <a:gd name="connsiteY19" fmla="*/ 0 h 3754874"/>
              <a:gd name="connsiteX20" fmla="*/ 11060915 w 11060915"/>
              <a:gd name="connsiteY20" fmla="*/ 0 h 3754874"/>
              <a:gd name="connsiteX21" fmla="*/ 11060915 w 11060915"/>
              <a:gd name="connsiteY21" fmla="*/ 498862 h 3754874"/>
              <a:gd name="connsiteX22" fmla="*/ 11060915 w 11060915"/>
              <a:gd name="connsiteY22" fmla="*/ 1072821 h 3754874"/>
              <a:gd name="connsiteX23" fmla="*/ 11060915 w 11060915"/>
              <a:gd name="connsiteY23" fmla="*/ 1646780 h 3754874"/>
              <a:gd name="connsiteX24" fmla="*/ 11060915 w 11060915"/>
              <a:gd name="connsiteY24" fmla="*/ 2183191 h 3754874"/>
              <a:gd name="connsiteX25" fmla="*/ 11060915 w 11060915"/>
              <a:gd name="connsiteY25" fmla="*/ 2644504 h 3754874"/>
              <a:gd name="connsiteX26" fmla="*/ 11060915 w 11060915"/>
              <a:gd name="connsiteY26" fmla="*/ 3143366 h 3754874"/>
              <a:gd name="connsiteX27" fmla="*/ 11060915 w 11060915"/>
              <a:gd name="connsiteY27" fmla="*/ 3754874 h 3754874"/>
              <a:gd name="connsiteX28" fmla="*/ 10257543 w 11060915"/>
              <a:gd name="connsiteY28" fmla="*/ 3754874 h 3754874"/>
              <a:gd name="connsiteX29" fmla="*/ 9785999 w 11060915"/>
              <a:gd name="connsiteY29" fmla="*/ 3754874 h 3754874"/>
              <a:gd name="connsiteX30" fmla="*/ 9314455 w 11060915"/>
              <a:gd name="connsiteY30" fmla="*/ 3754874 h 3754874"/>
              <a:gd name="connsiteX31" fmla="*/ 8732301 w 11060915"/>
              <a:gd name="connsiteY31" fmla="*/ 3754874 h 3754874"/>
              <a:gd name="connsiteX32" fmla="*/ 7928930 w 11060915"/>
              <a:gd name="connsiteY32" fmla="*/ 3754874 h 3754874"/>
              <a:gd name="connsiteX33" fmla="*/ 7567994 w 11060915"/>
              <a:gd name="connsiteY33" fmla="*/ 3754874 h 3754874"/>
              <a:gd name="connsiteX34" fmla="*/ 6985841 w 11060915"/>
              <a:gd name="connsiteY34" fmla="*/ 3754874 h 3754874"/>
              <a:gd name="connsiteX35" fmla="*/ 6624906 w 11060915"/>
              <a:gd name="connsiteY35" fmla="*/ 3754874 h 3754874"/>
              <a:gd name="connsiteX36" fmla="*/ 5821534 w 11060915"/>
              <a:gd name="connsiteY36" fmla="*/ 3754874 h 3754874"/>
              <a:gd name="connsiteX37" fmla="*/ 5128772 w 11060915"/>
              <a:gd name="connsiteY37" fmla="*/ 3754874 h 3754874"/>
              <a:gd name="connsiteX38" fmla="*/ 4325400 w 11060915"/>
              <a:gd name="connsiteY38" fmla="*/ 3754874 h 3754874"/>
              <a:gd name="connsiteX39" fmla="*/ 3632637 w 11060915"/>
              <a:gd name="connsiteY39" fmla="*/ 3754874 h 3754874"/>
              <a:gd name="connsiteX40" fmla="*/ 3161093 w 11060915"/>
              <a:gd name="connsiteY40" fmla="*/ 3754874 h 3754874"/>
              <a:gd name="connsiteX41" fmla="*/ 2689549 w 11060915"/>
              <a:gd name="connsiteY41" fmla="*/ 3754874 h 3754874"/>
              <a:gd name="connsiteX42" fmla="*/ 2218005 w 11060915"/>
              <a:gd name="connsiteY42" fmla="*/ 3754874 h 3754874"/>
              <a:gd name="connsiteX43" fmla="*/ 1414633 w 11060915"/>
              <a:gd name="connsiteY43" fmla="*/ 3754874 h 3754874"/>
              <a:gd name="connsiteX44" fmla="*/ 611261 w 11060915"/>
              <a:gd name="connsiteY44" fmla="*/ 3754874 h 3754874"/>
              <a:gd name="connsiteX45" fmla="*/ 0 w 11060915"/>
              <a:gd name="connsiteY45" fmla="*/ 3754874 h 3754874"/>
              <a:gd name="connsiteX46" fmla="*/ 0 w 11060915"/>
              <a:gd name="connsiteY46" fmla="*/ 3218463 h 3754874"/>
              <a:gd name="connsiteX47" fmla="*/ 0 w 11060915"/>
              <a:gd name="connsiteY47" fmla="*/ 2757150 h 3754874"/>
              <a:gd name="connsiteX48" fmla="*/ 0 w 11060915"/>
              <a:gd name="connsiteY48" fmla="*/ 2220740 h 3754874"/>
              <a:gd name="connsiteX49" fmla="*/ 0 w 11060915"/>
              <a:gd name="connsiteY49" fmla="*/ 1721878 h 3754874"/>
              <a:gd name="connsiteX50" fmla="*/ 0 w 11060915"/>
              <a:gd name="connsiteY50" fmla="*/ 1298114 h 3754874"/>
              <a:gd name="connsiteX51" fmla="*/ 0 w 11060915"/>
              <a:gd name="connsiteY51" fmla="*/ 874349 h 3754874"/>
              <a:gd name="connsiteX52" fmla="*/ 0 w 11060915"/>
              <a:gd name="connsiteY52" fmla="*/ 0 h 375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060915" h="3754874" extrusionOk="0">
                <a:moveTo>
                  <a:pt x="0" y="0"/>
                </a:moveTo>
                <a:cubicBezTo>
                  <a:pt x="119362" y="-18686"/>
                  <a:pt x="168200" y="26560"/>
                  <a:pt x="250326" y="0"/>
                </a:cubicBezTo>
                <a:cubicBezTo>
                  <a:pt x="332452" y="-26560"/>
                  <a:pt x="438615" y="15536"/>
                  <a:pt x="611261" y="0"/>
                </a:cubicBezTo>
                <a:cubicBezTo>
                  <a:pt x="783908" y="-15536"/>
                  <a:pt x="1081136" y="9052"/>
                  <a:pt x="1414633" y="0"/>
                </a:cubicBezTo>
                <a:cubicBezTo>
                  <a:pt x="1748130" y="-9052"/>
                  <a:pt x="1730001" y="31096"/>
                  <a:pt x="1996786" y="0"/>
                </a:cubicBezTo>
                <a:cubicBezTo>
                  <a:pt x="2263571" y="-31096"/>
                  <a:pt x="2434462" y="32035"/>
                  <a:pt x="2578940" y="0"/>
                </a:cubicBezTo>
                <a:cubicBezTo>
                  <a:pt x="2723418" y="-32035"/>
                  <a:pt x="2842711" y="37954"/>
                  <a:pt x="2939875" y="0"/>
                </a:cubicBezTo>
                <a:cubicBezTo>
                  <a:pt x="3037040" y="-37954"/>
                  <a:pt x="3091398" y="8439"/>
                  <a:pt x="3190201" y="0"/>
                </a:cubicBezTo>
                <a:cubicBezTo>
                  <a:pt x="3289004" y="-8439"/>
                  <a:pt x="3461852" y="5345"/>
                  <a:pt x="3551136" y="0"/>
                </a:cubicBezTo>
                <a:cubicBezTo>
                  <a:pt x="3640420" y="-5345"/>
                  <a:pt x="3796382" y="30922"/>
                  <a:pt x="3912071" y="0"/>
                </a:cubicBezTo>
                <a:cubicBezTo>
                  <a:pt x="4027760" y="-30922"/>
                  <a:pt x="4224597" y="27546"/>
                  <a:pt x="4383615" y="0"/>
                </a:cubicBezTo>
                <a:cubicBezTo>
                  <a:pt x="4542633" y="-27546"/>
                  <a:pt x="4728467" y="57665"/>
                  <a:pt x="4965769" y="0"/>
                </a:cubicBezTo>
                <a:cubicBezTo>
                  <a:pt x="5203071" y="-57665"/>
                  <a:pt x="5578649" y="24775"/>
                  <a:pt x="5769140" y="0"/>
                </a:cubicBezTo>
                <a:cubicBezTo>
                  <a:pt x="5959631" y="-24775"/>
                  <a:pt x="6337425" y="60003"/>
                  <a:pt x="6572512" y="0"/>
                </a:cubicBezTo>
                <a:cubicBezTo>
                  <a:pt x="6807599" y="-60003"/>
                  <a:pt x="7016431" y="48387"/>
                  <a:pt x="7375884" y="0"/>
                </a:cubicBezTo>
                <a:cubicBezTo>
                  <a:pt x="7735337" y="-48387"/>
                  <a:pt x="7814531" y="49743"/>
                  <a:pt x="7958037" y="0"/>
                </a:cubicBezTo>
                <a:cubicBezTo>
                  <a:pt x="8101543" y="-49743"/>
                  <a:pt x="8272084" y="41493"/>
                  <a:pt x="8540191" y="0"/>
                </a:cubicBezTo>
                <a:cubicBezTo>
                  <a:pt x="8808298" y="-41493"/>
                  <a:pt x="8746756" y="11831"/>
                  <a:pt x="8901126" y="0"/>
                </a:cubicBezTo>
                <a:cubicBezTo>
                  <a:pt x="9055496" y="-11831"/>
                  <a:pt x="9388609" y="51792"/>
                  <a:pt x="9704498" y="0"/>
                </a:cubicBezTo>
                <a:cubicBezTo>
                  <a:pt x="10020387" y="-51792"/>
                  <a:pt x="10200669" y="7567"/>
                  <a:pt x="10397260" y="0"/>
                </a:cubicBezTo>
                <a:cubicBezTo>
                  <a:pt x="10593851" y="-7567"/>
                  <a:pt x="10840294" y="51559"/>
                  <a:pt x="11060915" y="0"/>
                </a:cubicBezTo>
                <a:cubicBezTo>
                  <a:pt x="11115798" y="201846"/>
                  <a:pt x="11030544" y="393558"/>
                  <a:pt x="11060915" y="498862"/>
                </a:cubicBezTo>
                <a:cubicBezTo>
                  <a:pt x="11091286" y="604166"/>
                  <a:pt x="11033964" y="833701"/>
                  <a:pt x="11060915" y="1072821"/>
                </a:cubicBezTo>
                <a:cubicBezTo>
                  <a:pt x="11087866" y="1311941"/>
                  <a:pt x="11032737" y="1397623"/>
                  <a:pt x="11060915" y="1646780"/>
                </a:cubicBezTo>
                <a:cubicBezTo>
                  <a:pt x="11089093" y="1895937"/>
                  <a:pt x="11057070" y="1929421"/>
                  <a:pt x="11060915" y="2183191"/>
                </a:cubicBezTo>
                <a:cubicBezTo>
                  <a:pt x="11064760" y="2436961"/>
                  <a:pt x="11024795" y="2475151"/>
                  <a:pt x="11060915" y="2644504"/>
                </a:cubicBezTo>
                <a:cubicBezTo>
                  <a:pt x="11097035" y="2813857"/>
                  <a:pt x="11008369" y="3043095"/>
                  <a:pt x="11060915" y="3143366"/>
                </a:cubicBezTo>
                <a:cubicBezTo>
                  <a:pt x="11113461" y="3243637"/>
                  <a:pt x="11000887" y="3543493"/>
                  <a:pt x="11060915" y="3754874"/>
                </a:cubicBezTo>
                <a:cubicBezTo>
                  <a:pt x="10794505" y="3760286"/>
                  <a:pt x="10610628" y="3701315"/>
                  <a:pt x="10257543" y="3754874"/>
                </a:cubicBezTo>
                <a:cubicBezTo>
                  <a:pt x="9904458" y="3808433"/>
                  <a:pt x="10014892" y="3721213"/>
                  <a:pt x="9785999" y="3754874"/>
                </a:cubicBezTo>
                <a:cubicBezTo>
                  <a:pt x="9557106" y="3788535"/>
                  <a:pt x="9463251" y="3752597"/>
                  <a:pt x="9314455" y="3754874"/>
                </a:cubicBezTo>
                <a:cubicBezTo>
                  <a:pt x="9165659" y="3757151"/>
                  <a:pt x="9022850" y="3697080"/>
                  <a:pt x="8732301" y="3754874"/>
                </a:cubicBezTo>
                <a:cubicBezTo>
                  <a:pt x="8441752" y="3812668"/>
                  <a:pt x="8315030" y="3666731"/>
                  <a:pt x="7928930" y="3754874"/>
                </a:cubicBezTo>
                <a:cubicBezTo>
                  <a:pt x="7542830" y="3843017"/>
                  <a:pt x="7649667" y="3730819"/>
                  <a:pt x="7567994" y="3754874"/>
                </a:cubicBezTo>
                <a:cubicBezTo>
                  <a:pt x="7486321" y="3778929"/>
                  <a:pt x="7260130" y="3749193"/>
                  <a:pt x="6985841" y="3754874"/>
                </a:cubicBezTo>
                <a:cubicBezTo>
                  <a:pt x="6711552" y="3760555"/>
                  <a:pt x="6712981" y="3713297"/>
                  <a:pt x="6624906" y="3754874"/>
                </a:cubicBezTo>
                <a:cubicBezTo>
                  <a:pt x="6536831" y="3796451"/>
                  <a:pt x="6162812" y="3669898"/>
                  <a:pt x="5821534" y="3754874"/>
                </a:cubicBezTo>
                <a:cubicBezTo>
                  <a:pt x="5480256" y="3839850"/>
                  <a:pt x="5450156" y="3723509"/>
                  <a:pt x="5128772" y="3754874"/>
                </a:cubicBezTo>
                <a:cubicBezTo>
                  <a:pt x="4807388" y="3786239"/>
                  <a:pt x="4630842" y="3739136"/>
                  <a:pt x="4325400" y="3754874"/>
                </a:cubicBezTo>
                <a:cubicBezTo>
                  <a:pt x="4019958" y="3770612"/>
                  <a:pt x="3928913" y="3674930"/>
                  <a:pt x="3632637" y="3754874"/>
                </a:cubicBezTo>
                <a:cubicBezTo>
                  <a:pt x="3336361" y="3834818"/>
                  <a:pt x="3353460" y="3741384"/>
                  <a:pt x="3161093" y="3754874"/>
                </a:cubicBezTo>
                <a:cubicBezTo>
                  <a:pt x="2968726" y="3768364"/>
                  <a:pt x="2883700" y="3706989"/>
                  <a:pt x="2689549" y="3754874"/>
                </a:cubicBezTo>
                <a:cubicBezTo>
                  <a:pt x="2495398" y="3802759"/>
                  <a:pt x="2336384" y="3742245"/>
                  <a:pt x="2218005" y="3754874"/>
                </a:cubicBezTo>
                <a:cubicBezTo>
                  <a:pt x="2099626" y="3767503"/>
                  <a:pt x="1730677" y="3724278"/>
                  <a:pt x="1414633" y="3754874"/>
                </a:cubicBezTo>
                <a:cubicBezTo>
                  <a:pt x="1098589" y="3785470"/>
                  <a:pt x="801277" y="3675707"/>
                  <a:pt x="611261" y="3754874"/>
                </a:cubicBezTo>
                <a:cubicBezTo>
                  <a:pt x="421245" y="3834041"/>
                  <a:pt x="196545" y="3688856"/>
                  <a:pt x="0" y="3754874"/>
                </a:cubicBezTo>
                <a:cubicBezTo>
                  <a:pt x="-41959" y="3575951"/>
                  <a:pt x="63428" y="3468280"/>
                  <a:pt x="0" y="3218463"/>
                </a:cubicBezTo>
                <a:cubicBezTo>
                  <a:pt x="-63428" y="2968646"/>
                  <a:pt x="16142" y="2978781"/>
                  <a:pt x="0" y="2757150"/>
                </a:cubicBezTo>
                <a:cubicBezTo>
                  <a:pt x="-16142" y="2535519"/>
                  <a:pt x="15486" y="2436763"/>
                  <a:pt x="0" y="2220740"/>
                </a:cubicBezTo>
                <a:cubicBezTo>
                  <a:pt x="-15486" y="2004717"/>
                  <a:pt x="12133" y="1931603"/>
                  <a:pt x="0" y="1721878"/>
                </a:cubicBezTo>
                <a:cubicBezTo>
                  <a:pt x="-12133" y="1512153"/>
                  <a:pt x="20167" y="1395218"/>
                  <a:pt x="0" y="1298114"/>
                </a:cubicBezTo>
                <a:cubicBezTo>
                  <a:pt x="-20167" y="1201010"/>
                  <a:pt x="24446" y="988347"/>
                  <a:pt x="0" y="874349"/>
                </a:cubicBezTo>
                <a:cubicBezTo>
                  <a:pt x="-24446" y="760351"/>
                  <a:pt x="5669" y="31861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AFFICHAGE ENTREPRENEUR/ onglet tâches</a:t>
            </a:r>
          </a:p>
          <a:p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sz="20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Règle actuelle</a:t>
            </a: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Une tâche publique est vue par toute personne accédant à la fiche</a:t>
            </a: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Une tâche privée est vue uniquement par le créateur et l'assigné à la tâche.	</a:t>
            </a:r>
            <a:r>
              <a:rPr lang="fr-FR" sz="20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Proposition</a:t>
            </a:r>
          </a:p>
          <a:p>
            <a:endParaRPr lang="fr-FR" sz="2000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2000" dirty="0">
              <a:solidFill>
                <a:srgbClr val="2F479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b="1" dirty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REPONSE GROUPE BGE</a:t>
            </a: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Modifier la règle d’affichage des tâches sur la fiche Entrepreneur : </a:t>
            </a: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afficher les tâches assignées  à l’entrepreneur, pour tous les comptes utilisateurs, aussi bien en mode privé que en mode Public.</a:t>
            </a:r>
            <a:endParaRPr lang="fr-FR" sz="2000" dirty="0">
              <a:solidFill>
                <a:srgbClr val="2F479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2000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b="1" dirty="0">
              <a:solidFill>
                <a:srgbClr val="2F479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848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51DB5912-D210-28CF-8FD7-91811422F9E2}"/>
              </a:ext>
            </a:extLst>
          </p:cNvPr>
          <p:cNvSpPr txBox="1"/>
          <p:nvPr/>
        </p:nvSpPr>
        <p:spPr>
          <a:xfrm>
            <a:off x="559584" y="369174"/>
            <a:ext cx="11060915" cy="584775"/>
          </a:xfrm>
          <a:prstGeom prst="rect">
            <a:avLst/>
          </a:prstGeom>
          <a:solidFill>
            <a:srgbClr val="2F479E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ALERTES/ Actions passées non qualifiées ---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0E08CFD-5B80-4EEE-8B37-72485835D5E5}"/>
              </a:ext>
            </a:extLst>
          </p:cNvPr>
          <p:cNvSpPr txBox="1"/>
          <p:nvPr/>
        </p:nvSpPr>
        <p:spPr>
          <a:xfrm>
            <a:off x="559585" y="1188184"/>
            <a:ext cx="11127590" cy="4678204"/>
          </a:xfrm>
          <a:custGeom>
            <a:avLst/>
            <a:gdLst>
              <a:gd name="connsiteX0" fmla="*/ 0 w 11127590"/>
              <a:gd name="connsiteY0" fmla="*/ 0 h 4678204"/>
              <a:gd name="connsiteX1" fmla="*/ 251835 w 11127590"/>
              <a:gd name="connsiteY1" fmla="*/ 0 h 4678204"/>
              <a:gd name="connsiteX2" fmla="*/ 614946 w 11127590"/>
              <a:gd name="connsiteY2" fmla="*/ 0 h 4678204"/>
              <a:gd name="connsiteX3" fmla="*/ 1423160 w 11127590"/>
              <a:gd name="connsiteY3" fmla="*/ 0 h 4678204"/>
              <a:gd name="connsiteX4" fmla="*/ 2008823 w 11127590"/>
              <a:gd name="connsiteY4" fmla="*/ 0 h 4678204"/>
              <a:gd name="connsiteX5" fmla="*/ 2594485 w 11127590"/>
              <a:gd name="connsiteY5" fmla="*/ 0 h 4678204"/>
              <a:gd name="connsiteX6" fmla="*/ 2957596 w 11127590"/>
              <a:gd name="connsiteY6" fmla="*/ 0 h 4678204"/>
              <a:gd name="connsiteX7" fmla="*/ 3209431 w 11127590"/>
              <a:gd name="connsiteY7" fmla="*/ 0 h 4678204"/>
              <a:gd name="connsiteX8" fmla="*/ 3572542 w 11127590"/>
              <a:gd name="connsiteY8" fmla="*/ 0 h 4678204"/>
              <a:gd name="connsiteX9" fmla="*/ 3935653 w 11127590"/>
              <a:gd name="connsiteY9" fmla="*/ 0 h 4678204"/>
              <a:gd name="connsiteX10" fmla="*/ 4410040 w 11127590"/>
              <a:gd name="connsiteY10" fmla="*/ 0 h 4678204"/>
              <a:gd name="connsiteX11" fmla="*/ 4995702 w 11127590"/>
              <a:gd name="connsiteY11" fmla="*/ 0 h 4678204"/>
              <a:gd name="connsiteX12" fmla="*/ 5803917 w 11127590"/>
              <a:gd name="connsiteY12" fmla="*/ 0 h 4678204"/>
              <a:gd name="connsiteX13" fmla="*/ 6612131 w 11127590"/>
              <a:gd name="connsiteY13" fmla="*/ 0 h 4678204"/>
              <a:gd name="connsiteX14" fmla="*/ 7420346 w 11127590"/>
              <a:gd name="connsiteY14" fmla="*/ 0 h 4678204"/>
              <a:gd name="connsiteX15" fmla="*/ 8006008 w 11127590"/>
              <a:gd name="connsiteY15" fmla="*/ 0 h 4678204"/>
              <a:gd name="connsiteX16" fmla="*/ 8591671 w 11127590"/>
              <a:gd name="connsiteY16" fmla="*/ 0 h 4678204"/>
              <a:gd name="connsiteX17" fmla="*/ 8954782 w 11127590"/>
              <a:gd name="connsiteY17" fmla="*/ 0 h 4678204"/>
              <a:gd name="connsiteX18" fmla="*/ 9762996 w 11127590"/>
              <a:gd name="connsiteY18" fmla="*/ 0 h 4678204"/>
              <a:gd name="connsiteX19" fmla="*/ 10459935 w 11127590"/>
              <a:gd name="connsiteY19" fmla="*/ 0 h 4678204"/>
              <a:gd name="connsiteX20" fmla="*/ 11127590 w 11127590"/>
              <a:gd name="connsiteY20" fmla="*/ 0 h 4678204"/>
              <a:gd name="connsiteX21" fmla="*/ 11127590 w 11127590"/>
              <a:gd name="connsiteY21" fmla="*/ 537993 h 4678204"/>
              <a:gd name="connsiteX22" fmla="*/ 11127590 w 11127590"/>
              <a:gd name="connsiteY22" fmla="*/ 1169551 h 4678204"/>
              <a:gd name="connsiteX23" fmla="*/ 11127590 w 11127590"/>
              <a:gd name="connsiteY23" fmla="*/ 1801109 h 4678204"/>
              <a:gd name="connsiteX24" fmla="*/ 11127590 w 11127590"/>
              <a:gd name="connsiteY24" fmla="*/ 2385884 h 4678204"/>
              <a:gd name="connsiteX25" fmla="*/ 11127590 w 11127590"/>
              <a:gd name="connsiteY25" fmla="*/ 2877095 h 4678204"/>
              <a:gd name="connsiteX26" fmla="*/ 11127590 w 11127590"/>
              <a:gd name="connsiteY26" fmla="*/ 3415089 h 4678204"/>
              <a:gd name="connsiteX27" fmla="*/ 11127590 w 11127590"/>
              <a:gd name="connsiteY27" fmla="*/ 4093429 h 4678204"/>
              <a:gd name="connsiteX28" fmla="*/ 11127590 w 11127590"/>
              <a:gd name="connsiteY28" fmla="*/ 4678204 h 4678204"/>
              <a:gd name="connsiteX29" fmla="*/ 10541927 w 11127590"/>
              <a:gd name="connsiteY29" fmla="*/ 4678204 h 4678204"/>
              <a:gd name="connsiteX30" fmla="*/ 10067541 w 11127590"/>
              <a:gd name="connsiteY30" fmla="*/ 4678204 h 4678204"/>
              <a:gd name="connsiteX31" fmla="*/ 9481878 w 11127590"/>
              <a:gd name="connsiteY31" fmla="*/ 4678204 h 4678204"/>
              <a:gd name="connsiteX32" fmla="*/ 8673664 w 11127590"/>
              <a:gd name="connsiteY32" fmla="*/ 4678204 h 4678204"/>
              <a:gd name="connsiteX33" fmla="*/ 8310553 w 11127590"/>
              <a:gd name="connsiteY33" fmla="*/ 4678204 h 4678204"/>
              <a:gd name="connsiteX34" fmla="*/ 7724890 w 11127590"/>
              <a:gd name="connsiteY34" fmla="*/ 4678204 h 4678204"/>
              <a:gd name="connsiteX35" fmla="*/ 7361779 w 11127590"/>
              <a:gd name="connsiteY35" fmla="*/ 4678204 h 4678204"/>
              <a:gd name="connsiteX36" fmla="*/ 6553565 w 11127590"/>
              <a:gd name="connsiteY36" fmla="*/ 4678204 h 4678204"/>
              <a:gd name="connsiteX37" fmla="*/ 5856626 w 11127590"/>
              <a:gd name="connsiteY37" fmla="*/ 4678204 h 4678204"/>
              <a:gd name="connsiteX38" fmla="*/ 5048412 w 11127590"/>
              <a:gd name="connsiteY38" fmla="*/ 4678204 h 4678204"/>
              <a:gd name="connsiteX39" fmla="*/ 4351473 w 11127590"/>
              <a:gd name="connsiteY39" fmla="*/ 4678204 h 4678204"/>
              <a:gd name="connsiteX40" fmla="*/ 3877087 w 11127590"/>
              <a:gd name="connsiteY40" fmla="*/ 4678204 h 4678204"/>
              <a:gd name="connsiteX41" fmla="*/ 3402700 w 11127590"/>
              <a:gd name="connsiteY41" fmla="*/ 4678204 h 4678204"/>
              <a:gd name="connsiteX42" fmla="*/ 2928313 w 11127590"/>
              <a:gd name="connsiteY42" fmla="*/ 4678204 h 4678204"/>
              <a:gd name="connsiteX43" fmla="*/ 2120099 w 11127590"/>
              <a:gd name="connsiteY43" fmla="*/ 4678204 h 4678204"/>
              <a:gd name="connsiteX44" fmla="*/ 1311884 w 11127590"/>
              <a:gd name="connsiteY44" fmla="*/ 4678204 h 4678204"/>
              <a:gd name="connsiteX45" fmla="*/ 1060049 w 11127590"/>
              <a:gd name="connsiteY45" fmla="*/ 4678204 h 4678204"/>
              <a:gd name="connsiteX46" fmla="*/ 0 w 11127590"/>
              <a:gd name="connsiteY46" fmla="*/ 4678204 h 4678204"/>
              <a:gd name="connsiteX47" fmla="*/ 0 w 11127590"/>
              <a:gd name="connsiteY47" fmla="*/ 4186993 h 4678204"/>
              <a:gd name="connsiteX48" fmla="*/ 0 w 11127590"/>
              <a:gd name="connsiteY48" fmla="*/ 3602217 h 4678204"/>
              <a:gd name="connsiteX49" fmla="*/ 0 w 11127590"/>
              <a:gd name="connsiteY49" fmla="*/ 3064224 h 4678204"/>
              <a:gd name="connsiteX50" fmla="*/ 0 w 11127590"/>
              <a:gd name="connsiteY50" fmla="*/ 2619794 h 4678204"/>
              <a:gd name="connsiteX51" fmla="*/ 0 w 11127590"/>
              <a:gd name="connsiteY51" fmla="*/ 2175365 h 4678204"/>
              <a:gd name="connsiteX52" fmla="*/ 0 w 11127590"/>
              <a:gd name="connsiteY52" fmla="*/ 1637371 h 4678204"/>
              <a:gd name="connsiteX53" fmla="*/ 0 w 11127590"/>
              <a:gd name="connsiteY53" fmla="*/ 1192942 h 4678204"/>
              <a:gd name="connsiteX54" fmla="*/ 0 w 11127590"/>
              <a:gd name="connsiteY54" fmla="*/ 608167 h 4678204"/>
              <a:gd name="connsiteX55" fmla="*/ 0 w 11127590"/>
              <a:gd name="connsiteY55" fmla="*/ 0 h 467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127590" h="4678204" extrusionOk="0">
                <a:moveTo>
                  <a:pt x="0" y="0"/>
                </a:moveTo>
                <a:cubicBezTo>
                  <a:pt x="122862" y="-28137"/>
                  <a:pt x="185193" y="232"/>
                  <a:pt x="251835" y="0"/>
                </a:cubicBezTo>
                <a:cubicBezTo>
                  <a:pt x="318477" y="-232"/>
                  <a:pt x="473936" y="24944"/>
                  <a:pt x="614946" y="0"/>
                </a:cubicBezTo>
                <a:cubicBezTo>
                  <a:pt x="755956" y="-24944"/>
                  <a:pt x="1049881" y="20079"/>
                  <a:pt x="1423160" y="0"/>
                </a:cubicBezTo>
                <a:cubicBezTo>
                  <a:pt x="1796439" y="-20079"/>
                  <a:pt x="1873768" y="48960"/>
                  <a:pt x="2008823" y="0"/>
                </a:cubicBezTo>
                <a:cubicBezTo>
                  <a:pt x="2143878" y="-48960"/>
                  <a:pt x="2350925" y="45020"/>
                  <a:pt x="2594485" y="0"/>
                </a:cubicBezTo>
                <a:cubicBezTo>
                  <a:pt x="2838045" y="-45020"/>
                  <a:pt x="2778442" y="20666"/>
                  <a:pt x="2957596" y="0"/>
                </a:cubicBezTo>
                <a:cubicBezTo>
                  <a:pt x="3136750" y="-20666"/>
                  <a:pt x="3111688" y="28036"/>
                  <a:pt x="3209431" y="0"/>
                </a:cubicBezTo>
                <a:cubicBezTo>
                  <a:pt x="3307174" y="-28036"/>
                  <a:pt x="3447614" y="17613"/>
                  <a:pt x="3572542" y="0"/>
                </a:cubicBezTo>
                <a:cubicBezTo>
                  <a:pt x="3697470" y="-17613"/>
                  <a:pt x="3838783" y="39850"/>
                  <a:pt x="3935653" y="0"/>
                </a:cubicBezTo>
                <a:cubicBezTo>
                  <a:pt x="4032523" y="-39850"/>
                  <a:pt x="4217424" y="53228"/>
                  <a:pt x="4410040" y="0"/>
                </a:cubicBezTo>
                <a:cubicBezTo>
                  <a:pt x="4602656" y="-53228"/>
                  <a:pt x="4786118" y="25991"/>
                  <a:pt x="4995702" y="0"/>
                </a:cubicBezTo>
                <a:cubicBezTo>
                  <a:pt x="5205286" y="-25991"/>
                  <a:pt x="5538252" y="31593"/>
                  <a:pt x="5803917" y="0"/>
                </a:cubicBezTo>
                <a:cubicBezTo>
                  <a:pt x="6069582" y="-31593"/>
                  <a:pt x="6412087" y="65818"/>
                  <a:pt x="6612131" y="0"/>
                </a:cubicBezTo>
                <a:cubicBezTo>
                  <a:pt x="6812175" y="-65818"/>
                  <a:pt x="7029697" y="18772"/>
                  <a:pt x="7420346" y="0"/>
                </a:cubicBezTo>
                <a:cubicBezTo>
                  <a:pt x="7810995" y="-18772"/>
                  <a:pt x="7792177" y="68890"/>
                  <a:pt x="8006008" y="0"/>
                </a:cubicBezTo>
                <a:cubicBezTo>
                  <a:pt x="8219839" y="-68890"/>
                  <a:pt x="8443833" y="10023"/>
                  <a:pt x="8591671" y="0"/>
                </a:cubicBezTo>
                <a:cubicBezTo>
                  <a:pt x="8739509" y="-10023"/>
                  <a:pt x="8863528" y="5125"/>
                  <a:pt x="8954782" y="0"/>
                </a:cubicBezTo>
                <a:cubicBezTo>
                  <a:pt x="9046036" y="-5125"/>
                  <a:pt x="9545707" y="56536"/>
                  <a:pt x="9762996" y="0"/>
                </a:cubicBezTo>
                <a:cubicBezTo>
                  <a:pt x="9980285" y="-56536"/>
                  <a:pt x="10203605" y="73319"/>
                  <a:pt x="10459935" y="0"/>
                </a:cubicBezTo>
                <a:cubicBezTo>
                  <a:pt x="10716265" y="-73319"/>
                  <a:pt x="10859339" y="23953"/>
                  <a:pt x="11127590" y="0"/>
                </a:cubicBezTo>
                <a:cubicBezTo>
                  <a:pt x="11139054" y="189963"/>
                  <a:pt x="11075922" y="335862"/>
                  <a:pt x="11127590" y="537993"/>
                </a:cubicBezTo>
                <a:cubicBezTo>
                  <a:pt x="11179258" y="740124"/>
                  <a:pt x="11085168" y="944426"/>
                  <a:pt x="11127590" y="1169551"/>
                </a:cubicBezTo>
                <a:cubicBezTo>
                  <a:pt x="11170012" y="1394676"/>
                  <a:pt x="11092793" y="1534008"/>
                  <a:pt x="11127590" y="1801109"/>
                </a:cubicBezTo>
                <a:cubicBezTo>
                  <a:pt x="11162387" y="2068210"/>
                  <a:pt x="11102307" y="2112494"/>
                  <a:pt x="11127590" y="2385884"/>
                </a:cubicBezTo>
                <a:cubicBezTo>
                  <a:pt x="11152873" y="2659274"/>
                  <a:pt x="11090956" y="2719936"/>
                  <a:pt x="11127590" y="2877095"/>
                </a:cubicBezTo>
                <a:cubicBezTo>
                  <a:pt x="11164224" y="3034254"/>
                  <a:pt x="11082824" y="3305493"/>
                  <a:pt x="11127590" y="3415089"/>
                </a:cubicBezTo>
                <a:cubicBezTo>
                  <a:pt x="11172356" y="3524685"/>
                  <a:pt x="11084277" y="3800054"/>
                  <a:pt x="11127590" y="4093429"/>
                </a:cubicBezTo>
                <a:cubicBezTo>
                  <a:pt x="11170903" y="4386804"/>
                  <a:pt x="11068855" y="4537513"/>
                  <a:pt x="11127590" y="4678204"/>
                </a:cubicBezTo>
                <a:cubicBezTo>
                  <a:pt x="10896864" y="4683913"/>
                  <a:pt x="10794916" y="4675845"/>
                  <a:pt x="10541927" y="4678204"/>
                </a:cubicBezTo>
                <a:cubicBezTo>
                  <a:pt x="10288938" y="4680563"/>
                  <a:pt x="10187795" y="4677434"/>
                  <a:pt x="10067541" y="4678204"/>
                </a:cubicBezTo>
                <a:cubicBezTo>
                  <a:pt x="9947287" y="4678974"/>
                  <a:pt x="9719297" y="4653885"/>
                  <a:pt x="9481878" y="4678204"/>
                </a:cubicBezTo>
                <a:cubicBezTo>
                  <a:pt x="9244459" y="4702523"/>
                  <a:pt x="9014285" y="4661606"/>
                  <a:pt x="8673664" y="4678204"/>
                </a:cubicBezTo>
                <a:cubicBezTo>
                  <a:pt x="8333043" y="4694802"/>
                  <a:pt x="8428087" y="4637179"/>
                  <a:pt x="8310553" y="4678204"/>
                </a:cubicBezTo>
                <a:cubicBezTo>
                  <a:pt x="8193019" y="4719229"/>
                  <a:pt x="7982829" y="4638125"/>
                  <a:pt x="7724890" y="4678204"/>
                </a:cubicBezTo>
                <a:cubicBezTo>
                  <a:pt x="7466951" y="4718283"/>
                  <a:pt x="7529009" y="4646833"/>
                  <a:pt x="7361779" y="4678204"/>
                </a:cubicBezTo>
                <a:cubicBezTo>
                  <a:pt x="7194549" y="4709575"/>
                  <a:pt x="6919094" y="4630203"/>
                  <a:pt x="6553565" y="4678204"/>
                </a:cubicBezTo>
                <a:cubicBezTo>
                  <a:pt x="6188036" y="4726205"/>
                  <a:pt x="6139661" y="4662326"/>
                  <a:pt x="5856626" y="4678204"/>
                </a:cubicBezTo>
                <a:cubicBezTo>
                  <a:pt x="5573591" y="4694082"/>
                  <a:pt x="5210678" y="4590677"/>
                  <a:pt x="5048412" y="4678204"/>
                </a:cubicBezTo>
                <a:cubicBezTo>
                  <a:pt x="4886146" y="4765731"/>
                  <a:pt x="4523245" y="4600793"/>
                  <a:pt x="4351473" y="4678204"/>
                </a:cubicBezTo>
                <a:cubicBezTo>
                  <a:pt x="4179701" y="4755615"/>
                  <a:pt x="4066480" y="4675885"/>
                  <a:pt x="3877087" y="4678204"/>
                </a:cubicBezTo>
                <a:cubicBezTo>
                  <a:pt x="3687694" y="4680523"/>
                  <a:pt x="3559333" y="4652172"/>
                  <a:pt x="3402700" y="4678204"/>
                </a:cubicBezTo>
                <a:cubicBezTo>
                  <a:pt x="3246067" y="4704236"/>
                  <a:pt x="3034442" y="4639870"/>
                  <a:pt x="2928313" y="4678204"/>
                </a:cubicBezTo>
                <a:cubicBezTo>
                  <a:pt x="2822184" y="4716538"/>
                  <a:pt x="2504382" y="4633535"/>
                  <a:pt x="2120099" y="4678204"/>
                </a:cubicBezTo>
                <a:cubicBezTo>
                  <a:pt x="1735816" y="4722873"/>
                  <a:pt x="1609431" y="4587911"/>
                  <a:pt x="1311884" y="4678204"/>
                </a:cubicBezTo>
                <a:cubicBezTo>
                  <a:pt x="1014337" y="4768497"/>
                  <a:pt x="1127915" y="4668561"/>
                  <a:pt x="1060049" y="4678204"/>
                </a:cubicBezTo>
                <a:cubicBezTo>
                  <a:pt x="992183" y="4687847"/>
                  <a:pt x="297438" y="4596558"/>
                  <a:pt x="0" y="4678204"/>
                </a:cubicBezTo>
                <a:cubicBezTo>
                  <a:pt x="-56143" y="4537575"/>
                  <a:pt x="16841" y="4380841"/>
                  <a:pt x="0" y="4186993"/>
                </a:cubicBezTo>
                <a:cubicBezTo>
                  <a:pt x="-16841" y="3993145"/>
                  <a:pt x="57359" y="3837202"/>
                  <a:pt x="0" y="3602217"/>
                </a:cubicBezTo>
                <a:cubicBezTo>
                  <a:pt x="-57359" y="3367232"/>
                  <a:pt x="5183" y="3209405"/>
                  <a:pt x="0" y="3064224"/>
                </a:cubicBezTo>
                <a:cubicBezTo>
                  <a:pt x="-5183" y="2919043"/>
                  <a:pt x="10288" y="2808905"/>
                  <a:pt x="0" y="2619794"/>
                </a:cubicBezTo>
                <a:cubicBezTo>
                  <a:pt x="-10288" y="2430683"/>
                  <a:pt x="10618" y="2273798"/>
                  <a:pt x="0" y="2175365"/>
                </a:cubicBezTo>
                <a:cubicBezTo>
                  <a:pt x="-10618" y="2076932"/>
                  <a:pt x="60977" y="1888258"/>
                  <a:pt x="0" y="1637371"/>
                </a:cubicBezTo>
                <a:cubicBezTo>
                  <a:pt x="-60977" y="1386484"/>
                  <a:pt x="9556" y="1400913"/>
                  <a:pt x="0" y="1192942"/>
                </a:cubicBezTo>
                <a:cubicBezTo>
                  <a:pt x="-9556" y="984971"/>
                  <a:pt x="48354" y="809852"/>
                  <a:pt x="0" y="608167"/>
                </a:cubicBezTo>
                <a:cubicBezTo>
                  <a:pt x="-48354" y="406483"/>
                  <a:pt x="35609" y="26909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BESOIN DE CERTAINES BGE</a:t>
            </a: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Faire un nettoyage sur la remontée des Alertes, notamment celles relatives à la saisie de la « présence »</a:t>
            </a: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BGE, qui actionnent maintenant les alertes, ne souhaitent pas faire apparaître les alertes sur les actions passées, mais seulement à partir de 2023, pour un suivi actuel des alertes, et correction régulière des saisies par les conseillers.</a:t>
            </a:r>
          </a:p>
          <a:p>
            <a:endParaRPr lang="fr-FR" sz="2000" dirty="0">
              <a:solidFill>
                <a:srgbClr val="2F479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REGLE A APPLIQUER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 pas faire remonter les alertes relatives aux actions datant de avant octobre 2023 -&gt; OK pour tous ?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appliquer sur quelles alertes ?</a:t>
            </a:r>
          </a:p>
          <a:p>
            <a:endParaRPr lang="fr-FR" sz="2000" dirty="0">
              <a:solidFill>
                <a:srgbClr val="2F479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2000" dirty="0">
              <a:solidFill>
                <a:srgbClr val="2F479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b="1" dirty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REPONSE GROUPE BGE</a:t>
            </a: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plus faire remonter les Alertes « Actions passées non qualifiées » (présence) pour les actions antérieures à 2022   -&gt; règle à appliquer au 1</a:t>
            </a:r>
            <a:r>
              <a:rPr lang="fr-FR" sz="2000" baseline="30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avril 2023</a:t>
            </a:r>
          </a:p>
          <a:p>
            <a:endParaRPr lang="fr-FR" b="1" dirty="0">
              <a:solidFill>
                <a:srgbClr val="2F479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766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51DB5912-D210-28CF-8FD7-91811422F9E2}"/>
              </a:ext>
            </a:extLst>
          </p:cNvPr>
          <p:cNvSpPr txBox="1"/>
          <p:nvPr/>
        </p:nvSpPr>
        <p:spPr>
          <a:xfrm>
            <a:off x="559584" y="369174"/>
            <a:ext cx="11060915" cy="584775"/>
          </a:xfrm>
          <a:prstGeom prst="rect">
            <a:avLst/>
          </a:prstGeom>
          <a:solidFill>
            <a:srgbClr val="2F479E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FACTURES ACTIV’CREA/ Gestion tarif différencié ---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0E08CFD-5B80-4EEE-8B37-72485835D5E5}"/>
              </a:ext>
            </a:extLst>
          </p:cNvPr>
          <p:cNvSpPr txBox="1"/>
          <p:nvPr/>
        </p:nvSpPr>
        <p:spPr>
          <a:xfrm>
            <a:off x="559585" y="1188184"/>
            <a:ext cx="11060914" cy="4493538"/>
          </a:xfrm>
          <a:custGeom>
            <a:avLst/>
            <a:gdLst>
              <a:gd name="connsiteX0" fmla="*/ 0 w 11060914"/>
              <a:gd name="connsiteY0" fmla="*/ 0 h 4493538"/>
              <a:gd name="connsiteX1" fmla="*/ 250326 w 11060914"/>
              <a:gd name="connsiteY1" fmla="*/ 0 h 4493538"/>
              <a:gd name="connsiteX2" fmla="*/ 611261 w 11060914"/>
              <a:gd name="connsiteY2" fmla="*/ 0 h 4493538"/>
              <a:gd name="connsiteX3" fmla="*/ 1414633 w 11060914"/>
              <a:gd name="connsiteY3" fmla="*/ 0 h 4493538"/>
              <a:gd name="connsiteX4" fmla="*/ 1996786 w 11060914"/>
              <a:gd name="connsiteY4" fmla="*/ 0 h 4493538"/>
              <a:gd name="connsiteX5" fmla="*/ 2578939 w 11060914"/>
              <a:gd name="connsiteY5" fmla="*/ 0 h 4493538"/>
              <a:gd name="connsiteX6" fmla="*/ 2939875 w 11060914"/>
              <a:gd name="connsiteY6" fmla="*/ 0 h 4493538"/>
              <a:gd name="connsiteX7" fmla="*/ 3190200 w 11060914"/>
              <a:gd name="connsiteY7" fmla="*/ 0 h 4493538"/>
              <a:gd name="connsiteX8" fmla="*/ 3551136 w 11060914"/>
              <a:gd name="connsiteY8" fmla="*/ 0 h 4493538"/>
              <a:gd name="connsiteX9" fmla="*/ 3912071 w 11060914"/>
              <a:gd name="connsiteY9" fmla="*/ 0 h 4493538"/>
              <a:gd name="connsiteX10" fmla="*/ 4383615 w 11060914"/>
              <a:gd name="connsiteY10" fmla="*/ 0 h 4493538"/>
              <a:gd name="connsiteX11" fmla="*/ 4965768 w 11060914"/>
              <a:gd name="connsiteY11" fmla="*/ 0 h 4493538"/>
              <a:gd name="connsiteX12" fmla="*/ 5769140 w 11060914"/>
              <a:gd name="connsiteY12" fmla="*/ 0 h 4493538"/>
              <a:gd name="connsiteX13" fmla="*/ 6572512 w 11060914"/>
              <a:gd name="connsiteY13" fmla="*/ 0 h 4493538"/>
              <a:gd name="connsiteX14" fmla="*/ 7375883 w 11060914"/>
              <a:gd name="connsiteY14" fmla="*/ 0 h 4493538"/>
              <a:gd name="connsiteX15" fmla="*/ 7958037 w 11060914"/>
              <a:gd name="connsiteY15" fmla="*/ 0 h 4493538"/>
              <a:gd name="connsiteX16" fmla="*/ 8540190 w 11060914"/>
              <a:gd name="connsiteY16" fmla="*/ 0 h 4493538"/>
              <a:gd name="connsiteX17" fmla="*/ 8901125 w 11060914"/>
              <a:gd name="connsiteY17" fmla="*/ 0 h 4493538"/>
              <a:gd name="connsiteX18" fmla="*/ 9704497 w 11060914"/>
              <a:gd name="connsiteY18" fmla="*/ 0 h 4493538"/>
              <a:gd name="connsiteX19" fmla="*/ 10397259 w 11060914"/>
              <a:gd name="connsiteY19" fmla="*/ 0 h 4493538"/>
              <a:gd name="connsiteX20" fmla="*/ 11060914 w 11060914"/>
              <a:gd name="connsiteY20" fmla="*/ 0 h 4493538"/>
              <a:gd name="connsiteX21" fmla="*/ 11060914 w 11060914"/>
              <a:gd name="connsiteY21" fmla="*/ 516757 h 4493538"/>
              <a:gd name="connsiteX22" fmla="*/ 11060914 w 11060914"/>
              <a:gd name="connsiteY22" fmla="*/ 1123385 h 4493538"/>
              <a:gd name="connsiteX23" fmla="*/ 11060914 w 11060914"/>
              <a:gd name="connsiteY23" fmla="*/ 1730012 h 4493538"/>
              <a:gd name="connsiteX24" fmla="*/ 11060914 w 11060914"/>
              <a:gd name="connsiteY24" fmla="*/ 2291704 h 4493538"/>
              <a:gd name="connsiteX25" fmla="*/ 11060914 w 11060914"/>
              <a:gd name="connsiteY25" fmla="*/ 2763526 h 4493538"/>
              <a:gd name="connsiteX26" fmla="*/ 11060914 w 11060914"/>
              <a:gd name="connsiteY26" fmla="*/ 3280283 h 4493538"/>
              <a:gd name="connsiteX27" fmla="*/ 11060914 w 11060914"/>
              <a:gd name="connsiteY27" fmla="*/ 3931846 h 4493538"/>
              <a:gd name="connsiteX28" fmla="*/ 11060914 w 11060914"/>
              <a:gd name="connsiteY28" fmla="*/ 4493538 h 4493538"/>
              <a:gd name="connsiteX29" fmla="*/ 10478761 w 11060914"/>
              <a:gd name="connsiteY29" fmla="*/ 4493538 h 4493538"/>
              <a:gd name="connsiteX30" fmla="*/ 10007216 w 11060914"/>
              <a:gd name="connsiteY30" fmla="*/ 4493538 h 4493538"/>
              <a:gd name="connsiteX31" fmla="*/ 9425063 w 11060914"/>
              <a:gd name="connsiteY31" fmla="*/ 4493538 h 4493538"/>
              <a:gd name="connsiteX32" fmla="*/ 8621691 w 11060914"/>
              <a:gd name="connsiteY32" fmla="*/ 4493538 h 4493538"/>
              <a:gd name="connsiteX33" fmla="*/ 8260756 w 11060914"/>
              <a:gd name="connsiteY33" fmla="*/ 4493538 h 4493538"/>
              <a:gd name="connsiteX34" fmla="*/ 7678603 w 11060914"/>
              <a:gd name="connsiteY34" fmla="*/ 4493538 h 4493538"/>
              <a:gd name="connsiteX35" fmla="*/ 7317668 w 11060914"/>
              <a:gd name="connsiteY35" fmla="*/ 4493538 h 4493538"/>
              <a:gd name="connsiteX36" fmla="*/ 6514296 w 11060914"/>
              <a:gd name="connsiteY36" fmla="*/ 4493538 h 4493538"/>
              <a:gd name="connsiteX37" fmla="*/ 5821534 w 11060914"/>
              <a:gd name="connsiteY37" fmla="*/ 4493538 h 4493538"/>
              <a:gd name="connsiteX38" fmla="*/ 5018162 w 11060914"/>
              <a:gd name="connsiteY38" fmla="*/ 4493538 h 4493538"/>
              <a:gd name="connsiteX39" fmla="*/ 4325400 w 11060914"/>
              <a:gd name="connsiteY39" fmla="*/ 4493538 h 4493538"/>
              <a:gd name="connsiteX40" fmla="*/ 3853855 w 11060914"/>
              <a:gd name="connsiteY40" fmla="*/ 4493538 h 4493538"/>
              <a:gd name="connsiteX41" fmla="*/ 3382311 w 11060914"/>
              <a:gd name="connsiteY41" fmla="*/ 4493538 h 4493538"/>
              <a:gd name="connsiteX42" fmla="*/ 2910767 w 11060914"/>
              <a:gd name="connsiteY42" fmla="*/ 4493538 h 4493538"/>
              <a:gd name="connsiteX43" fmla="*/ 2107395 w 11060914"/>
              <a:gd name="connsiteY43" fmla="*/ 4493538 h 4493538"/>
              <a:gd name="connsiteX44" fmla="*/ 1304024 w 11060914"/>
              <a:gd name="connsiteY44" fmla="*/ 4493538 h 4493538"/>
              <a:gd name="connsiteX45" fmla="*/ 1053698 w 11060914"/>
              <a:gd name="connsiteY45" fmla="*/ 4493538 h 4493538"/>
              <a:gd name="connsiteX46" fmla="*/ 0 w 11060914"/>
              <a:gd name="connsiteY46" fmla="*/ 4493538 h 4493538"/>
              <a:gd name="connsiteX47" fmla="*/ 0 w 11060914"/>
              <a:gd name="connsiteY47" fmla="*/ 4021717 h 4493538"/>
              <a:gd name="connsiteX48" fmla="*/ 0 w 11060914"/>
              <a:gd name="connsiteY48" fmla="*/ 3460024 h 4493538"/>
              <a:gd name="connsiteX49" fmla="*/ 0 w 11060914"/>
              <a:gd name="connsiteY49" fmla="*/ 2943267 h 4493538"/>
              <a:gd name="connsiteX50" fmla="*/ 0 w 11060914"/>
              <a:gd name="connsiteY50" fmla="*/ 2516381 h 4493538"/>
              <a:gd name="connsiteX51" fmla="*/ 0 w 11060914"/>
              <a:gd name="connsiteY51" fmla="*/ 2089495 h 4493538"/>
              <a:gd name="connsiteX52" fmla="*/ 0 w 11060914"/>
              <a:gd name="connsiteY52" fmla="*/ 1572738 h 4493538"/>
              <a:gd name="connsiteX53" fmla="*/ 0 w 11060914"/>
              <a:gd name="connsiteY53" fmla="*/ 1145852 h 4493538"/>
              <a:gd name="connsiteX54" fmla="*/ 0 w 11060914"/>
              <a:gd name="connsiteY54" fmla="*/ 584160 h 4493538"/>
              <a:gd name="connsiteX55" fmla="*/ 0 w 11060914"/>
              <a:gd name="connsiteY55" fmla="*/ 0 h 449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060914" h="4493538" extrusionOk="0">
                <a:moveTo>
                  <a:pt x="0" y="0"/>
                </a:moveTo>
                <a:cubicBezTo>
                  <a:pt x="119362" y="-18686"/>
                  <a:pt x="168200" y="26560"/>
                  <a:pt x="250326" y="0"/>
                </a:cubicBezTo>
                <a:cubicBezTo>
                  <a:pt x="332452" y="-26560"/>
                  <a:pt x="438615" y="15536"/>
                  <a:pt x="611261" y="0"/>
                </a:cubicBezTo>
                <a:cubicBezTo>
                  <a:pt x="783908" y="-15536"/>
                  <a:pt x="1081136" y="9052"/>
                  <a:pt x="1414633" y="0"/>
                </a:cubicBezTo>
                <a:cubicBezTo>
                  <a:pt x="1748130" y="-9052"/>
                  <a:pt x="1730001" y="31096"/>
                  <a:pt x="1996786" y="0"/>
                </a:cubicBezTo>
                <a:cubicBezTo>
                  <a:pt x="2263571" y="-31096"/>
                  <a:pt x="2437043" y="39364"/>
                  <a:pt x="2578939" y="0"/>
                </a:cubicBezTo>
                <a:cubicBezTo>
                  <a:pt x="2720835" y="-39364"/>
                  <a:pt x="2836816" y="28455"/>
                  <a:pt x="2939875" y="0"/>
                </a:cubicBezTo>
                <a:cubicBezTo>
                  <a:pt x="3042934" y="-28455"/>
                  <a:pt x="3105615" y="18459"/>
                  <a:pt x="3190200" y="0"/>
                </a:cubicBezTo>
                <a:cubicBezTo>
                  <a:pt x="3274785" y="-18459"/>
                  <a:pt x="3460684" y="38891"/>
                  <a:pt x="3551136" y="0"/>
                </a:cubicBezTo>
                <a:cubicBezTo>
                  <a:pt x="3641588" y="-38891"/>
                  <a:pt x="3796382" y="30922"/>
                  <a:pt x="3912071" y="0"/>
                </a:cubicBezTo>
                <a:cubicBezTo>
                  <a:pt x="4027760" y="-30922"/>
                  <a:pt x="4224597" y="27546"/>
                  <a:pt x="4383615" y="0"/>
                </a:cubicBezTo>
                <a:cubicBezTo>
                  <a:pt x="4542633" y="-27546"/>
                  <a:pt x="4730511" y="60599"/>
                  <a:pt x="4965768" y="0"/>
                </a:cubicBezTo>
                <a:cubicBezTo>
                  <a:pt x="5201025" y="-60599"/>
                  <a:pt x="5573628" y="21433"/>
                  <a:pt x="5769140" y="0"/>
                </a:cubicBezTo>
                <a:cubicBezTo>
                  <a:pt x="5964652" y="-21433"/>
                  <a:pt x="6337425" y="60003"/>
                  <a:pt x="6572512" y="0"/>
                </a:cubicBezTo>
                <a:cubicBezTo>
                  <a:pt x="6807599" y="-60003"/>
                  <a:pt x="7021093" y="52499"/>
                  <a:pt x="7375883" y="0"/>
                </a:cubicBezTo>
                <a:cubicBezTo>
                  <a:pt x="7730673" y="-52499"/>
                  <a:pt x="7812358" y="44281"/>
                  <a:pt x="7958037" y="0"/>
                </a:cubicBezTo>
                <a:cubicBezTo>
                  <a:pt x="8103716" y="-44281"/>
                  <a:pt x="8274703" y="45788"/>
                  <a:pt x="8540190" y="0"/>
                </a:cubicBezTo>
                <a:cubicBezTo>
                  <a:pt x="8805677" y="-45788"/>
                  <a:pt x="8746755" y="11831"/>
                  <a:pt x="8901125" y="0"/>
                </a:cubicBezTo>
                <a:cubicBezTo>
                  <a:pt x="9055495" y="-11831"/>
                  <a:pt x="9388608" y="51792"/>
                  <a:pt x="9704497" y="0"/>
                </a:cubicBezTo>
                <a:cubicBezTo>
                  <a:pt x="10020386" y="-51792"/>
                  <a:pt x="10200668" y="7567"/>
                  <a:pt x="10397259" y="0"/>
                </a:cubicBezTo>
                <a:cubicBezTo>
                  <a:pt x="10593850" y="-7567"/>
                  <a:pt x="10840293" y="51559"/>
                  <a:pt x="11060914" y="0"/>
                </a:cubicBezTo>
                <a:cubicBezTo>
                  <a:pt x="11088426" y="254249"/>
                  <a:pt x="11050907" y="271990"/>
                  <a:pt x="11060914" y="516757"/>
                </a:cubicBezTo>
                <a:cubicBezTo>
                  <a:pt x="11070921" y="761524"/>
                  <a:pt x="11021440" y="845812"/>
                  <a:pt x="11060914" y="1123385"/>
                </a:cubicBezTo>
                <a:cubicBezTo>
                  <a:pt x="11100388" y="1400958"/>
                  <a:pt x="11060827" y="1493361"/>
                  <a:pt x="11060914" y="1730012"/>
                </a:cubicBezTo>
                <a:cubicBezTo>
                  <a:pt x="11061001" y="1966663"/>
                  <a:pt x="11029522" y="2068837"/>
                  <a:pt x="11060914" y="2291704"/>
                </a:cubicBezTo>
                <a:cubicBezTo>
                  <a:pt x="11092306" y="2514571"/>
                  <a:pt x="11022086" y="2641742"/>
                  <a:pt x="11060914" y="2763526"/>
                </a:cubicBezTo>
                <a:cubicBezTo>
                  <a:pt x="11099742" y="2885310"/>
                  <a:pt x="11018591" y="3078687"/>
                  <a:pt x="11060914" y="3280283"/>
                </a:cubicBezTo>
                <a:cubicBezTo>
                  <a:pt x="11103237" y="3481879"/>
                  <a:pt x="10992468" y="3783929"/>
                  <a:pt x="11060914" y="3931846"/>
                </a:cubicBezTo>
                <a:cubicBezTo>
                  <a:pt x="11129360" y="4079763"/>
                  <a:pt x="11011794" y="4303379"/>
                  <a:pt x="11060914" y="4493538"/>
                </a:cubicBezTo>
                <a:cubicBezTo>
                  <a:pt x="10830413" y="4494216"/>
                  <a:pt x="10739099" y="4431308"/>
                  <a:pt x="10478761" y="4493538"/>
                </a:cubicBezTo>
                <a:cubicBezTo>
                  <a:pt x="10218423" y="4555768"/>
                  <a:pt x="10163513" y="4492864"/>
                  <a:pt x="10007216" y="4493538"/>
                </a:cubicBezTo>
                <a:cubicBezTo>
                  <a:pt x="9850919" y="4494212"/>
                  <a:pt x="9715176" y="4433151"/>
                  <a:pt x="9425063" y="4493538"/>
                </a:cubicBezTo>
                <a:cubicBezTo>
                  <a:pt x="9134950" y="4553925"/>
                  <a:pt x="9011236" y="4409875"/>
                  <a:pt x="8621691" y="4493538"/>
                </a:cubicBezTo>
                <a:cubicBezTo>
                  <a:pt x="8232146" y="4577201"/>
                  <a:pt x="8334249" y="4458032"/>
                  <a:pt x="8260756" y="4493538"/>
                </a:cubicBezTo>
                <a:cubicBezTo>
                  <a:pt x="8187264" y="4529044"/>
                  <a:pt x="7952892" y="4487857"/>
                  <a:pt x="7678603" y="4493538"/>
                </a:cubicBezTo>
                <a:cubicBezTo>
                  <a:pt x="7404314" y="4499219"/>
                  <a:pt x="7405743" y="4451961"/>
                  <a:pt x="7317668" y="4493538"/>
                </a:cubicBezTo>
                <a:cubicBezTo>
                  <a:pt x="7229593" y="4535115"/>
                  <a:pt x="6855574" y="4408562"/>
                  <a:pt x="6514296" y="4493538"/>
                </a:cubicBezTo>
                <a:cubicBezTo>
                  <a:pt x="6173018" y="4578514"/>
                  <a:pt x="6142918" y="4462173"/>
                  <a:pt x="5821534" y="4493538"/>
                </a:cubicBezTo>
                <a:cubicBezTo>
                  <a:pt x="5500150" y="4524903"/>
                  <a:pt x="5323604" y="4477800"/>
                  <a:pt x="5018162" y="4493538"/>
                </a:cubicBezTo>
                <a:cubicBezTo>
                  <a:pt x="4712720" y="4509276"/>
                  <a:pt x="4619403" y="4410629"/>
                  <a:pt x="4325400" y="4493538"/>
                </a:cubicBezTo>
                <a:cubicBezTo>
                  <a:pt x="4031397" y="4576447"/>
                  <a:pt x="4048024" y="4483237"/>
                  <a:pt x="3853855" y="4493538"/>
                </a:cubicBezTo>
                <a:cubicBezTo>
                  <a:pt x="3659687" y="4503839"/>
                  <a:pt x="3576462" y="4445653"/>
                  <a:pt x="3382311" y="4493538"/>
                </a:cubicBezTo>
                <a:cubicBezTo>
                  <a:pt x="3188160" y="4541423"/>
                  <a:pt x="3029146" y="4480909"/>
                  <a:pt x="2910767" y="4493538"/>
                </a:cubicBezTo>
                <a:cubicBezTo>
                  <a:pt x="2792388" y="4506167"/>
                  <a:pt x="2423439" y="4462942"/>
                  <a:pt x="2107395" y="4493538"/>
                </a:cubicBezTo>
                <a:cubicBezTo>
                  <a:pt x="1791351" y="4524134"/>
                  <a:pt x="1491715" y="4410629"/>
                  <a:pt x="1304024" y="4493538"/>
                </a:cubicBezTo>
                <a:cubicBezTo>
                  <a:pt x="1116333" y="4576447"/>
                  <a:pt x="1154449" y="4490627"/>
                  <a:pt x="1053698" y="4493538"/>
                </a:cubicBezTo>
                <a:cubicBezTo>
                  <a:pt x="952947" y="4496449"/>
                  <a:pt x="431357" y="4386439"/>
                  <a:pt x="0" y="4493538"/>
                </a:cubicBezTo>
                <a:cubicBezTo>
                  <a:pt x="-14601" y="4264020"/>
                  <a:pt x="19562" y="4169334"/>
                  <a:pt x="0" y="4021717"/>
                </a:cubicBezTo>
                <a:cubicBezTo>
                  <a:pt x="-19562" y="3874100"/>
                  <a:pt x="44710" y="3699855"/>
                  <a:pt x="0" y="3460024"/>
                </a:cubicBezTo>
                <a:cubicBezTo>
                  <a:pt x="-44710" y="3220193"/>
                  <a:pt x="44128" y="3051378"/>
                  <a:pt x="0" y="2943267"/>
                </a:cubicBezTo>
                <a:cubicBezTo>
                  <a:pt x="-44128" y="2835156"/>
                  <a:pt x="18524" y="2663166"/>
                  <a:pt x="0" y="2516381"/>
                </a:cubicBezTo>
                <a:cubicBezTo>
                  <a:pt x="-18524" y="2369596"/>
                  <a:pt x="44577" y="2206497"/>
                  <a:pt x="0" y="2089495"/>
                </a:cubicBezTo>
                <a:cubicBezTo>
                  <a:pt x="-44577" y="1972493"/>
                  <a:pt x="51003" y="1778015"/>
                  <a:pt x="0" y="1572738"/>
                </a:cubicBezTo>
                <a:cubicBezTo>
                  <a:pt x="-51003" y="1367461"/>
                  <a:pt x="37817" y="1262750"/>
                  <a:pt x="0" y="1145852"/>
                </a:cubicBezTo>
                <a:cubicBezTo>
                  <a:pt x="-37817" y="1028954"/>
                  <a:pt x="46510" y="801457"/>
                  <a:pt x="0" y="584160"/>
                </a:cubicBezTo>
                <a:cubicBezTo>
                  <a:pt x="-46510" y="366863"/>
                  <a:pt x="45743" y="223173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TARIF ACTIV’CREA DIFFERENCIE</a:t>
            </a:r>
          </a:p>
          <a:p>
            <a:endParaRPr lang="fr-FR" sz="1000" b="1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Modification de tarif en 2023 pour le marché Activ’Créa 2021-2023</a:t>
            </a:r>
          </a:p>
          <a:p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Tarif différent en 2023 par rapport à 2022</a:t>
            </a: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Gestion sur Jungo : possibilité de créer des tarifs pour une même ODS, pour des périodes différentes</a:t>
            </a:r>
          </a:p>
          <a:p>
            <a:endParaRPr lang="fr-FR" sz="2000" dirty="0">
              <a:solidFill>
                <a:srgbClr val="2F479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 Tarif différent selon les Sites</a:t>
            </a: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Tarification différente, sur une même période, pour les Sites correspondant à des « Lieu au plus près »       </a:t>
            </a: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Gestion sur Jungo : dev à prévoir pour saisie des Lieu sur la création des tarifs sur le Catalogue</a:t>
            </a:r>
          </a:p>
          <a:p>
            <a:endParaRPr lang="fr-FR" sz="2000" dirty="0">
              <a:solidFill>
                <a:srgbClr val="2F479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>
              <a:solidFill>
                <a:srgbClr val="2F479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b="1" dirty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REALISATION SIROM</a:t>
            </a:r>
          </a:p>
          <a:p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développement pour intégré la notion de site dans le catalogue des tarifs va être réalisé par Sirom fin janvier.</a:t>
            </a:r>
          </a:p>
          <a:p>
            <a:endParaRPr lang="fr-FR" b="1" dirty="0">
              <a:solidFill>
                <a:srgbClr val="2F479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31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5749D93-E3C2-46E0-87B4-D2A375126319}"/>
              </a:ext>
            </a:extLst>
          </p:cNvPr>
          <p:cNvSpPr txBox="1"/>
          <p:nvPr/>
        </p:nvSpPr>
        <p:spPr>
          <a:xfrm>
            <a:off x="1060305" y="279320"/>
            <a:ext cx="9763881" cy="5847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accent2"/>
                </a:solidFill>
              </a:rPr>
              <a:t>ORDRE DU JOUR</a:t>
            </a:r>
          </a:p>
        </p:txBody>
      </p:sp>
      <p:pic>
        <p:nvPicPr>
          <p:cNvPr id="12" name="Image 11" descr="Une image contenant jeu&#10;&#10;Description générée automatiquement">
            <a:extLst>
              <a:ext uri="{FF2B5EF4-FFF2-40B4-BE49-F238E27FC236}">
                <a16:creationId xmlns:a16="http://schemas.microsoft.com/office/drawing/2014/main" id="{ED485DE2-0FB8-4654-A189-4C738B81B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86" y="161991"/>
            <a:ext cx="1099552" cy="70646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A101AA8-5C2C-4A4E-90B0-F6F899E7F95E}"/>
              </a:ext>
            </a:extLst>
          </p:cNvPr>
          <p:cNvSpPr txBox="1"/>
          <p:nvPr/>
        </p:nvSpPr>
        <p:spPr>
          <a:xfrm>
            <a:off x="2643222" y="2037304"/>
            <a:ext cx="374916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2F479E"/>
                </a:solidFill>
              </a:rPr>
              <a:t>NOUVEAUTES  UTILISATION|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2F479E"/>
                </a:solidFill>
              </a:rPr>
              <a:t>CORRECTIONS|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2F479E"/>
                </a:solidFill>
              </a:rPr>
              <a:t>A SAVOIR|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2F479E"/>
                </a:solidFill>
              </a:rPr>
              <a:t>A DISCUTER - VALIDER|</a:t>
            </a:r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80772F-40B0-4D99-B504-04B4B69F327B}"/>
              </a:ext>
            </a:extLst>
          </p:cNvPr>
          <p:cNvSpPr txBox="1"/>
          <p:nvPr/>
        </p:nvSpPr>
        <p:spPr>
          <a:xfrm>
            <a:off x="7625033" y="2037304"/>
            <a:ext cx="803425" cy="2251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2F479E"/>
                </a:solidFill>
              </a:rPr>
              <a:t>p. 3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2F479E"/>
                </a:solidFill>
              </a:rPr>
              <a:t>p.  9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2F479E"/>
                </a:solidFill>
              </a:rPr>
              <a:t>p. 14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2F479E"/>
                </a:solidFill>
              </a:rPr>
              <a:t>p. 17</a:t>
            </a:r>
          </a:p>
        </p:txBody>
      </p:sp>
    </p:spTree>
    <p:extLst>
      <p:ext uri="{BB962C8B-B14F-4D97-AF65-F5344CB8AC3E}">
        <p14:creationId xmlns:p14="http://schemas.microsoft.com/office/powerpoint/2010/main" val="4046822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60452" y="1980695"/>
            <a:ext cx="9144000" cy="2692815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SITE RESSOURCE JUNGO</a:t>
            </a:r>
            <a:br>
              <a:rPr lang="fr-FR" sz="5400" dirty="0">
                <a:solidFill>
                  <a:srgbClr val="2F479E"/>
                </a:solidFill>
                <a:latin typeface="ITC Avant Garde Std Bk" panose="020B0502020202020204" pitchFamily="34" charset="0"/>
              </a:rPr>
            </a:br>
            <a:r>
              <a:rPr lang="fr-FR" sz="5400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Nouveautés</a:t>
            </a:r>
          </a:p>
        </p:txBody>
      </p:sp>
      <p:pic>
        <p:nvPicPr>
          <p:cNvPr id="7" name="Image 6" descr="Une image contenant jeu&#10;&#10;Description générée automatiquement">
            <a:extLst>
              <a:ext uri="{FF2B5EF4-FFF2-40B4-BE49-F238E27FC236}">
                <a16:creationId xmlns:a16="http://schemas.microsoft.com/office/drawing/2014/main" id="{A838307C-333D-432D-891B-AC273343A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" y="377411"/>
            <a:ext cx="2137145" cy="137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90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jeu&#10;&#10;Description générée automatiquement">
            <a:extLst>
              <a:ext uri="{FF2B5EF4-FFF2-40B4-BE49-F238E27FC236}">
                <a16:creationId xmlns:a16="http://schemas.microsoft.com/office/drawing/2014/main" id="{ED485DE2-0FB8-4654-A189-4C738B81B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791" y="215779"/>
            <a:ext cx="1099552" cy="70646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4253D4A-D34E-47AD-BC5A-71A8EA1BE67D}"/>
              </a:ext>
            </a:extLst>
          </p:cNvPr>
          <p:cNvSpPr txBox="1"/>
          <p:nvPr/>
        </p:nvSpPr>
        <p:spPr>
          <a:xfrm>
            <a:off x="674704" y="487758"/>
            <a:ext cx="9355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NOUVELLES RESSOURCE SUR LE SITE JUNGO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DE76AA0-90E1-4552-B1EE-0A447E162438}"/>
              </a:ext>
            </a:extLst>
          </p:cNvPr>
          <p:cNvSpPr txBox="1"/>
          <p:nvPr/>
        </p:nvSpPr>
        <p:spPr>
          <a:xfrm>
            <a:off x="769954" y="4651088"/>
            <a:ext cx="7755525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TUTORIEL UTILISATEURS</a:t>
            </a:r>
          </a:p>
          <a:p>
            <a:pPr>
              <a:spcAft>
                <a:spcPts val="600"/>
              </a:spcAft>
            </a:pPr>
            <a:r>
              <a:rPr lang="fr-FR" sz="2000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Pour accompagner les nouveaux salariés dans l’utilisation de Jungo</a:t>
            </a:r>
            <a:endParaRPr lang="fr-FR" sz="2000" b="1" dirty="0">
              <a:solidFill>
                <a:srgbClr val="2F479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Tutoriels Entrepreneurs / 90 pages</a:t>
            </a:r>
          </a:p>
          <a:p>
            <a:pPr marL="342900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Tutoriel Structure accompagnée / 40 pages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Enregistrement formation </a:t>
            </a:r>
            <a:r>
              <a:rPr lang="fr-FR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visio</a:t>
            </a: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UTILISATION Jungo / 2 modules de 2h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DDD566F-CB24-4298-BC00-8E6E68FCFA5E}"/>
              </a:ext>
            </a:extLst>
          </p:cNvPr>
          <p:cNvCxnSpPr>
            <a:cxnSpLocks/>
          </p:cNvCxnSpPr>
          <p:nvPr/>
        </p:nvCxnSpPr>
        <p:spPr>
          <a:xfrm flipV="1">
            <a:off x="769954" y="1146767"/>
            <a:ext cx="9355121" cy="3504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AA9B3F24-6C77-4D74-B9FA-4B011F58B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54" y="1566569"/>
            <a:ext cx="6817748" cy="266822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8FA12A3-820F-32C9-8C24-72B1A44F87CF}"/>
              </a:ext>
            </a:extLst>
          </p:cNvPr>
          <p:cNvSpPr txBox="1"/>
          <p:nvPr/>
        </p:nvSpPr>
        <p:spPr>
          <a:xfrm>
            <a:off x="8066257" y="2070063"/>
            <a:ext cx="346116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TUTORIEL ADMINISTRATEURS</a:t>
            </a:r>
          </a:p>
          <a:p>
            <a:pPr>
              <a:spcAft>
                <a:spcPts val="600"/>
              </a:spcAft>
            </a:pPr>
            <a:r>
              <a:rPr lang="fr-FR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Pour administrer la base Jungo par de nouveaux référents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Enregistrement Formation </a:t>
            </a:r>
            <a:r>
              <a:rPr lang="fr-FR" dirty="0" err="1">
                <a:latin typeface="Calibri" panose="020F0502020204030204" pitchFamily="34" charset="0"/>
                <a:cs typeface="Times New Roman" panose="02020603050405020304" pitchFamily="18" charset="0"/>
              </a:rPr>
              <a:t>visio</a:t>
            </a: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 PARAMETRAGE Jungo/ 2 modules de 2h</a:t>
            </a:r>
          </a:p>
        </p:txBody>
      </p:sp>
    </p:spTree>
    <p:extLst>
      <p:ext uri="{BB962C8B-B14F-4D97-AF65-F5344CB8AC3E}">
        <p14:creationId xmlns:p14="http://schemas.microsoft.com/office/powerpoint/2010/main" val="3777876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7191" y="2121195"/>
            <a:ext cx="10717618" cy="2615609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MERCI </a:t>
            </a:r>
            <a:b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</a:br>
            <a: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DE VOTRE ATTENTION </a:t>
            </a:r>
            <a:b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</a:br>
            <a: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et PARTICIPATION</a:t>
            </a:r>
            <a:endParaRPr lang="fr-FR" sz="4400" dirty="0">
              <a:solidFill>
                <a:srgbClr val="2F479E"/>
              </a:solidFill>
              <a:latin typeface="ITC Avant Garde Std Bk" panose="020B0502020202020204" pitchFamily="34" charset="0"/>
            </a:endParaRPr>
          </a:p>
        </p:txBody>
      </p:sp>
      <p:pic>
        <p:nvPicPr>
          <p:cNvPr id="7" name="Image 6" descr="Une image contenant jeu&#10;&#10;Description générée automatiquement">
            <a:extLst>
              <a:ext uri="{FF2B5EF4-FFF2-40B4-BE49-F238E27FC236}">
                <a16:creationId xmlns:a16="http://schemas.microsoft.com/office/drawing/2014/main" id="{A838307C-333D-432D-891B-AC273343A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" y="377411"/>
            <a:ext cx="2137145" cy="137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50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9781" y="1479250"/>
            <a:ext cx="9144000" cy="269281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|NOUVEAUTES LIVREES|</a:t>
            </a:r>
            <a:b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</a:br>
            <a:r>
              <a:rPr lang="fr-FR" dirty="0">
                <a:solidFill>
                  <a:schemeClr val="accent2"/>
                </a:solidFill>
                <a:latin typeface="ITC Avant Garde Std Bk" panose="020B0502020202020204" pitchFamily="34" charset="0"/>
              </a:rPr>
              <a:t>PARAMETRAGE JUNGO</a:t>
            </a:r>
            <a:endParaRPr lang="fr-FR" sz="4400" dirty="0">
              <a:solidFill>
                <a:schemeClr val="accent2"/>
              </a:solidFill>
              <a:latin typeface="ITC Avant Garde Std Bk" panose="020B0502020202020204" pitchFamily="34" charset="0"/>
            </a:endParaRPr>
          </a:p>
        </p:txBody>
      </p:sp>
      <p:pic>
        <p:nvPicPr>
          <p:cNvPr id="7" name="Image 6" descr="Une image contenant jeu&#10;&#10;Description générée automatiquement">
            <a:extLst>
              <a:ext uri="{FF2B5EF4-FFF2-40B4-BE49-F238E27FC236}">
                <a16:creationId xmlns:a16="http://schemas.microsoft.com/office/drawing/2014/main" id="{A838307C-333D-432D-891B-AC273343A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" y="377411"/>
            <a:ext cx="2137145" cy="137311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2CCB8C7-CB49-EC74-5DCA-4BD1D6C9475C}"/>
              </a:ext>
            </a:extLst>
          </p:cNvPr>
          <p:cNvSpPr txBox="1"/>
          <p:nvPr/>
        </p:nvSpPr>
        <p:spPr>
          <a:xfrm>
            <a:off x="5981699" y="6033210"/>
            <a:ext cx="5255343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du 12 </a:t>
            </a:r>
            <a:r>
              <a:rPr lang="fr-FR" sz="2800" dirty="0" err="1">
                <a:solidFill>
                  <a:srgbClr val="2F479E"/>
                </a:solidFill>
                <a:latin typeface="ITC Avant Garde Std Bk" panose="020B0502020202020204" pitchFamily="34" charset="0"/>
              </a:rPr>
              <a:t>déc</a:t>
            </a:r>
            <a:r>
              <a:rPr lang="fr-FR" sz="2800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 2022 au 9 janvier 2023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750566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1C18CD6-782F-4560-81A5-3E1B7AF2FED0}"/>
              </a:ext>
            </a:extLst>
          </p:cNvPr>
          <p:cNvSpPr txBox="1"/>
          <p:nvPr/>
        </p:nvSpPr>
        <p:spPr>
          <a:xfrm>
            <a:off x="379468" y="315745"/>
            <a:ext cx="11202931" cy="584775"/>
          </a:xfrm>
          <a:prstGeom prst="rect">
            <a:avLst/>
          </a:prstGeom>
          <a:solidFill>
            <a:srgbClr val="2F479E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TABLEAU LIBRE/ Code Insee ville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48FCAE0-5AE3-40CB-B7A8-6304A9E0D697}"/>
              </a:ext>
            </a:extLst>
          </p:cNvPr>
          <p:cNvSpPr txBox="1"/>
          <p:nvPr/>
        </p:nvSpPr>
        <p:spPr>
          <a:xfrm>
            <a:off x="379467" y="1192907"/>
            <a:ext cx="10983856" cy="707886"/>
          </a:xfrm>
          <a:custGeom>
            <a:avLst/>
            <a:gdLst>
              <a:gd name="connsiteX0" fmla="*/ 0 w 10983856"/>
              <a:gd name="connsiteY0" fmla="*/ 0 h 707886"/>
              <a:gd name="connsiteX1" fmla="*/ 248582 w 10983856"/>
              <a:gd name="connsiteY1" fmla="*/ 0 h 707886"/>
              <a:gd name="connsiteX2" fmla="*/ 607003 w 10983856"/>
              <a:gd name="connsiteY2" fmla="*/ 0 h 707886"/>
              <a:gd name="connsiteX3" fmla="*/ 1404777 w 10983856"/>
              <a:gd name="connsiteY3" fmla="*/ 0 h 707886"/>
              <a:gd name="connsiteX4" fmla="*/ 1982875 w 10983856"/>
              <a:gd name="connsiteY4" fmla="*/ 0 h 707886"/>
              <a:gd name="connsiteX5" fmla="*/ 2560973 w 10983856"/>
              <a:gd name="connsiteY5" fmla="*/ 0 h 707886"/>
              <a:gd name="connsiteX6" fmla="*/ 2919393 w 10983856"/>
              <a:gd name="connsiteY6" fmla="*/ 0 h 707886"/>
              <a:gd name="connsiteX7" fmla="*/ 3167975 w 10983856"/>
              <a:gd name="connsiteY7" fmla="*/ 0 h 707886"/>
              <a:gd name="connsiteX8" fmla="*/ 3526396 w 10983856"/>
              <a:gd name="connsiteY8" fmla="*/ 0 h 707886"/>
              <a:gd name="connsiteX9" fmla="*/ 3884816 w 10983856"/>
              <a:gd name="connsiteY9" fmla="*/ 0 h 707886"/>
              <a:gd name="connsiteX10" fmla="*/ 4353076 w 10983856"/>
              <a:gd name="connsiteY10" fmla="*/ 0 h 707886"/>
              <a:gd name="connsiteX11" fmla="*/ 4931173 w 10983856"/>
              <a:gd name="connsiteY11" fmla="*/ 0 h 707886"/>
              <a:gd name="connsiteX12" fmla="*/ 5728948 w 10983856"/>
              <a:gd name="connsiteY12" fmla="*/ 0 h 707886"/>
              <a:gd name="connsiteX13" fmla="*/ 6526723 w 10983856"/>
              <a:gd name="connsiteY13" fmla="*/ 0 h 707886"/>
              <a:gd name="connsiteX14" fmla="*/ 7324498 w 10983856"/>
              <a:gd name="connsiteY14" fmla="*/ 0 h 707886"/>
              <a:gd name="connsiteX15" fmla="*/ 7902595 w 10983856"/>
              <a:gd name="connsiteY15" fmla="*/ 0 h 707886"/>
              <a:gd name="connsiteX16" fmla="*/ 8480693 w 10983856"/>
              <a:gd name="connsiteY16" fmla="*/ 0 h 707886"/>
              <a:gd name="connsiteX17" fmla="*/ 8839114 w 10983856"/>
              <a:gd name="connsiteY17" fmla="*/ 0 h 707886"/>
              <a:gd name="connsiteX18" fmla="*/ 9636888 w 10983856"/>
              <a:gd name="connsiteY18" fmla="*/ 0 h 707886"/>
              <a:gd name="connsiteX19" fmla="*/ 10324825 w 10983856"/>
              <a:gd name="connsiteY19" fmla="*/ 0 h 707886"/>
              <a:gd name="connsiteX20" fmla="*/ 10983856 w 10983856"/>
              <a:gd name="connsiteY20" fmla="*/ 0 h 707886"/>
              <a:gd name="connsiteX21" fmla="*/ 10983856 w 10983856"/>
              <a:gd name="connsiteY21" fmla="*/ 346864 h 707886"/>
              <a:gd name="connsiteX22" fmla="*/ 10983856 w 10983856"/>
              <a:gd name="connsiteY22" fmla="*/ 707886 h 707886"/>
              <a:gd name="connsiteX23" fmla="*/ 10295920 w 10983856"/>
              <a:gd name="connsiteY23" fmla="*/ 707886 h 707886"/>
              <a:gd name="connsiteX24" fmla="*/ 9827661 w 10983856"/>
              <a:gd name="connsiteY24" fmla="*/ 707886 h 707886"/>
              <a:gd name="connsiteX25" fmla="*/ 9359402 w 10983856"/>
              <a:gd name="connsiteY25" fmla="*/ 707886 h 707886"/>
              <a:gd name="connsiteX26" fmla="*/ 9000981 w 10983856"/>
              <a:gd name="connsiteY26" fmla="*/ 707886 h 707886"/>
              <a:gd name="connsiteX27" fmla="*/ 8203206 w 10983856"/>
              <a:gd name="connsiteY27" fmla="*/ 707886 h 707886"/>
              <a:gd name="connsiteX28" fmla="*/ 7515270 w 10983856"/>
              <a:gd name="connsiteY28" fmla="*/ 707886 h 707886"/>
              <a:gd name="connsiteX29" fmla="*/ 7047011 w 10983856"/>
              <a:gd name="connsiteY29" fmla="*/ 707886 h 707886"/>
              <a:gd name="connsiteX30" fmla="*/ 6578752 w 10983856"/>
              <a:gd name="connsiteY30" fmla="*/ 707886 h 707886"/>
              <a:gd name="connsiteX31" fmla="*/ 6000654 w 10983856"/>
              <a:gd name="connsiteY31" fmla="*/ 707886 h 707886"/>
              <a:gd name="connsiteX32" fmla="*/ 5202879 w 10983856"/>
              <a:gd name="connsiteY32" fmla="*/ 707886 h 707886"/>
              <a:gd name="connsiteX33" fmla="*/ 4844459 w 10983856"/>
              <a:gd name="connsiteY33" fmla="*/ 707886 h 707886"/>
              <a:gd name="connsiteX34" fmla="*/ 4266361 w 10983856"/>
              <a:gd name="connsiteY34" fmla="*/ 707886 h 707886"/>
              <a:gd name="connsiteX35" fmla="*/ 3907940 w 10983856"/>
              <a:gd name="connsiteY35" fmla="*/ 707886 h 707886"/>
              <a:gd name="connsiteX36" fmla="*/ 3110166 w 10983856"/>
              <a:gd name="connsiteY36" fmla="*/ 707886 h 707886"/>
              <a:gd name="connsiteX37" fmla="*/ 2422229 w 10983856"/>
              <a:gd name="connsiteY37" fmla="*/ 707886 h 707886"/>
              <a:gd name="connsiteX38" fmla="*/ 1624454 w 10983856"/>
              <a:gd name="connsiteY38" fmla="*/ 707886 h 707886"/>
              <a:gd name="connsiteX39" fmla="*/ 936518 w 10983856"/>
              <a:gd name="connsiteY39" fmla="*/ 707886 h 707886"/>
              <a:gd name="connsiteX40" fmla="*/ 0 w 10983856"/>
              <a:gd name="connsiteY40" fmla="*/ 707886 h 707886"/>
              <a:gd name="connsiteX41" fmla="*/ 0 w 10983856"/>
              <a:gd name="connsiteY41" fmla="*/ 361022 h 707886"/>
              <a:gd name="connsiteX42" fmla="*/ 0 w 10983856"/>
              <a:gd name="connsiteY42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983856" h="707886" extrusionOk="0">
                <a:moveTo>
                  <a:pt x="0" y="0"/>
                </a:moveTo>
                <a:cubicBezTo>
                  <a:pt x="95867" y="-28872"/>
                  <a:pt x="150815" y="14767"/>
                  <a:pt x="248582" y="0"/>
                </a:cubicBezTo>
                <a:cubicBezTo>
                  <a:pt x="346349" y="-14767"/>
                  <a:pt x="488196" y="33901"/>
                  <a:pt x="607003" y="0"/>
                </a:cubicBezTo>
                <a:cubicBezTo>
                  <a:pt x="725810" y="-33901"/>
                  <a:pt x="1020711" y="49664"/>
                  <a:pt x="1404777" y="0"/>
                </a:cubicBezTo>
                <a:cubicBezTo>
                  <a:pt x="1788843" y="-49664"/>
                  <a:pt x="1741631" y="24975"/>
                  <a:pt x="1982875" y="0"/>
                </a:cubicBezTo>
                <a:cubicBezTo>
                  <a:pt x="2224119" y="-24975"/>
                  <a:pt x="2312266" y="66372"/>
                  <a:pt x="2560973" y="0"/>
                </a:cubicBezTo>
                <a:cubicBezTo>
                  <a:pt x="2809680" y="-66372"/>
                  <a:pt x="2809176" y="15565"/>
                  <a:pt x="2919393" y="0"/>
                </a:cubicBezTo>
                <a:cubicBezTo>
                  <a:pt x="3029610" y="-15565"/>
                  <a:pt x="3106962" y="3660"/>
                  <a:pt x="3167975" y="0"/>
                </a:cubicBezTo>
                <a:cubicBezTo>
                  <a:pt x="3228988" y="-3660"/>
                  <a:pt x="3362197" y="41877"/>
                  <a:pt x="3526396" y="0"/>
                </a:cubicBezTo>
                <a:cubicBezTo>
                  <a:pt x="3690595" y="-41877"/>
                  <a:pt x="3720483" y="33866"/>
                  <a:pt x="3884816" y="0"/>
                </a:cubicBezTo>
                <a:cubicBezTo>
                  <a:pt x="4049149" y="-33866"/>
                  <a:pt x="4227239" y="15016"/>
                  <a:pt x="4353076" y="0"/>
                </a:cubicBezTo>
                <a:cubicBezTo>
                  <a:pt x="4478913" y="-15016"/>
                  <a:pt x="4668225" y="28981"/>
                  <a:pt x="4931173" y="0"/>
                </a:cubicBezTo>
                <a:cubicBezTo>
                  <a:pt x="5194121" y="-28981"/>
                  <a:pt x="5394620" y="60015"/>
                  <a:pt x="5728948" y="0"/>
                </a:cubicBezTo>
                <a:cubicBezTo>
                  <a:pt x="6063276" y="-60015"/>
                  <a:pt x="6263728" y="91074"/>
                  <a:pt x="6526723" y="0"/>
                </a:cubicBezTo>
                <a:cubicBezTo>
                  <a:pt x="6789719" y="-91074"/>
                  <a:pt x="6973706" y="84197"/>
                  <a:pt x="7324498" y="0"/>
                </a:cubicBezTo>
                <a:cubicBezTo>
                  <a:pt x="7675290" y="-84197"/>
                  <a:pt x="7728247" y="5826"/>
                  <a:pt x="7902595" y="0"/>
                </a:cubicBezTo>
                <a:cubicBezTo>
                  <a:pt x="8076943" y="-5826"/>
                  <a:pt x="8258024" y="49863"/>
                  <a:pt x="8480693" y="0"/>
                </a:cubicBezTo>
                <a:cubicBezTo>
                  <a:pt x="8703362" y="-49863"/>
                  <a:pt x="8747323" y="41073"/>
                  <a:pt x="8839114" y="0"/>
                </a:cubicBezTo>
                <a:cubicBezTo>
                  <a:pt x="8930905" y="-41073"/>
                  <a:pt x="9347007" y="50909"/>
                  <a:pt x="9636888" y="0"/>
                </a:cubicBezTo>
                <a:cubicBezTo>
                  <a:pt x="9926769" y="-50909"/>
                  <a:pt x="10070375" y="33547"/>
                  <a:pt x="10324825" y="0"/>
                </a:cubicBezTo>
                <a:cubicBezTo>
                  <a:pt x="10579275" y="-33547"/>
                  <a:pt x="10828878" y="56916"/>
                  <a:pt x="10983856" y="0"/>
                </a:cubicBezTo>
                <a:cubicBezTo>
                  <a:pt x="11008246" y="89215"/>
                  <a:pt x="10982522" y="246226"/>
                  <a:pt x="10983856" y="346864"/>
                </a:cubicBezTo>
                <a:cubicBezTo>
                  <a:pt x="10985190" y="447502"/>
                  <a:pt x="10977931" y="564120"/>
                  <a:pt x="10983856" y="707886"/>
                </a:cubicBezTo>
                <a:cubicBezTo>
                  <a:pt x="10747945" y="730893"/>
                  <a:pt x="10451778" y="678285"/>
                  <a:pt x="10295920" y="707886"/>
                </a:cubicBezTo>
                <a:cubicBezTo>
                  <a:pt x="10140062" y="737487"/>
                  <a:pt x="9976648" y="704776"/>
                  <a:pt x="9827661" y="707886"/>
                </a:cubicBezTo>
                <a:cubicBezTo>
                  <a:pt x="9678674" y="710996"/>
                  <a:pt x="9487980" y="651803"/>
                  <a:pt x="9359402" y="707886"/>
                </a:cubicBezTo>
                <a:cubicBezTo>
                  <a:pt x="9230824" y="763969"/>
                  <a:pt x="9143644" y="696535"/>
                  <a:pt x="9000981" y="707886"/>
                </a:cubicBezTo>
                <a:cubicBezTo>
                  <a:pt x="8858318" y="719237"/>
                  <a:pt x="8435621" y="670634"/>
                  <a:pt x="8203206" y="707886"/>
                </a:cubicBezTo>
                <a:cubicBezTo>
                  <a:pt x="7970791" y="745138"/>
                  <a:pt x="7709978" y="679748"/>
                  <a:pt x="7515270" y="707886"/>
                </a:cubicBezTo>
                <a:cubicBezTo>
                  <a:pt x="7320562" y="736024"/>
                  <a:pt x="7196431" y="678492"/>
                  <a:pt x="7047011" y="707886"/>
                </a:cubicBezTo>
                <a:cubicBezTo>
                  <a:pt x="6897591" y="737280"/>
                  <a:pt x="6809700" y="665656"/>
                  <a:pt x="6578752" y="707886"/>
                </a:cubicBezTo>
                <a:cubicBezTo>
                  <a:pt x="6347804" y="750116"/>
                  <a:pt x="6259119" y="676580"/>
                  <a:pt x="6000654" y="707886"/>
                </a:cubicBezTo>
                <a:cubicBezTo>
                  <a:pt x="5742189" y="739192"/>
                  <a:pt x="5456880" y="628575"/>
                  <a:pt x="5202879" y="707886"/>
                </a:cubicBezTo>
                <a:cubicBezTo>
                  <a:pt x="4948879" y="787197"/>
                  <a:pt x="4989681" y="688876"/>
                  <a:pt x="4844459" y="707886"/>
                </a:cubicBezTo>
                <a:cubicBezTo>
                  <a:pt x="4699237" y="726896"/>
                  <a:pt x="4437039" y="641589"/>
                  <a:pt x="4266361" y="707886"/>
                </a:cubicBezTo>
                <a:cubicBezTo>
                  <a:pt x="4095683" y="774183"/>
                  <a:pt x="3995070" y="679008"/>
                  <a:pt x="3907940" y="707886"/>
                </a:cubicBezTo>
                <a:cubicBezTo>
                  <a:pt x="3820810" y="736764"/>
                  <a:pt x="3475147" y="624622"/>
                  <a:pt x="3110166" y="707886"/>
                </a:cubicBezTo>
                <a:cubicBezTo>
                  <a:pt x="2745185" y="791150"/>
                  <a:pt x="2615930" y="641917"/>
                  <a:pt x="2422229" y="707886"/>
                </a:cubicBezTo>
                <a:cubicBezTo>
                  <a:pt x="2228528" y="773855"/>
                  <a:pt x="1887553" y="680654"/>
                  <a:pt x="1624454" y="707886"/>
                </a:cubicBezTo>
                <a:cubicBezTo>
                  <a:pt x="1361355" y="735118"/>
                  <a:pt x="1197810" y="681921"/>
                  <a:pt x="936518" y="707886"/>
                </a:cubicBezTo>
                <a:cubicBezTo>
                  <a:pt x="675226" y="733851"/>
                  <a:pt x="404994" y="614670"/>
                  <a:pt x="0" y="707886"/>
                </a:cubicBezTo>
                <a:cubicBezTo>
                  <a:pt x="-29979" y="586821"/>
                  <a:pt x="22842" y="456086"/>
                  <a:pt x="0" y="361022"/>
                </a:cubicBezTo>
                <a:cubicBezTo>
                  <a:pt x="-22842" y="265958"/>
                  <a:pt x="27451" y="123664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Il est maintenant possible d’</a:t>
            </a: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avoir les Codes INSEE ville dans le requêteur.</a:t>
            </a: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   </a:t>
            </a:r>
          </a:p>
          <a:p>
            <a:pPr algn="just"/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endParaRPr lang="fr-FR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1E1EDD-C9E3-65D6-5E75-8330B011FDB2}"/>
              </a:ext>
            </a:extLst>
          </p:cNvPr>
          <p:cNvSpPr txBox="1"/>
          <p:nvPr/>
        </p:nvSpPr>
        <p:spPr>
          <a:xfrm>
            <a:off x="818697" y="2100152"/>
            <a:ext cx="4776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rgbClr val="00B050"/>
                </a:solidFill>
              </a:rPr>
              <a:t>Tableaux libres/ Entrepreneurs/ coordonnées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E8A6DE7-00F0-6340-0C66-C7570AE4D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157" y="2638065"/>
            <a:ext cx="7960242" cy="357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29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1C18CD6-782F-4560-81A5-3E1B7AF2FED0}"/>
              </a:ext>
            </a:extLst>
          </p:cNvPr>
          <p:cNvSpPr txBox="1"/>
          <p:nvPr/>
        </p:nvSpPr>
        <p:spPr>
          <a:xfrm>
            <a:off x="379468" y="315745"/>
            <a:ext cx="11202931" cy="584775"/>
          </a:xfrm>
          <a:prstGeom prst="rect">
            <a:avLst/>
          </a:prstGeom>
          <a:solidFill>
            <a:srgbClr val="2F479E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ENTREPRENEUR-1ER CONTACT/ règle "mode brouillon" et "alerte"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48FCAE0-5AE3-40CB-B7A8-6304A9E0D697}"/>
              </a:ext>
            </a:extLst>
          </p:cNvPr>
          <p:cNvSpPr txBox="1"/>
          <p:nvPr/>
        </p:nvSpPr>
        <p:spPr>
          <a:xfrm>
            <a:off x="379467" y="1192907"/>
            <a:ext cx="10983856" cy="400110"/>
          </a:xfrm>
          <a:custGeom>
            <a:avLst/>
            <a:gdLst>
              <a:gd name="connsiteX0" fmla="*/ 0 w 10983856"/>
              <a:gd name="connsiteY0" fmla="*/ 0 h 400110"/>
              <a:gd name="connsiteX1" fmla="*/ 248582 w 10983856"/>
              <a:gd name="connsiteY1" fmla="*/ 0 h 400110"/>
              <a:gd name="connsiteX2" fmla="*/ 607003 w 10983856"/>
              <a:gd name="connsiteY2" fmla="*/ 0 h 400110"/>
              <a:gd name="connsiteX3" fmla="*/ 1404777 w 10983856"/>
              <a:gd name="connsiteY3" fmla="*/ 0 h 400110"/>
              <a:gd name="connsiteX4" fmla="*/ 1982875 w 10983856"/>
              <a:gd name="connsiteY4" fmla="*/ 0 h 400110"/>
              <a:gd name="connsiteX5" fmla="*/ 2560973 w 10983856"/>
              <a:gd name="connsiteY5" fmla="*/ 0 h 400110"/>
              <a:gd name="connsiteX6" fmla="*/ 2919393 w 10983856"/>
              <a:gd name="connsiteY6" fmla="*/ 0 h 400110"/>
              <a:gd name="connsiteX7" fmla="*/ 3167975 w 10983856"/>
              <a:gd name="connsiteY7" fmla="*/ 0 h 400110"/>
              <a:gd name="connsiteX8" fmla="*/ 3526396 w 10983856"/>
              <a:gd name="connsiteY8" fmla="*/ 0 h 400110"/>
              <a:gd name="connsiteX9" fmla="*/ 3884816 w 10983856"/>
              <a:gd name="connsiteY9" fmla="*/ 0 h 400110"/>
              <a:gd name="connsiteX10" fmla="*/ 4353076 w 10983856"/>
              <a:gd name="connsiteY10" fmla="*/ 0 h 400110"/>
              <a:gd name="connsiteX11" fmla="*/ 4931173 w 10983856"/>
              <a:gd name="connsiteY11" fmla="*/ 0 h 400110"/>
              <a:gd name="connsiteX12" fmla="*/ 5728948 w 10983856"/>
              <a:gd name="connsiteY12" fmla="*/ 0 h 400110"/>
              <a:gd name="connsiteX13" fmla="*/ 6526723 w 10983856"/>
              <a:gd name="connsiteY13" fmla="*/ 0 h 400110"/>
              <a:gd name="connsiteX14" fmla="*/ 7324498 w 10983856"/>
              <a:gd name="connsiteY14" fmla="*/ 0 h 400110"/>
              <a:gd name="connsiteX15" fmla="*/ 7902595 w 10983856"/>
              <a:gd name="connsiteY15" fmla="*/ 0 h 400110"/>
              <a:gd name="connsiteX16" fmla="*/ 8480693 w 10983856"/>
              <a:gd name="connsiteY16" fmla="*/ 0 h 400110"/>
              <a:gd name="connsiteX17" fmla="*/ 8839114 w 10983856"/>
              <a:gd name="connsiteY17" fmla="*/ 0 h 400110"/>
              <a:gd name="connsiteX18" fmla="*/ 9636888 w 10983856"/>
              <a:gd name="connsiteY18" fmla="*/ 0 h 400110"/>
              <a:gd name="connsiteX19" fmla="*/ 10324825 w 10983856"/>
              <a:gd name="connsiteY19" fmla="*/ 0 h 400110"/>
              <a:gd name="connsiteX20" fmla="*/ 10983856 w 10983856"/>
              <a:gd name="connsiteY20" fmla="*/ 0 h 400110"/>
              <a:gd name="connsiteX21" fmla="*/ 10983856 w 10983856"/>
              <a:gd name="connsiteY21" fmla="*/ 400110 h 400110"/>
              <a:gd name="connsiteX22" fmla="*/ 10295920 w 10983856"/>
              <a:gd name="connsiteY22" fmla="*/ 400110 h 400110"/>
              <a:gd name="connsiteX23" fmla="*/ 9827661 w 10983856"/>
              <a:gd name="connsiteY23" fmla="*/ 400110 h 400110"/>
              <a:gd name="connsiteX24" fmla="*/ 9359402 w 10983856"/>
              <a:gd name="connsiteY24" fmla="*/ 400110 h 400110"/>
              <a:gd name="connsiteX25" fmla="*/ 8891142 w 10983856"/>
              <a:gd name="connsiteY25" fmla="*/ 400110 h 400110"/>
              <a:gd name="connsiteX26" fmla="*/ 8532722 w 10983856"/>
              <a:gd name="connsiteY26" fmla="*/ 400110 h 400110"/>
              <a:gd name="connsiteX27" fmla="*/ 7734947 w 10983856"/>
              <a:gd name="connsiteY27" fmla="*/ 400110 h 400110"/>
              <a:gd name="connsiteX28" fmla="*/ 7047011 w 10983856"/>
              <a:gd name="connsiteY28" fmla="*/ 400110 h 400110"/>
              <a:gd name="connsiteX29" fmla="*/ 6578752 w 10983856"/>
              <a:gd name="connsiteY29" fmla="*/ 400110 h 400110"/>
              <a:gd name="connsiteX30" fmla="*/ 6110493 w 10983856"/>
              <a:gd name="connsiteY30" fmla="*/ 400110 h 400110"/>
              <a:gd name="connsiteX31" fmla="*/ 5532395 w 10983856"/>
              <a:gd name="connsiteY31" fmla="*/ 400110 h 400110"/>
              <a:gd name="connsiteX32" fmla="*/ 4734620 w 10983856"/>
              <a:gd name="connsiteY32" fmla="*/ 400110 h 400110"/>
              <a:gd name="connsiteX33" fmla="*/ 4376199 w 10983856"/>
              <a:gd name="connsiteY33" fmla="*/ 400110 h 400110"/>
              <a:gd name="connsiteX34" fmla="*/ 3798102 w 10983856"/>
              <a:gd name="connsiteY34" fmla="*/ 400110 h 400110"/>
              <a:gd name="connsiteX35" fmla="*/ 3439681 w 10983856"/>
              <a:gd name="connsiteY35" fmla="*/ 400110 h 400110"/>
              <a:gd name="connsiteX36" fmla="*/ 2641906 w 10983856"/>
              <a:gd name="connsiteY36" fmla="*/ 400110 h 400110"/>
              <a:gd name="connsiteX37" fmla="*/ 1953970 w 10983856"/>
              <a:gd name="connsiteY37" fmla="*/ 400110 h 400110"/>
              <a:gd name="connsiteX38" fmla="*/ 1156195 w 10983856"/>
              <a:gd name="connsiteY38" fmla="*/ 400110 h 400110"/>
              <a:gd name="connsiteX39" fmla="*/ 0 w 10983856"/>
              <a:gd name="connsiteY39" fmla="*/ 400110 h 400110"/>
              <a:gd name="connsiteX40" fmla="*/ 0 w 10983856"/>
              <a:gd name="connsiteY40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983856" h="400110" extrusionOk="0">
                <a:moveTo>
                  <a:pt x="0" y="0"/>
                </a:moveTo>
                <a:cubicBezTo>
                  <a:pt x="95867" y="-28872"/>
                  <a:pt x="150815" y="14767"/>
                  <a:pt x="248582" y="0"/>
                </a:cubicBezTo>
                <a:cubicBezTo>
                  <a:pt x="346349" y="-14767"/>
                  <a:pt x="488196" y="33901"/>
                  <a:pt x="607003" y="0"/>
                </a:cubicBezTo>
                <a:cubicBezTo>
                  <a:pt x="725810" y="-33901"/>
                  <a:pt x="1020711" y="49664"/>
                  <a:pt x="1404777" y="0"/>
                </a:cubicBezTo>
                <a:cubicBezTo>
                  <a:pt x="1788843" y="-49664"/>
                  <a:pt x="1741631" y="24975"/>
                  <a:pt x="1982875" y="0"/>
                </a:cubicBezTo>
                <a:cubicBezTo>
                  <a:pt x="2224119" y="-24975"/>
                  <a:pt x="2312266" y="66372"/>
                  <a:pt x="2560973" y="0"/>
                </a:cubicBezTo>
                <a:cubicBezTo>
                  <a:pt x="2809680" y="-66372"/>
                  <a:pt x="2809176" y="15565"/>
                  <a:pt x="2919393" y="0"/>
                </a:cubicBezTo>
                <a:cubicBezTo>
                  <a:pt x="3029610" y="-15565"/>
                  <a:pt x="3106962" y="3660"/>
                  <a:pt x="3167975" y="0"/>
                </a:cubicBezTo>
                <a:cubicBezTo>
                  <a:pt x="3228988" y="-3660"/>
                  <a:pt x="3362197" y="41877"/>
                  <a:pt x="3526396" y="0"/>
                </a:cubicBezTo>
                <a:cubicBezTo>
                  <a:pt x="3690595" y="-41877"/>
                  <a:pt x="3720483" y="33866"/>
                  <a:pt x="3884816" y="0"/>
                </a:cubicBezTo>
                <a:cubicBezTo>
                  <a:pt x="4049149" y="-33866"/>
                  <a:pt x="4227239" y="15016"/>
                  <a:pt x="4353076" y="0"/>
                </a:cubicBezTo>
                <a:cubicBezTo>
                  <a:pt x="4478913" y="-15016"/>
                  <a:pt x="4668225" y="28981"/>
                  <a:pt x="4931173" y="0"/>
                </a:cubicBezTo>
                <a:cubicBezTo>
                  <a:pt x="5194121" y="-28981"/>
                  <a:pt x="5394620" y="60015"/>
                  <a:pt x="5728948" y="0"/>
                </a:cubicBezTo>
                <a:cubicBezTo>
                  <a:pt x="6063276" y="-60015"/>
                  <a:pt x="6263728" y="91074"/>
                  <a:pt x="6526723" y="0"/>
                </a:cubicBezTo>
                <a:cubicBezTo>
                  <a:pt x="6789719" y="-91074"/>
                  <a:pt x="6973706" y="84197"/>
                  <a:pt x="7324498" y="0"/>
                </a:cubicBezTo>
                <a:cubicBezTo>
                  <a:pt x="7675290" y="-84197"/>
                  <a:pt x="7728247" y="5826"/>
                  <a:pt x="7902595" y="0"/>
                </a:cubicBezTo>
                <a:cubicBezTo>
                  <a:pt x="8076943" y="-5826"/>
                  <a:pt x="8258024" y="49863"/>
                  <a:pt x="8480693" y="0"/>
                </a:cubicBezTo>
                <a:cubicBezTo>
                  <a:pt x="8703362" y="-49863"/>
                  <a:pt x="8747323" y="41073"/>
                  <a:pt x="8839114" y="0"/>
                </a:cubicBezTo>
                <a:cubicBezTo>
                  <a:pt x="8930905" y="-41073"/>
                  <a:pt x="9347007" y="50909"/>
                  <a:pt x="9636888" y="0"/>
                </a:cubicBezTo>
                <a:cubicBezTo>
                  <a:pt x="9926769" y="-50909"/>
                  <a:pt x="10070375" y="33547"/>
                  <a:pt x="10324825" y="0"/>
                </a:cubicBezTo>
                <a:cubicBezTo>
                  <a:pt x="10579275" y="-33547"/>
                  <a:pt x="10828878" y="56916"/>
                  <a:pt x="10983856" y="0"/>
                </a:cubicBezTo>
                <a:cubicBezTo>
                  <a:pt x="10996686" y="87866"/>
                  <a:pt x="10958900" y="276398"/>
                  <a:pt x="10983856" y="400110"/>
                </a:cubicBezTo>
                <a:cubicBezTo>
                  <a:pt x="10733992" y="428026"/>
                  <a:pt x="10440927" y="341407"/>
                  <a:pt x="10295920" y="400110"/>
                </a:cubicBezTo>
                <a:cubicBezTo>
                  <a:pt x="10150913" y="458813"/>
                  <a:pt x="10052680" y="382666"/>
                  <a:pt x="9827661" y="400110"/>
                </a:cubicBezTo>
                <a:cubicBezTo>
                  <a:pt x="9602642" y="417554"/>
                  <a:pt x="9508389" y="397000"/>
                  <a:pt x="9359402" y="400110"/>
                </a:cubicBezTo>
                <a:cubicBezTo>
                  <a:pt x="9210415" y="403220"/>
                  <a:pt x="9023324" y="350069"/>
                  <a:pt x="8891142" y="400110"/>
                </a:cubicBezTo>
                <a:cubicBezTo>
                  <a:pt x="8758960" y="450151"/>
                  <a:pt x="8671140" y="383334"/>
                  <a:pt x="8532722" y="400110"/>
                </a:cubicBezTo>
                <a:cubicBezTo>
                  <a:pt x="8394304" y="416886"/>
                  <a:pt x="7967362" y="362858"/>
                  <a:pt x="7734947" y="400110"/>
                </a:cubicBezTo>
                <a:cubicBezTo>
                  <a:pt x="7502532" y="437362"/>
                  <a:pt x="7241719" y="371972"/>
                  <a:pt x="7047011" y="400110"/>
                </a:cubicBezTo>
                <a:cubicBezTo>
                  <a:pt x="6852303" y="428248"/>
                  <a:pt x="6728172" y="370716"/>
                  <a:pt x="6578752" y="400110"/>
                </a:cubicBezTo>
                <a:cubicBezTo>
                  <a:pt x="6429332" y="429504"/>
                  <a:pt x="6341441" y="357880"/>
                  <a:pt x="6110493" y="400110"/>
                </a:cubicBezTo>
                <a:cubicBezTo>
                  <a:pt x="5879545" y="442340"/>
                  <a:pt x="5790860" y="368804"/>
                  <a:pt x="5532395" y="400110"/>
                </a:cubicBezTo>
                <a:cubicBezTo>
                  <a:pt x="5273930" y="431416"/>
                  <a:pt x="4988621" y="320799"/>
                  <a:pt x="4734620" y="400110"/>
                </a:cubicBezTo>
                <a:cubicBezTo>
                  <a:pt x="4480620" y="479421"/>
                  <a:pt x="4529659" y="392631"/>
                  <a:pt x="4376199" y="400110"/>
                </a:cubicBezTo>
                <a:cubicBezTo>
                  <a:pt x="4222739" y="407589"/>
                  <a:pt x="3961476" y="331403"/>
                  <a:pt x="3798102" y="400110"/>
                </a:cubicBezTo>
                <a:cubicBezTo>
                  <a:pt x="3634728" y="468817"/>
                  <a:pt x="3526811" y="371232"/>
                  <a:pt x="3439681" y="400110"/>
                </a:cubicBezTo>
                <a:cubicBezTo>
                  <a:pt x="3352551" y="428988"/>
                  <a:pt x="3011834" y="317741"/>
                  <a:pt x="2641906" y="400110"/>
                </a:cubicBezTo>
                <a:cubicBezTo>
                  <a:pt x="2271979" y="482479"/>
                  <a:pt x="2142992" y="328310"/>
                  <a:pt x="1953970" y="400110"/>
                </a:cubicBezTo>
                <a:cubicBezTo>
                  <a:pt x="1764948" y="471910"/>
                  <a:pt x="1419294" y="372878"/>
                  <a:pt x="1156195" y="400110"/>
                </a:cubicBezTo>
                <a:cubicBezTo>
                  <a:pt x="893096" y="427342"/>
                  <a:pt x="403940" y="373526"/>
                  <a:pt x="0" y="400110"/>
                </a:cubicBezTo>
                <a:cubicBezTo>
                  <a:pt x="-23263" y="286210"/>
                  <a:pt x="33025" y="11637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La case "mode brouillon" sur l'onglet Caractéristiques BGE».</a:t>
            </a:r>
            <a:endParaRPr lang="fr-FR" sz="2000" b="1" dirty="0">
              <a:solidFill>
                <a:srgbClr val="2F479E"/>
              </a:solidFill>
              <a:latin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1E1EDD-C9E3-65D6-5E75-8330B011FDB2}"/>
              </a:ext>
            </a:extLst>
          </p:cNvPr>
          <p:cNvSpPr txBox="1"/>
          <p:nvPr/>
        </p:nvSpPr>
        <p:spPr>
          <a:xfrm>
            <a:off x="818697" y="2100152"/>
            <a:ext cx="4776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rgbClr val="00B050"/>
                </a:solidFill>
              </a:rPr>
              <a:t>Entrepreneurs/ création 1er contact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C0842-3B8C-6EE0-D9C8-D9FD823B9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596" y="2945841"/>
            <a:ext cx="7160179" cy="325086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82B2FE2-C52F-3B11-85E7-93C9C589E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66" y="3082247"/>
            <a:ext cx="4295275" cy="338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80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1C18CD6-782F-4560-81A5-3E1B7AF2FED0}"/>
              </a:ext>
            </a:extLst>
          </p:cNvPr>
          <p:cNvSpPr txBox="1"/>
          <p:nvPr/>
        </p:nvSpPr>
        <p:spPr>
          <a:xfrm>
            <a:off x="379468" y="315745"/>
            <a:ext cx="11202931" cy="584775"/>
          </a:xfrm>
          <a:prstGeom prst="rect">
            <a:avLst/>
          </a:prstGeom>
          <a:solidFill>
            <a:srgbClr val="2F479E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FACTURE/ N° de facture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48FCAE0-5AE3-40CB-B7A8-6304A9E0D697}"/>
              </a:ext>
            </a:extLst>
          </p:cNvPr>
          <p:cNvSpPr txBox="1"/>
          <p:nvPr/>
        </p:nvSpPr>
        <p:spPr>
          <a:xfrm>
            <a:off x="379467" y="1192907"/>
            <a:ext cx="10858509" cy="1015663"/>
          </a:xfrm>
          <a:custGeom>
            <a:avLst/>
            <a:gdLst>
              <a:gd name="connsiteX0" fmla="*/ 0 w 10858509"/>
              <a:gd name="connsiteY0" fmla="*/ 0 h 1015663"/>
              <a:gd name="connsiteX1" fmla="*/ 245745 w 10858509"/>
              <a:gd name="connsiteY1" fmla="*/ 0 h 1015663"/>
              <a:gd name="connsiteX2" fmla="*/ 600075 w 10858509"/>
              <a:gd name="connsiteY2" fmla="*/ 0 h 1015663"/>
              <a:gd name="connsiteX3" fmla="*/ 1388746 w 10858509"/>
              <a:gd name="connsiteY3" fmla="*/ 0 h 1015663"/>
              <a:gd name="connsiteX4" fmla="*/ 1960247 w 10858509"/>
              <a:gd name="connsiteY4" fmla="*/ 0 h 1015663"/>
              <a:gd name="connsiteX5" fmla="*/ 2531747 w 10858509"/>
              <a:gd name="connsiteY5" fmla="*/ 0 h 1015663"/>
              <a:gd name="connsiteX6" fmla="*/ 2886077 w 10858509"/>
              <a:gd name="connsiteY6" fmla="*/ 0 h 1015663"/>
              <a:gd name="connsiteX7" fmla="*/ 3131823 w 10858509"/>
              <a:gd name="connsiteY7" fmla="*/ 0 h 1015663"/>
              <a:gd name="connsiteX8" fmla="*/ 3486153 w 10858509"/>
              <a:gd name="connsiteY8" fmla="*/ 0 h 1015663"/>
              <a:gd name="connsiteX9" fmla="*/ 3840483 w 10858509"/>
              <a:gd name="connsiteY9" fmla="*/ 0 h 1015663"/>
              <a:gd name="connsiteX10" fmla="*/ 4303399 w 10858509"/>
              <a:gd name="connsiteY10" fmla="*/ 0 h 1015663"/>
              <a:gd name="connsiteX11" fmla="*/ 4874899 w 10858509"/>
              <a:gd name="connsiteY11" fmla="*/ 0 h 1015663"/>
              <a:gd name="connsiteX12" fmla="*/ 5663570 w 10858509"/>
              <a:gd name="connsiteY12" fmla="*/ 0 h 1015663"/>
              <a:gd name="connsiteX13" fmla="*/ 6452240 w 10858509"/>
              <a:gd name="connsiteY13" fmla="*/ 0 h 1015663"/>
              <a:gd name="connsiteX14" fmla="*/ 7240911 w 10858509"/>
              <a:gd name="connsiteY14" fmla="*/ 0 h 1015663"/>
              <a:gd name="connsiteX15" fmla="*/ 7812411 w 10858509"/>
              <a:gd name="connsiteY15" fmla="*/ 0 h 1015663"/>
              <a:gd name="connsiteX16" fmla="*/ 8383912 w 10858509"/>
              <a:gd name="connsiteY16" fmla="*/ 0 h 1015663"/>
              <a:gd name="connsiteX17" fmla="*/ 8738242 w 10858509"/>
              <a:gd name="connsiteY17" fmla="*/ 0 h 1015663"/>
              <a:gd name="connsiteX18" fmla="*/ 9526913 w 10858509"/>
              <a:gd name="connsiteY18" fmla="*/ 0 h 1015663"/>
              <a:gd name="connsiteX19" fmla="*/ 10206998 w 10858509"/>
              <a:gd name="connsiteY19" fmla="*/ 0 h 1015663"/>
              <a:gd name="connsiteX20" fmla="*/ 10858509 w 10858509"/>
              <a:gd name="connsiteY20" fmla="*/ 0 h 1015663"/>
              <a:gd name="connsiteX21" fmla="*/ 10858509 w 10858509"/>
              <a:gd name="connsiteY21" fmla="*/ 497675 h 1015663"/>
              <a:gd name="connsiteX22" fmla="*/ 10858509 w 10858509"/>
              <a:gd name="connsiteY22" fmla="*/ 1015663 h 1015663"/>
              <a:gd name="connsiteX23" fmla="*/ 10178423 w 10858509"/>
              <a:gd name="connsiteY23" fmla="*/ 1015663 h 1015663"/>
              <a:gd name="connsiteX24" fmla="*/ 9715508 w 10858509"/>
              <a:gd name="connsiteY24" fmla="*/ 1015663 h 1015663"/>
              <a:gd name="connsiteX25" fmla="*/ 9252593 w 10858509"/>
              <a:gd name="connsiteY25" fmla="*/ 1015663 h 1015663"/>
              <a:gd name="connsiteX26" fmla="*/ 8898262 w 10858509"/>
              <a:gd name="connsiteY26" fmla="*/ 1015663 h 1015663"/>
              <a:gd name="connsiteX27" fmla="*/ 8109592 w 10858509"/>
              <a:gd name="connsiteY27" fmla="*/ 1015663 h 1015663"/>
              <a:gd name="connsiteX28" fmla="*/ 7429506 w 10858509"/>
              <a:gd name="connsiteY28" fmla="*/ 1015663 h 1015663"/>
              <a:gd name="connsiteX29" fmla="*/ 6966591 w 10858509"/>
              <a:gd name="connsiteY29" fmla="*/ 1015663 h 1015663"/>
              <a:gd name="connsiteX30" fmla="*/ 6503675 w 10858509"/>
              <a:gd name="connsiteY30" fmla="*/ 1015663 h 1015663"/>
              <a:gd name="connsiteX31" fmla="*/ 5932175 w 10858509"/>
              <a:gd name="connsiteY31" fmla="*/ 1015663 h 1015663"/>
              <a:gd name="connsiteX32" fmla="*/ 5143504 w 10858509"/>
              <a:gd name="connsiteY32" fmla="*/ 1015663 h 1015663"/>
              <a:gd name="connsiteX33" fmla="*/ 4789174 w 10858509"/>
              <a:gd name="connsiteY33" fmla="*/ 1015663 h 1015663"/>
              <a:gd name="connsiteX34" fmla="*/ 4217673 w 10858509"/>
              <a:gd name="connsiteY34" fmla="*/ 1015663 h 1015663"/>
              <a:gd name="connsiteX35" fmla="*/ 3863343 w 10858509"/>
              <a:gd name="connsiteY35" fmla="*/ 1015663 h 1015663"/>
              <a:gd name="connsiteX36" fmla="*/ 3074673 w 10858509"/>
              <a:gd name="connsiteY36" fmla="*/ 1015663 h 1015663"/>
              <a:gd name="connsiteX37" fmla="*/ 2394587 w 10858509"/>
              <a:gd name="connsiteY37" fmla="*/ 1015663 h 1015663"/>
              <a:gd name="connsiteX38" fmla="*/ 1605916 w 10858509"/>
              <a:gd name="connsiteY38" fmla="*/ 1015663 h 1015663"/>
              <a:gd name="connsiteX39" fmla="*/ 925831 w 10858509"/>
              <a:gd name="connsiteY39" fmla="*/ 1015663 h 1015663"/>
              <a:gd name="connsiteX40" fmla="*/ 0 w 10858509"/>
              <a:gd name="connsiteY40" fmla="*/ 1015663 h 1015663"/>
              <a:gd name="connsiteX41" fmla="*/ 0 w 10858509"/>
              <a:gd name="connsiteY41" fmla="*/ 517988 h 1015663"/>
              <a:gd name="connsiteX42" fmla="*/ 0 w 10858509"/>
              <a:gd name="connsiteY42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858509" h="1015663" extrusionOk="0">
                <a:moveTo>
                  <a:pt x="0" y="0"/>
                </a:moveTo>
                <a:cubicBezTo>
                  <a:pt x="65992" y="-17276"/>
                  <a:pt x="132667" y="22428"/>
                  <a:pt x="245745" y="0"/>
                </a:cubicBezTo>
                <a:cubicBezTo>
                  <a:pt x="358824" y="-22428"/>
                  <a:pt x="447050" y="3001"/>
                  <a:pt x="600075" y="0"/>
                </a:cubicBezTo>
                <a:cubicBezTo>
                  <a:pt x="753100" y="-3001"/>
                  <a:pt x="1019617" y="19771"/>
                  <a:pt x="1388746" y="0"/>
                </a:cubicBezTo>
                <a:cubicBezTo>
                  <a:pt x="1757875" y="-19771"/>
                  <a:pt x="1723061" y="52733"/>
                  <a:pt x="1960247" y="0"/>
                </a:cubicBezTo>
                <a:cubicBezTo>
                  <a:pt x="2197433" y="-52733"/>
                  <a:pt x="2298678" y="24"/>
                  <a:pt x="2531747" y="0"/>
                </a:cubicBezTo>
                <a:cubicBezTo>
                  <a:pt x="2764816" y="-24"/>
                  <a:pt x="2712627" y="23619"/>
                  <a:pt x="2886077" y="0"/>
                </a:cubicBezTo>
                <a:cubicBezTo>
                  <a:pt x="3059527" y="-23619"/>
                  <a:pt x="3054293" y="15994"/>
                  <a:pt x="3131823" y="0"/>
                </a:cubicBezTo>
                <a:cubicBezTo>
                  <a:pt x="3209353" y="-15994"/>
                  <a:pt x="3350288" y="9655"/>
                  <a:pt x="3486153" y="0"/>
                </a:cubicBezTo>
                <a:cubicBezTo>
                  <a:pt x="3622018" y="-9655"/>
                  <a:pt x="3756921" y="20036"/>
                  <a:pt x="3840483" y="0"/>
                </a:cubicBezTo>
                <a:cubicBezTo>
                  <a:pt x="3924045" y="-20036"/>
                  <a:pt x="4134293" y="20106"/>
                  <a:pt x="4303399" y="0"/>
                </a:cubicBezTo>
                <a:cubicBezTo>
                  <a:pt x="4472505" y="-20106"/>
                  <a:pt x="4657142" y="44021"/>
                  <a:pt x="4874899" y="0"/>
                </a:cubicBezTo>
                <a:cubicBezTo>
                  <a:pt x="5092656" y="-44021"/>
                  <a:pt x="5461861" y="37273"/>
                  <a:pt x="5663570" y="0"/>
                </a:cubicBezTo>
                <a:cubicBezTo>
                  <a:pt x="5865279" y="-37273"/>
                  <a:pt x="6068184" y="42850"/>
                  <a:pt x="6452240" y="0"/>
                </a:cubicBezTo>
                <a:cubicBezTo>
                  <a:pt x="6836296" y="-42850"/>
                  <a:pt x="7046806" y="15374"/>
                  <a:pt x="7240911" y="0"/>
                </a:cubicBezTo>
                <a:cubicBezTo>
                  <a:pt x="7435016" y="-15374"/>
                  <a:pt x="7673054" y="14992"/>
                  <a:pt x="7812411" y="0"/>
                </a:cubicBezTo>
                <a:cubicBezTo>
                  <a:pt x="7951768" y="-14992"/>
                  <a:pt x="8246228" y="53614"/>
                  <a:pt x="8383912" y="0"/>
                </a:cubicBezTo>
                <a:cubicBezTo>
                  <a:pt x="8521596" y="-53614"/>
                  <a:pt x="8629579" y="26523"/>
                  <a:pt x="8738242" y="0"/>
                </a:cubicBezTo>
                <a:cubicBezTo>
                  <a:pt x="8846905" y="-26523"/>
                  <a:pt x="9180262" y="74665"/>
                  <a:pt x="9526913" y="0"/>
                </a:cubicBezTo>
                <a:cubicBezTo>
                  <a:pt x="9873564" y="-74665"/>
                  <a:pt x="9930578" y="60444"/>
                  <a:pt x="10206998" y="0"/>
                </a:cubicBezTo>
                <a:cubicBezTo>
                  <a:pt x="10483418" y="-60444"/>
                  <a:pt x="10652468" y="59614"/>
                  <a:pt x="10858509" y="0"/>
                </a:cubicBezTo>
                <a:cubicBezTo>
                  <a:pt x="10878256" y="117957"/>
                  <a:pt x="10812851" y="380662"/>
                  <a:pt x="10858509" y="497675"/>
                </a:cubicBezTo>
                <a:cubicBezTo>
                  <a:pt x="10904167" y="614689"/>
                  <a:pt x="10809205" y="876730"/>
                  <a:pt x="10858509" y="1015663"/>
                </a:cubicBezTo>
                <a:cubicBezTo>
                  <a:pt x="10603152" y="1030688"/>
                  <a:pt x="10358512" y="1003744"/>
                  <a:pt x="10178423" y="1015663"/>
                </a:cubicBezTo>
                <a:cubicBezTo>
                  <a:pt x="9998334" y="1027582"/>
                  <a:pt x="9942808" y="960884"/>
                  <a:pt x="9715508" y="1015663"/>
                </a:cubicBezTo>
                <a:cubicBezTo>
                  <a:pt x="9488209" y="1070442"/>
                  <a:pt x="9424555" y="1002398"/>
                  <a:pt x="9252593" y="1015663"/>
                </a:cubicBezTo>
                <a:cubicBezTo>
                  <a:pt x="9080631" y="1028928"/>
                  <a:pt x="9005006" y="1010538"/>
                  <a:pt x="8898262" y="1015663"/>
                </a:cubicBezTo>
                <a:cubicBezTo>
                  <a:pt x="8791518" y="1020788"/>
                  <a:pt x="8414398" y="952270"/>
                  <a:pt x="8109592" y="1015663"/>
                </a:cubicBezTo>
                <a:cubicBezTo>
                  <a:pt x="7804786" y="1079056"/>
                  <a:pt x="7720413" y="999253"/>
                  <a:pt x="7429506" y="1015663"/>
                </a:cubicBezTo>
                <a:cubicBezTo>
                  <a:pt x="7138599" y="1032073"/>
                  <a:pt x="7098475" y="1011545"/>
                  <a:pt x="6966591" y="1015663"/>
                </a:cubicBezTo>
                <a:cubicBezTo>
                  <a:pt x="6834707" y="1019781"/>
                  <a:pt x="6646514" y="1014977"/>
                  <a:pt x="6503675" y="1015663"/>
                </a:cubicBezTo>
                <a:cubicBezTo>
                  <a:pt x="6360836" y="1016349"/>
                  <a:pt x="6212084" y="967656"/>
                  <a:pt x="5932175" y="1015663"/>
                </a:cubicBezTo>
                <a:cubicBezTo>
                  <a:pt x="5652266" y="1063670"/>
                  <a:pt x="5519526" y="933090"/>
                  <a:pt x="5143504" y="1015663"/>
                </a:cubicBezTo>
                <a:cubicBezTo>
                  <a:pt x="4767482" y="1098236"/>
                  <a:pt x="4938485" y="985500"/>
                  <a:pt x="4789174" y="1015663"/>
                </a:cubicBezTo>
                <a:cubicBezTo>
                  <a:pt x="4639863" y="1045826"/>
                  <a:pt x="4379700" y="963822"/>
                  <a:pt x="4217673" y="1015663"/>
                </a:cubicBezTo>
                <a:cubicBezTo>
                  <a:pt x="4055646" y="1067504"/>
                  <a:pt x="3989756" y="1013562"/>
                  <a:pt x="3863343" y="1015663"/>
                </a:cubicBezTo>
                <a:cubicBezTo>
                  <a:pt x="3736930" y="1017764"/>
                  <a:pt x="3357456" y="921572"/>
                  <a:pt x="3074673" y="1015663"/>
                </a:cubicBezTo>
                <a:cubicBezTo>
                  <a:pt x="2791890" y="1109754"/>
                  <a:pt x="2582993" y="956415"/>
                  <a:pt x="2394587" y="1015663"/>
                </a:cubicBezTo>
                <a:cubicBezTo>
                  <a:pt x="2206181" y="1074911"/>
                  <a:pt x="1843678" y="950295"/>
                  <a:pt x="1605916" y="1015663"/>
                </a:cubicBezTo>
                <a:cubicBezTo>
                  <a:pt x="1368154" y="1081031"/>
                  <a:pt x="1168946" y="972822"/>
                  <a:pt x="925831" y="1015663"/>
                </a:cubicBezTo>
                <a:cubicBezTo>
                  <a:pt x="682716" y="1058504"/>
                  <a:pt x="428871" y="985138"/>
                  <a:pt x="0" y="1015663"/>
                </a:cubicBezTo>
                <a:cubicBezTo>
                  <a:pt x="-47204" y="780158"/>
                  <a:pt x="50245" y="659920"/>
                  <a:pt x="0" y="517988"/>
                </a:cubicBezTo>
                <a:cubicBezTo>
                  <a:pt x="-50245" y="376057"/>
                  <a:pt x="21910" y="218743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Integration du </a:t>
            </a:r>
            <a:r>
              <a:rPr lang="en-US" sz="2000" b="1" dirty="0" err="1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numéro</a:t>
            </a:r>
            <a:r>
              <a:rPr lang="en-US" sz="2000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de la facture dans les PDF et le tableau des factures </a:t>
            </a: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émises.</a:t>
            </a:r>
          </a:p>
          <a:p>
            <a:pPr algn="just"/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  </a:t>
            </a:r>
          </a:p>
          <a:p>
            <a:pPr algn="just"/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endParaRPr lang="fr-FR" dirty="0">
              <a:solidFill>
                <a:srgbClr val="2F47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1E1EDD-C9E3-65D6-5E75-8330B011FDB2}"/>
              </a:ext>
            </a:extLst>
          </p:cNvPr>
          <p:cNvSpPr txBox="1"/>
          <p:nvPr/>
        </p:nvSpPr>
        <p:spPr>
          <a:xfrm>
            <a:off x="818697" y="2100152"/>
            <a:ext cx="4776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rgbClr val="00B050"/>
                </a:solidFill>
              </a:rPr>
              <a:t>Devis-Facture/ Factures émises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6F79358-9E69-0621-80FF-BD27D664B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242" y="2955726"/>
            <a:ext cx="3282822" cy="3253050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1B390EA-8A76-0471-A307-1A2777406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808654"/>
            <a:ext cx="5288280" cy="2856439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6478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1C18CD6-782F-4560-81A5-3E1B7AF2FED0}"/>
              </a:ext>
            </a:extLst>
          </p:cNvPr>
          <p:cNvSpPr txBox="1"/>
          <p:nvPr/>
        </p:nvSpPr>
        <p:spPr>
          <a:xfrm>
            <a:off x="379468" y="315745"/>
            <a:ext cx="11202931" cy="584775"/>
          </a:xfrm>
          <a:prstGeom prst="rect">
            <a:avLst/>
          </a:prstGeom>
          <a:solidFill>
            <a:srgbClr val="2F479E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REFERENTIEL / Modification du </a:t>
            </a:r>
            <a:r>
              <a:rPr lang="en-US" sz="3200" dirty="0" err="1">
                <a:solidFill>
                  <a:srgbClr val="FFFFFF"/>
                </a:solidFill>
              </a:rPr>
              <a:t>référentiel</a:t>
            </a:r>
            <a:r>
              <a:rPr lang="en-US" sz="3200" dirty="0">
                <a:solidFill>
                  <a:srgbClr val="FFFFFF"/>
                </a:solidFill>
              </a:rPr>
              <a:t> “Type </a:t>
            </a:r>
            <a:r>
              <a:rPr lang="en-US" sz="3200" dirty="0" err="1">
                <a:solidFill>
                  <a:srgbClr val="FFFFFF"/>
                </a:solidFill>
              </a:rPr>
              <a:t>d’actions</a:t>
            </a:r>
            <a:r>
              <a:rPr lang="en-US" sz="3200" dirty="0">
                <a:solidFill>
                  <a:srgbClr val="FFFFFF"/>
                </a:solidFill>
              </a:rPr>
              <a:t>”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48FCAE0-5AE3-40CB-B7A8-6304A9E0D697}"/>
              </a:ext>
            </a:extLst>
          </p:cNvPr>
          <p:cNvSpPr txBox="1"/>
          <p:nvPr/>
        </p:nvSpPr>
        <p:spPr>
          <a:xfrm>
            <a:off x="379468" y="1192907"/>
            <a:ext cx="5321422" cy="759182"/>
          </a:xfrm>
          <a:custGeom>
            <a:avLst/>
            <a:gdLst>
              <a:gd name="connsiteX0" fmla="*/ 0 w 5321422"/>
              <a:gd name="connsiteY0" fmla="*/ 0 h 759182"/>
              <a:gd name="connsiteX1" fmla="*/ 431626 w 5321422"/>
              <a:gd name="connsiteY1" fmla="*/ 0 h 759182"/>
              <a:gd name="connsiteX2" fmla="*/ 916467 w 5321422"/>
              <a:gd name="connsiteY2" fmla="*/ 0 h 759182"/>
              <a:gd name="connsiteX3" fmla="*/ 1614165 w 5321422"/>
              <a:gd name="connsiteY3" fmla="*/ 0 h 759182"/>
              <a:gd name="connsiteX4" fmla="*/ 2205434 w 5321422"/>
              <a:gd name="connsiteY4" fmla="*/ 0 h 759182"/>
              <a:gd name="connsiteX5" fmla="*/ 2796703 w 5321422"/>
              <a:gd name="connsiteY5" fmla="*/ 0 h 759182"/>
              <a:gd name="connsiteX6" fmla="*/ 3281544 w 5321422"/>
              <a:gd name="connsiteY6" fmla="*/ 0 h 759182"/>
              <a:gd name="connsiteX7" fmla="*/ 3713170 w 5321422"/>
              <a:gd name="connsiteY7" fmla="*/ 0 h 759182"/>
              <a:gd name="connsiteX8" fmla="*/ 4198011 w 5321422"/>
              <a:gd name="connsiteY8" fmla="*/ 0 h 759182"/>
              <a:gd name="connsiteX9" fmla="*/ 4682851 w 5321422"/>
              <a:gd name="connsiteY9" fmla="*/ 0 h 759182"/>
              <a:gd name="connsiteX10" fmla="*/ 5321422 w 5321422"/>
              <a:gd name="connsiteY10" fmla="*/ 0 h 759182"/>
              <a:gd name="connsiteX11" fmla="*/ 5321422 w 5321422"/>
              <a:gd name="connsiteY11" fmla="*/ 379591 h 759182"/>
              <a:gd name="connsiteX12" fmla="*/ 5321422 w 5321422"/>
              <a:gd name="connsiteY12" fmla="*/ 759182 h 759182"/>
              <a:gd name="connsiteX13" fmla="*/ 4730153 w 5321422"/>
              <a:gd name="connsiteY13" fmla="*/ 759182 h 759182"/>
              <a:gd name="connsiteX14" fmla="*/ 4192098 w 5321422"/>
              <a:gd name="connsiteY14" fmla="*/ 759182 h 759182"/>
              <a:gd name="connsiteX15" fmla="*/ 3654043 w 5321422"/>
              <a:gd name="connsiteY15" fmla="*/ 759182 h 759182"/>
              <a:gd name="connsiteX16" fmla="*/ 3009560 w 5321422"/>
              <a:gd name="connsiteY16" fmla="*/ 759182 h 759182"/>
              <a:gd name="connsiteX17" fmla="*/ 2418291 w 5321422"/>
              <a:gd name="connsiteY17" fmla="*/ 759182 h 759182"/>
              <a:gd name="connsiteX18" fmla="*/ 1880236 w 5321422"/>
              <a:gd name="connsiteY18" fmla="*/ 759182 h 759182"/>
              <a:gd name="connsiteX19" fmla="*/ 1342181 w 5321422"/>
              <a:gd name="connsiteY19" fmla="*/ 759182 h 759182"/>
              <a:gd name="connsiteX20" fmla="*/ 804126 w 5321422"/>
              <a:gd name="connsiteY20" fmla="*/ 759182 h 759182"/>
              <a:gd name="connsiteX21" fmla="*/ 0 w 5321422"/>
              <a:gd name="connsiteY21" fmla="*/ 759182 h 759182"/>
              <a:gd name="connsiteX22" fmla="*/ 0 w 5321422"/>
              <a:gd name="connsiteY22" fmla="*/ 371999 h 759182"/>
              <a:gd name="connsiteX23" fmla="*/ 0 w 5321422"/>
              <a:gd name="connsiteY23" fmla="*/ 0 h 75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21422" h="759182" extrusionOk="0">
                <a:moveTo>
                  <a:pt x="0" y="0"/>
                </a:moveTo>
                <a:cubicBezTo>
                  <a:pt x="195530" y="-1304"/>
                  <a:pt x="304994" y="49844"/>
                  <a:pt x="431626" y="0"/>
                </a:cubicBezTo>
                <a:cubicBezTo>
                  <a:pt x="558258" y="-49844"/>
                  <a:pt x="698202" y="38729"/>
                  <a:pt x="916467" y="0"/>
                </a:cubicBezTo>
                <a:cubicBezTo>
                  <a:pt x="1134732" y="-38729"/>
                  <a:pt x="1292910" y="13252"/>
                  <a:pt x="1614165" y="0"/>
                </a:cubicBezTo>
                <a:cubicBezTo>
                  <a:pt x="1935420" y="-13252"/>
                  <a:pt x="1974564" y="18942"/>
                  <a:pt x="2205434" y="0"/>
                </a:cubicBezTo>
                <a:cubicBezTo>
                  <a:pt x="2436304" y="-18942"/>
                  <a:pt x="2526210" y="67435"/>
                  <a:pt x="2796703" y="0"/>
                </a:cubicBezTo>
                <a:cubicBezTo>
                  <a:pt x="3067196" y="-67435"/>
                  <a:pt x="3091919" y="43666"/>
                  <a:pt x="3281544" y="0"/>
                </a:cubicBezTo>
                <a:cubicBezTo>
                  <a:pt x="3471169" y="-43666"/>
                  <a:pt x="3551988" y="31005"/>
                  <a:pt x="3713170" y="0"/>
                </a:cubicBezTo>
                <a:cubicBezTo>
                  <a:pt x="3874352" y="-31005"/>
                  <a:pt x="3991880" y="4654"/>
                  <a:pt x="4198011" y="0"/>
                </a:cubicBezTo>
                <a:cubicBezTo>
                  <a:pt x="4404142" y="-4654"/>
                  <a:pt x="4584731" y="20891"/>
                  <a:pt x="4682851" y="0"/>
                </a:cubicBezTo>
                <a:cubicBezTo>
                  <a:pt x="4780971" y="-20891"/>
                  <a:pt x="5065703" y="1487"/>
                  <a:pt x="5321422" y="0"/>
                </a:cubicBezTo>
                <a:cubicBezTo>
                  <a:pt x="5337870" y="102029"/>
                  <a:pt x="5303353" y="209661"/>
                  <a:pt x="5321422" y="379591"/>
                </a:cubicBezTo>
                <a:cubicBezTo>
                  <a:pt x="5339491" y="549521"/>
                  <a:pt x="5300748" y="569611"/>
                  <a:pt x="5321422" y="759182"/>
                </a:cubicBezTo>
                <a:cubicBezTo>
                  <a:pt x="5068424" y="810102"/>
                  <a:pt x="4986260" y="742623"/>
                  <a:pt x="4730153" y="759182"/>
                </a:cubicBezTo>
                <a:cubicBezTo>
                  <a:pt x="4474046" y="775741"/>
                  <a:pt x="4453444" y="745871"/>
                  <a:pt x="4192098" y="759182"/>
                </a:cubicBezTo>
                <a:cubicBezTo>
                  <a:pt x="3930753" y="772493"/>
                  <a:pt x="3863937" y="725991"/>
                  <a:pt x="3654043" y="759182"/>
                </a:cubicBezTo>
                <a:cubicBezTo>
                  <a:pt x="3444150" y="792373"/>
                  <a:pt x="3216415" y="715709"/>
                  <a:pt x="3009560" y="759182"/>
                </a:cubicBezTo>
                <a:cubicBezTo>
                  <a:pt x="2802705" y="802655"/>
                  <a:pt x="2638161" y="691204"/>
                  <a:pt x="2418291" y="759182"/>
                </a:cubicBezTo>
                <a:cubicBezTo>
                  <a:pt x="2198421" y="827160"/>
                  <a:pt x="2123638" y="754680"/>
                  <a:pt x="1880236" y="759182"/>
                </a:cubicBezTo>
                <a:cubicBezTo>
                  <a:pt x="1636834" y="763684"/>
                  <a:pt x="1592076" y="726088"/>
                  <a:pt x="1342181" y="759182"/>
                </a:cubicBezTo>
                <a:cubicBezTo>
                  <a:pt x="1092287" y="792276"/>
                  <a:pt x="1007284" y="705446"/>
                  <a:pt x="804126" y="759182"/>
                </a:cubicBezTo>
                <a:cubicBezTo>
                  <a:pt x="600968" y="812918"/>
                  <a:pt x="161581" y="662887"/>
                  <a:pt x="0" y="759182"/>
                </a:cubicBezTo>
                <a:cubicBezTo>
                  <a:pt x="-21051" y="662801"/>
                  <a:pt x="33596" y="518994"/>
                  <a:pt x="0" y="371999"/>
                </a:cubicBezTo>
                <a:cubicBezTo>
                  <a:pt x="-33596" y="225004"/>
                  <a:pt x="3452" y="132017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Ajout de nouvelles modalités Parent</a:t>
            </a:r>
          </a:p>
          <a:p>
            <a:pPr algn="just"/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Actions de nature INDIVIDUELLE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1E1EDD-C9E3-65D6-5E75-8330B011FDB2}"/>
              </a:ext>
            </a:extLst>
          </p:cNvPr>
          <p:cNvSpPr txBox="1"/>
          <p:nvPr/>
        </p:nvSpPr>
        <p:spPr>
          <a:xfrm>
            <a:off x="7964073" y="1151610"/>
            <a:ext cx="4776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rgbClr val="00B050"/>
                </a:solidFill>
              </a:rPr>
              <a:t>Administration/ Référentiel/ Type d’actions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BEF3332-BDFA-BAA9-F692-EF65BC938DBA}"/>
              </a:ext>
            </a:extLst>
          </p:cNvPr>
          <p:cNvSpPr txBox="1"/>
          <p:nvPr/>
        </p:nvSpPr>
        <p:spPr>
          <a:xfrm>
            <a:off x="629695" y="2159502"/>
            <a:ext cx="68548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FAIRE DANS VOTRE REFERENTIEL, sur votre base locale</a:t>
            </a:r>
          </a:p>
          <a:p>
            <a:endParaRPr lang="fr-FR" sz="1000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>
                <a:solidFill>
                  <a:srgbClr val="2F479E"/>
                </a:solidFill>
              </a:rPr>
              <a:t>Si vous aviez déjà créé ces modalités en modalités « enfant », il s’agit de soit</a:t>
            </a:r>
          </a:p>
          <a:p>
            <a:r>
              <a:rPr lang="fr-FR" dirty="0"/>
              <a:t>     - les FUSIONNER avec la nouvelle modalité nationale</a:t>
            </a:r>
          </a:p>
          <a:p>
            <a:r>
              <a:rPr lang="fr-FR" dirty="0"/>
              <a:t>    -  la rattacher à la nouvelle modalité nationale correspondante, </a:t>
            </a:r>
          </a:p>
          <a:p>
            <a:r>
              <a:rPr lang="fr-FR" dirty="0"/>
              <a:t>        ce qui revient à la rattacher à un autre Parent</a:t>
            </a:r>
          </a:p>
          <a:p>
            <a:r>
              <a:rPr lang="fr-FR" dirty="0"/>
              <a:t>    </a:t>
            </a:r>
            <a:r>
              <a:rPr lang="fr-FR" dirty="0">
                <a:solidFill>
                  <a:srgbClr val="2F479E"/>
                </a:solidFill>
              </a:rPr>
              <a:t> - </a:t>
            </a:r>
            <a:r>
              <a:rPr lang="fr-FR" dirty="0"/>
              <a:t>les INACTIVER -&gt; dans ce cas, penser à modifier le Type d’action mobilisé dans vos ODS/ Etapes</a:t>
            </a:r>
          </a:p>
          <a:p>
            <a:endParaRPr lang="fr-FR" dirty="0"/>
          </a:p>
          <a:p>
            <a:r>
              <a:rPr lang="fr-FR" b="1" dirty="0">
                <a:solidFill>
                  <a:srgbClr val="2F479E"/>
                </a:solidFill>
                <a:sym typeface="Wingdings" panose="05000000000000000000" pitchFamily="2" charset="2"/>
              </a:rPr>
              <a:t></a:t>
            </a:r>
            <a:r>
              <a:rPr lang="fr-FR" dirty="0">
                <a:solidFill>
                  <a:srgbClr val="2F479E"/>
                </a:solidFill>
                <a:sym typeface="Wingdings" panose="05000000000000000000" pitchFamily="2" charset="2"/>
              </a:rPr>
              <a:t> </a:t>
            </a:r>
            <a:r>
              <a:rPr lang="fr-FR" dirty="0">
                <a:solidFill>
                  <a:srgbClr val="2F479E"/>
                </a:solidFill>
              </a:rPr>
              <a:t>Vous pouvez inactiver ces nouvelles modalités</a:t>
            </a:r>
            <a:r>
              <a:rPr lang="fr-FR" dirty="0"/>
              <a:t>, si vous n’avez pas d’actions correspondantes dans votre BGE (ex : </a:t>
            </a:r>
            <a:r>
              <a:rPr lang="fr-FR" dirty="0" err="1"/>
              <a:t>sensib</a:t>
            </a:r>
            <a:r>
              <a:rPr lang="fr-FR" dirty="0"/>
              <a:t> en individuelle).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229C64C-A309-E9F7-83D9-60D05544E3F8}"/>
              </a:ext>
            </a:extLst>
          </p:cNvPr>
          <p:cNvSpPr txBox="1"/>
          <p:nvPr/>
        </p:nvSpPr>
        <p:spPr>
          <a:xfrm>
            <a:off x="704373" y="5779912"/>
            <a:ext cx="6705482" cy="92333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ATTENTION : BIEN MODIFIER LE PARAMETRAGE DE VOS ODS/ ETAPE</a:t>
            </a:r>
          </a:p>
          <a:p>
            <a:r>
              <a:rPr lang="fr-FR" dirty="0">
                <a:solidFill>
                  <a:srgbClr val="FF0000"/>
                </a:solidFill>
              </a:rPr>
              <a:t>-&gt; modifier le Type d’action mobilisé dans la fiche Etape, en cas d’inactivation de modalité spécifique dans votre référentiel.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2CB332D-8C03-FBF4-77BA-CE6B59EA8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151" y="1493879"/>
            <a:ext cx="3220160" cy="51434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48158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E7F44D36-1FB1-CD3B-83D7-742963FBD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541" y="1504437"/>
            <a:ext cx="3345460" cy="43519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1C18CD6-782F-4560-81A5-3E1B7AF2FED0}"/>
              </a:ext>
            </a:extLst>
          </p:cNvPr>
          <p:cNvSpPr txBox="1"/>
          <p:nvPr/>
        </p:nvSpPr>
        <p:spPr>
          <a:xfrm>
            <a:off x="379468" y="315745"/>
            <a:ext cx="11202931" cy="584775"/>
          </a:xfrm>
          <a:prstGeom prst="rect">
            <a:avLst/>
          </a:prstGeom>
          <a:solidFill>
            <a:srgbClr val="2F479E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REFERENTIEL / Modification du </a:t>
            </a:r>
            <a:r>
              <a:rPr lang="en-US" sz="3200" dirty="0" err="1">
                <a:solidFill>
                  <a:srgbClr val="FFFFFF"/>
                </a:solidFill>
              </a:rPr>
              <a:t>référentiel</a:t>
            </a:r>
            <a:r>
              <a:rPr lang="en-US" sz="3200" dirty="0">
                <a:solidFill>
                  <a:srgbClr val="FFFFFF"/>
                </a:solidFill>
              </a:rPr>
              <a:t> “Type </a:t>
            </a:r>
            <a:r>
              <a:rPr lang="en-US" sz="3200" dirty="0" err="1">
                <a:solidFill>
                  <a:srgbClr val="FFFFFF"/>
                </a:solidFill>
              </a:rPr>
              <a:t>d’actions</a:t>
            </a:r>
            <a:r>
              <a:rPr lang="en-US" sz="3200" dirty="0">
                <a:solidFill>
                  <a:srgbClr val="FFFFFF"/>
                </a:solidFill>
              </a:rPr>
              <a:t>”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48FCAE0-5AE3-40CB-B7A8-6304A9E0D697}"/>
              </a:ext>
            </a:extLst>
          </p:cNvPr>
          <p:cNvSpPr txBox="1"/>
          <p:nvPr/>
        </p:nvSpPr>
        <p:spPr>
          <a:xfrm>
            <a:off x="379468" y="1192907"/>
            <a:ext cx="5321422" cy="759182"/>
          </a:xfrm>
          <a:custGeom>
            <a:avLst/>
            <a:gdLst>
              <a:gd name="connsiteX0" fmla="*/ 0 w 5321422"/>
              <a:gd name="connsiteY0" fmla="*/ 0 h 759182"/>
              <a:gd name="connsiteX1" fmla="*/ 431626 w 5321422"/>
              <a:gd name="connsiteY1" fmla="*/ 0 h 759182"/>
              <a:gd name="connsiteX2" fmla="*/ 916467 w 5321422"/>
              <a:gd name="connsiteY2" fmla="*/ 0 h 759182"/>
              <a:gd name="connsiteX3" fmla="*/ 1614165 w 5321422"/>
              <a:gd name="connsiteY3" fmla="*/ 0 h 759182"/>
              <a:gd name="connsiteX4" fmla="*/ 2205434 w 5321422"/>
              <a:gd name="connsiteY4" fmla="*/ 0 h 759182"/>
              <a:gd name="connsiteX5" fmla="*/ 2796703 w 5321422"/>
              <a:gd name="connsiteY5" fmla="*/ 0 h 759182"/>
              <a:gd name="connsiteX6" fmla="*/ 3281544 w 5321422"/>
              <a:gd name="connsiteY6" fmla="*/ 0 h 759182"/>
              <a:gd name="connsiteX7" fmla="*/ 3713170 w 5321422"/>
              <a:gd name="connsiteY7" fmla="*/ 0 h 759182"/>
              <a:gd name="connsiteX8" fmla="*/ 4198011 w 5321422"/>
              <a:gd name="connsiteY8" fmla="*/ 0 h 759182"/>
              <a:gd name="connsiteX9" fmla="*/ 4682851 w 5321422"/>
              <a:gd name="connsiteY9" fmla="*/ 0 h 759182"/>
              <a:gd name="connsiteX10" fmla="*/ 5321422 w 5321422"/>
              <a:gd name="connsiteY10" fmla="*/ 0 h 759182"/>
              <a:gd name="connsiteX11" fmla="*/ 5321422 w 5321422"/>
              <a:gd name="connsiteY11" fmla="*/ 379591 h 759182"/>
              <a:gd name="connsiteX12" fmla="*/ 5321422 w 5321422"/>
              <a:gd name="connsiteY12" fmla="*/ 759182 h 759182"/>
              <a:gd name="connsiteX13" fmla="*/ 4730153 w 5321422"/>
              <a:gd name="connsiteY13" fmla="*/ 759182 h 759182"/>
              <a:gd name="connsiteX14" fmla="*/ 4192098 w 5321422"/>
              <a:gd name="connsiteY14" fmla="*/ 759182 h 759182"/>
              <a:gd name="connsiteX15" fmla="*/ 3654043 w 5321422"/>
              <a:gd name="connsiteY15" fmla="*/ 759182 h 759182"/>
              <a:gd name="connsiteX16" fmla="*/ 3009560 w 5321422"/>
              <a:gd name="connsiteY16" fmla="*/ 759182 h 759182"/>
              <a:gd name="connsiteX17" fmla="*/ 2418291 w 5321422"/>
              <a:gd name="connsiteY17" fmla="*/ 759182 h 759182"/>
              <a:gd name="connsiteX18" fmla="*/ 1880236 w 5321422"/>
              <a:gd name="connsiteY18" fmla="*/ 759182 h 759182"/>
              <a:gd name="connsiteX19" fmla="*/ 1342181 w 5321422"/>
              <a:gd name="connsiteY19" fmla="*/ 759182 h 759182"/>
              <a:gd name="connsiteX20" fmla="*/ 804126 w 5321422"/>
              <a:gd name="connsiteY20" fmla="*/ 759182 h 759182"/>
              <a:gd name="connsiteX21" fmla="*/ 0 w 5321422"/>
              <a:gd name="connsiteY21" fmla="*/ 759182 h 759182"/>
              <a:gd name="connsiteX22" fmla="*/ 0 w 5321422"/>
              <a:gd name="connsiteY22" fmla="*/ 371999 h 759182"/>
              <a:gd name="connsiteX23" fmla="*/ 0 w 5321422"/>
              <a:gd name="connsiteY23" fmla="*/ 0 h 75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21422" h="759182" extrusionOk="0">
                <a:moveTo>
                  <a:pt x="0" y="0"/>
                </a:moveTo>
                <a:cubicBezTo>
                  <a:pt x="195530" y="-1304"/>
                  <a:pt x="304994" y="49844"/>
                  <a:pt x="431626" y="0"/>
                </a:cubicBezTo>
                <a:cubicBezTo>
                  <a:pt x="558258" y="-49844"/>
                  <a:pt x="698202" y="38729"/>
                  <a:pt x="916467" y="0"/>
                </a:cubicBezTo>
                <a:cubicBezTo>
                  <a:pt x="1134732" y="-38729"/>
                  <a:pt x="1292910" y="13252"/>
                  <a:pt x="1614165" y="0"/>
                </a:cubicBezTo>
                <a:cubicBezTo>
                  <a:pt x="1935420" y="-13252"/>
                  <a:pt x="1974564" y="18942"/>
                  <a:pt x="2205434" y="0"/>
                </a:cubicBezTo>
                <a:cubicBezTo>
                  <a:pt x="2436304" y="-18942"/>
                  <a:pt x="2526210" y="67435"/>
                  <a:pt x="2796703" y="0"/>
                </a:cubicBezTo>
                <a:cubicBezTo>
                  <a:pt x="3067196" y="-67435"/>
                  <a:pt x="3091919" y="43666"/>
                  <a:pt x="3281544" y="0"/>
                </a:cubicBezTo>
                <a:cubicBezTo>
                  <a:pt x="3471169" y="-43666"/>
                  <a:pt x="3551988" y="31005"/>
                  <a:pt x="3713170" y="0"/>
                </a:cubicBezTo>
                <a:cubicBezTo>
                  <a:pt x="3874352" y="-31005"/>
                  <a:pt x="3991880" y="4654"/>
                  <a:pt x="4198011" y="0"/>
                </a:cubicBezTo>
                <a:cubicBezTo>
                  <a:pt x="4404142" y="-4654"/>
                  <a:pt x="4584731" y="20891"/>
                  <a:pt x="4682851" y="0"/>
                </a:cubicBezTo>
                <a:cubicBezTo>
                  <a:pt x="4780971" y="-20891"/>
                  <a:pt x="5065703" y="1487"/>
                  <a:pt x="5321422" y="0"/>
                </a:cubicBezTo>
                <a:cubicBezTo>
                  <a:pt x="5337870" y="102029"/>
                  <a:pt x="5303353" y="209661"/>
                  <a:pt x="5321422" y="379591"/>
                </a:cubicBezTo>
                <a:cubicBezTo>
                  <a:pt x="5339491" y="549521"/>
                  <a:pt x="5300748" y="569611"/>
                  <a:pt x="5321422" y="759182"/>
                </a:cubicBezTo>
                <a:cubicBezTo>
                  <a:pt x="5068424" y="810102"/>
                  <a:pt x="4986260" y="742623"/>
                  <a:pt x="4730153" y="759182"/>
                </a:cubicBezTo>
                <a:cubicBezTo>
                  <a:pt x="4474046" y="775741"/>
                  <a:pt x="4453444" y="745871"/>
                  <a:pt x="4192098" y="759182"/>
                </a:cubicBezTo>
                <a:cubicBezTo>
                  <a:pt x="3930753" y="772493"/>
                  <a:pt x="3863937" y="725991"/>
                  <a:pt x="3654043" y="759182"/>
                </a:cubicBezTo>
                <a:cubicBezTo>
                  <a:pt x="3444150" y="792373"/>
                  <a:pt x="3216415" y="715709"/>
                  <a:pt x="3009560" y="759182"/>
                </a:cubicBezTo>
                <a:cubicBezTo>
                  <a:pt x="2802705" y="802655"/>
                  <a:pt x="2638161" y="691204"/>
                  <a:pt x="2418291" y="759182"/>
                </a:cubicBezTo>
                <a:cubicBezTo>
                  <a:pt x="2198421" y="827160"/>
                  <a:pt x="2123638" y="754680"/>
                  <a:pt x="1880236" y="759182"/>
                </a:cubicBezTo>
                <a:cubicBezTo>
                  <a:pt x="1636834" y="763684"/>
                  <a:pt x="1592076" y="726088"/>
                  <a:pt x="1342181" y="759182"/>
                </a:cubicBezTo>
                <a:cubicBezTo>
                  <a:pt x="1092287" y="792276"/>
                  <a:pt x="1007284" y="705446"/>
                  <a:pt x="804126" y="759182"/>
                </a:cubicBezTo>
                <a:cubicBezTo>
                  <a:pt x="600968" y="812918"/>
                  <a:pt x="161581" y="662887"/>
                  <a:pt x="0" y="759182"/>
                </a:cubicBezTo>
                <a:cubicBezTo>
                  <a:pt x="-21051" y="662801"/>
                  <a:pt x="33596" y="518994"/>
                  <a:pt x="0" y="371999"/>
                </a:cubicBezTo>
                <a:cubicBezTo>
                  <a:pt x="-33596" y="225004"/>
                  <a:pt x="3452" y="132017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Ajout de nouvelles modalités Parent</a:t>
            </a:r>
          </a:p>
          <a:p>
            <a:pPr algn="just"/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Actions de nature COLLECTIVE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1E1EDD-C9E3-65D6-5E75-8330B011FDB2}"/>
              </a:ext>
            </a:extLst>
          </p:cNvPr>
          <p:cNvSpPr txBox="1"/>
          <p:nvPr/>
        </p:nvSpPr>
        <p:spPr>
          <a:xfrm>
            <a:off x="7907628" y="1177903"/>
            <a:ext cx="4776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rgbClr val="00B050"/>
                </a:solidFill>
              </a:rPr>
              <a:t>Administration/ Référentiel/ Type d’actions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BEF3332-BDFA-BAA9-F692-EF65BC938DBA}"/>
              </a:ext>
            </a:extLst>
          </p:cNvPr>
          <p:cNvSpPr txBox="1"/>
          <p:nvPr/>
        </p:nvSpPr>
        <p:spPr>
          <a:xfrm>
            <a:off x="629695" y="2159502"/>
            <a:ext cx="685483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FAIRE DANS VOTRE REFERENTIEL, sur votre base locale</a:t>
            </a:r>
          </a:p>
          <a:p>
            <a:endParaRPr lang="fr-FR" sz="1000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>
                <a:solidFill>
                  <a:srgbClr val="2F479E"/>
                </a:solidFill>
              </a:rPr>
              <a:t>Si vous aviez déjà créé ces modalités en modalités « enfant », il s’agit de soit</a:t>
            </a:r>
          </a:p>
          <a:p>
            <a:r>
              <a:rPr lang="fr-FR" dirty="0"/>
              <a:t>     - les FUSIONNER avec la nouvelle modalité nationale</a:t>
            </a:r>
          </a:p>
          <a:p>
            <a:r>
              <a:rPr lang="fr-FR" dirty="0"/>
              <a:t>    -  la rattacher à la nouvelle modalité nationale correspondante, </a:t>
            </a:r>
          </a:p>
          <a:p>
            <a:r>
              <a:rPr lang="fr-FR" dirty="0"/>
              <a:t>        ce qui revient à la rattacher à un autre Parent</a:t>
            </a:r>
          </a:p>
          <a:p>
            <a:r>
              <a:rPr lang="fr-FR" dirty="0"/>
              <a:t>    </a:t>
            </a:r>
            <a:r>
              <a:rPr lang="fr-FR" dirty="0">
                <a:solidFill>
                  <a:srgbClr val="2F479E"/>
                </a:solidFill>
              </a:rPr>
              <a:t> - </a:t>
            </a:r>
            <a:r>
              <a:rPr lang="fr-FR" dirty="0"/>
              <a:t>les INACTIVER -&gt; dans ce cas, penser à modifier le Type d’action mobilisé dans vos ODS/ Etapes</a:t>
            </a:r>
          </a:p>
          <a:p>
            <a:endParaRPr lang="fr-FR" dirty="0"/>
          </a:p>
          <a:p>
            <a:r>
              <a:rPr lang="fr-FR" b="1" dirty="0">
                <a:solidFill>
                  <a:srgbClr val="2F479E"/>
                </a:solidFill>
                <a:sym typeface="Wingdings" panose="05000000000000000000" pitchFamily="2" charset="2"/>
              </a:rPr>
              <a:t> </a:t>
            </a:r>
            <a:r>
              <a:rPr lang="fr-FR" dirty="0">
                <a:solidFill>
                  <a:srgbClr val="2F479E"/>
                </a:solidFill>
              </a:rPr>
              <a:t>Vous pouvez inactiver ces nouvelles modalités</a:t>
            </a:r>
            <a:r>
              <a:rPr lang="fr-FR" dirty="0"/>
              <a:t>, si vous n’avez pas d’actions correspondantes dans votre BGE (ex : </a:t>
            </a:r>
            <a:r>
              <a:rPr lang="fr-FR" dirty="0" err="1"/>
              <a:t>sensib</a:t>
            </a:r>
            <a:r>
              <a:rPr lang="fr-FR" dirty="0"/>
              <a:t> en individuelle)</a:t>
            </a:r>
          </a:p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229C64C-A309-E9F7-83D9-60D05544E3F8}"/>
              </a:ext>
            </a:extLst>
          </p:cNvPr>
          <p:cNvSpPr txBox="1"/>
          <p:nvPr/>
        </p:nvSpPr>
        <p:spPr>
          <a:xfrm>
            <a:off x="704373" y="5779912"/>
            <a:ext cx="6705482" cy="92333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ATTENTION : BIEN MODIFIER LE PARAMETRAGE DE VOS ODS/ ETAPE</a:t>
            </a:r>
          </a:p>
          <a:p>
            <a:r>
              <a:rPr lang="fr-FR" dirty="0">
                <a:solidFill>
                  <a:srgbClr val="FF0000"/>
                </a:solidFill>
              </a:rPr>
              <a:t>-&gt; modifier le Type d’action mobilisé dans la fiche Etape, en cas d’inactivation de modalité spécifique dans votre référentiel.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F26D7F1-510A-7509-9DC1-76CCB0ACA8BB}"/>
              </a:ext>
            </a:extLst>
          </p:cNvPr>
          <p:cNvSpPr txBox="1"/>
          <p:nvPr/>
        </p:nvSpPr>
        <p:spPr>
          <a:xfrm>
            <a:off x="7990149" y="5897688"/>
            <a:ext cx="3768098" cy="92333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Inactiver ces 2 modalités, si vous utilisez demain la modalité générique « Formation »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E5628-A1EB-309C-C6DF-34EA245BA6CC}"/>
              </a:ext>
            </a:extLst>
          </p:cNvPr>
          <p:cNvSpPr/>
          <p:nvPr/>
        </p:nvSpPr>
        <p:spPr>
          <a:xfrm>
            <a:off x="8093219" y="4487926"/>
            <a:ext cx="1965181" cy="80775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45C3049-782B-DAEB-926D-0C55DD33902F}"/>
              </a:ext>
            </a:extLst>
          </p:cNvPr>
          <p:cNvCxnSpPr>
            <a:cxnSpLocks/>
          </p:cNvCxnSpPr>
          <p:nvPr/>
        </p:nvCxnSpPr>
        <p:spPr>
          <a:xfrm flipV="1">
            <a:off x="9166578" y="5295680"/>
            <a:ext cx="0" cy="658452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391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9781" y="1479250"/>
            <a:ext cx="9144000" cy="26928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|CORRECTIONS LIVREES|</a:t>
            </a:r>
            <a:endParaRPr lang="fr-FR" sz="5300" dirty="0">
              <a:solidFill>
                <a:schemeClr val="accent2"/>
              </a:solidFill>
              <a:latin typeface="ITC Avant Garde Std Bk" panose="020B0502020202020204" pitchFamily="34" charset="0"/>
            </a:endParaRPr>
          </a:p>
        </p:txBody>
      </p:sp>
      <p:pic>
        <p:nvPicPr>
          <p:cNvPr id="7" name="Image 6" descr="Une image contenant jeu&#10;&#10;Description générée automatiquement">
            <a:extLst>
              <a:ext uri="{FF2B5EF4-FFF2-40B4-BE49-F238E27FC236}">
                <a16:creationId xmlns:a16="http://schemas.microsoft.com/office/drawing/2014/main" id="{A838307C-333D-432D-891B-AC273343A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" y="377411"/>
            <a:ext cx="2137145" cy="137311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8CE675C-DDBA-B07C-5209-41E65B6FA450}"/>
              </a:ext>
            </a:extLst>
          </p:cNvPr>
          <p:cNvSpPr txBox="1"/>
          <p:nvPr/>
        </p:nvSpPr>
        <p:spPr>
          <a:xfrm>
            <a:off x="5981699" y="6033210"/>
            <a:ext cx="5255343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du 12 </a:t>
            </a:r>
            <a:r>
              <a:rPr lang="fr-FR" sz="2800" dirty="0" err="1">
                <a:solidFill>
                  <a:srgbClr val="2F479E"/>
                </a:solidFill>
                <a:latin typeface="ITC Avant Garde Std Bk" panose="020B0502020202020204" pitchFamily="34" charset="0"/>
              </a:rPr>
              <a:t>déc</a:t>
            </a:r>
            <a:r>
              <a:rPr lang="fr-FR" sz="2800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 2022 au 9 janvier 2023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2907204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1244</Words>
  <Application>Microsoft Office PowerPoint</Application>
  <PresentationFormat>Grand écran</PresentationFormat>
  <Paragraphs>150</Paragraphs>
  <Slides>22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ITC Avant Garde Std Bk</vt:lpstr>
      <vt:lpstr>Wingdings</vt:lpstr>
      <vt:lpstr>Thème Office</vt:lpstr>
      <vt:lpstr>RDV JUNGO Actualités - Utilisation Optimisation - Evolution</vt:lpstr>
      <vt:lpstr>Présentation PowerPoint</vt:lpstr>
      <vt:lpstr>|NOUVEAUTES LIVREES| PARAMETRAGE JUNGO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|CORRECTIONS LIVREES|</vt:lpstr>
      <vt:lpstr>Présentation PowerPoint</vt:lpstr>
      <vt:lpstr>Présentation PowerPoint</vt:lpstr>
      <vt:lpstr>|MODIFICATIONS LIVREES|</vt:lpstr>
      <vt:lpstr>Présentation PowerPoint</vt:lpstr>
      <vt:lpstr>|A DISCUTER - VALIDER| Modifications à valider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SITE RESSOURCE JUNGO Nouveautés</vt:lpstr>
      <vt:lpstr>Présentation PowerPoint</vt:lpstr>
      <vt:lpstr>MERCI  DE VOTRE ATTENTION  et PARTICIPATION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Alexandra Guitton</dc:creator>
  <cp:lastModifiedBy>Alexandra Guitton</cp:lastModifiedBy>
  <cp:revision>301</cp:revision>
  <dcterms:created xsi:type="dcterms:W3CDTF">2020-06-25T16:47:11Z</dcterms:created>
  <dcterms:modified xsi:type="dcterms:W3CDTF">2023-01-12T09:23:50Z</dcterms:modified>
</cp:coreProperties>
</file>