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8" r:id="rId2"/>
    <p:sldId id="367" r:id="rId3"/>
    <p:sldId id="486" r:id="rId4"/>
    <p:sldId id="523" r:id="rId5"/>
    <p:sldId id="570" r:id="rId6"/>
    <p:sldId id="558" r:id="rId7"/>
    <p:sldId id="556" r:id="rId8"/>
    <p:sldId id="487" r:id="rId9"/>
    <p:sldId id="543" r:id="rId10"/>
    <p:sldId id="571" r:id="rId11"/>
    <p:sldId id="557" r:id="rId12"/>
    <p:sldId id="492" r:id="rId13"/>
    <p:sldId id="559" r:id="rId14"/>
    <p:sldId id="560" r:id="rId15"/>
    <p:sldId id="526" r:id="rId16"/>
    <p:sldId id="555" r:id="rId17"/>
    <p:sldId id="527" r:id="rId18"/>
    <p:sldId id="568" r:id="rId19"/>
    <p:sldId id="550" r:id="rId20"/>
    <p:sldId id="360" r:id="rId21"/>
    <p:sldId id="561" r:id="rId22"/>
    <p:sldId id="563" r:id="rId23"/>
    <p:sldId id="564" r:id="rId24"/>
    <p:sldId id="565" r:id="rId25"/>
    <p:sldId id="566" r:id="rId26"/>
    <p:sldId id="317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9650"/>
            <a:ext cx="3001885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22 novembre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18" y="1882588"/>
            <a:ext cx="7428518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- Utilisation Optimisation - Evolution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2CC5B8-2480-901A-8F1F-13D35AC1031D}"/>
              </a:ext>
            </a:extLst>
          </p:cNvPr>
          <p:cNvSpPr txBox="1"/>
          <p:nvPr/>
        </p:nvSpPr>
        <p:spPr>
          <a:xfrm>
            <a:off x="421471" y="1166168"/>
            <a:ext cx="3064679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jout de 3 champs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Modification de libellé de 4 champs existants   </a:t>
            </a:r>
            <a:endParaRPr lang="fr-FR" sz="18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Modifications de l’ordre des champs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1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Objectif :</a:t>
            </a:r>
          </a:p>
          <a:p>
            <a:pPr algn="just">
              <a:spcAft>
                <a:spcPts val="600"/>
              </a:spcAft>
            </a:pPr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Permettre de saisir des informations sur les prescriptions internes BGE : nom du conseiller qui prescrit une formation, l’offre de service prescrite, les dates de la session proposée</a:t>
            </a:r>
            <a:endParaRPr lang="fr-FR" sz="16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B8903F-67F7-5F57-E867-BEF266EC9752}"/>
              </a:ext>
            </a:extLst>
          </p:cNvPr>
          <p:cNvSpPr txBox="1"/>
          <p:nvPr/>
        </p:nvSpPr>
        <p:spPr>
          <a:xfrm>
            <a:off x="454807" y="333200"/>
            <a:ext cx="113157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ENTREPRENEUR-ORIENTATION/ Modification de l’écran ---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8CBE449-9E7A-6DAA-20F6-DE62338BF4E1}"/>
              </a:ext>
            </a:extLst>
          </p:cNvPr>
          <p:cNvSpPr txBox="1"/>
          <p:nvPr/>
        </p:nvSpPr>
        <p:spPr>
          <a:xfrm>
            <a:off x="7092439" y="1166168"/>
            <a:ext cx="3856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Nouvelle orientation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4CC15E6-3326-06FA-FEE3-523095266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238" y="1490814"/>
            <a:ext cx="4575291" cy="518490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7F9A361-89A5-34CD-C09E-9AE876C6CE0B}"/>
              </a:ext>
            </a:extLst>
          </p:cNvPr>
          <p:cNvCxnSpPr/>
          <p:nvPr/>
        </p:nvCxnSpPr>
        <p:spPr>
          <a:xfrm>
            <a:off x="3781429" y="1209675"/>
            <a:ext cx="0" cy="535688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6C7B3EDD-E3B3-E252-6880-CC4FED88F6E0}"/>
              </a:ext>
            </a:extLst>
          </p:cNvPr>
          <p:cNvSpPr/>
          <p:nvPr/>
        </p:nvSpPr>
        <p:spPr>
          <a:xfrm>
            <a:off x="2819400" y="1257300"/>
            <a:ext cx="380997" cy="1573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486D6B3-EACE-92C0-DE2A-1F31C9E71C9F}"/>
              </a:ext>
            </a:extLst>
          </p:cNvPr>
          <p:cNvCxnSpPr>
            <a:cxnSpLocks/>
          </p:cNvCxnSpPr>
          <p:nvPr/>
        </p:nvCxnSpPr>
        <p:spPr>
          <a:xfrm>
            <a:off x="2752725" y="2000250"/>
            <a:ext cx="44767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C3100DB-0765-2BCD-2B25-BF5E196CCC9E}"/>
              </a:ext>
            </a:extLst>
          </p:cNvPr>
          <p:cNvSpPr txBox="1"/>
          <p:nvPr/>
        </p:nvSpPr>
        <p:spPr>
          <a:xfrm>
            <a:off x="4023916" y="2467262"/>
            <a:ext cx="290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Information sur la prestation suivi par l’entrepreneur au moment de l’Orientation</a:t>
            </a:r>
          </a:p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Ancien libellé = Offre de service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33606F3-8436-4BBE-326C-DB7B3097F836}"/>
              </a:ext>
            </a:extLst>
          </p:cNvPr>
          <p:cNvSpPr txBox="1"/>
          <p:nvPr/>
        </p:nvSpPr>
        <p:spPr>
          <a:xfrm>
            <a:off x="4047277" y="3128147"/>
            <a:ext cx="290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Correspond au canal de prescription entrante, pour dire comment l’entrepreneur a entendu parlé de BGE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647A42-89C9-57E3-7A88-A06C5C642E97}"/>
              </a:ext>
            </a:extLst>
          </p:cNvPr>
          <p:cNvSpPr txBox="1"/>
          <p:nvPr/>
        </p:nvSpPr>
        <p:spPr>
          <a:xfrm>
            <a:off x="4023916" y="3816490"/>
            <a:ext cx="3068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Partenaire qui envoie le bénéficiaire vers BGE </a:t>
            </a:r>
          </a:p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Ancien libellé = Tiers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5BAB800-70CE-11F0-F303-2AF421A23F67}"/>
              </a:ext>
            </a:extLst>
          </p:cNvPr>
          <p:cNvSpPr txBox="1"/>
          <p:nvPr/>
        </p:nvSpPr>
        <p:spPr>
          <a:xfrm>
            <a:off x="5351720" y="2077561"/>
            <a:ext cx="154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Ancien libellé = Type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B5D4A66-0C6C-2983-2DCD-D4A9828D5CA7}"/>
              </a:ext>
            </a:extLst>
          </p:cNvPr>
          <p:cNvCxnSpPr>
            <a:cxnSpLocks/>
          </p:cNvCxnSpPr>
          <p:nvPr/>
        </p:nvCxnSpPr>
        <p:spPr>
          <a:xfrm flipV="1">
            <a:off x="4110869" y="3113593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5AE91B3-60DE-43C2-6166-08901E0DCF45}"/>
              </a:ext>
            </a:extLst>
          </p:cNvPr>
          <p:cNvCxnSpPr>
            <a:cxnSpLocks/>
          </p:cNvCxnSpPr>
          <p:nvPr/>
        </p:nvCxnSpPr>
        <p:spPr>
          <a:xfrm flipV="1">
            <a:off x="4139444" y="2389693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5AE266D-6E17-4223-F7E9-B9121A202A5E}"/>
              </a:ext>
            </a:extLst>
          </p:cNvPr>
          <p:cNvCxnSpPr>
            <a:cxnSpLocks/>
          </p:cNvCxnSpPr>
          <p:nvPr/>
        </p:nvCxnSpPr>
        <p:spPr>
          <a:xfrm flipV="1">
            <a:off x="4148969" y="3808918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E87583CC-7901-335A-A444-D326CE532F4D}"/>
              </a:ext>
            </a:extLst>
          </p:cNvPr>
          <p:cNvCxnSpPr>
            <a:cxnSpLocks/>
          </p:cNvCxnSpPr>
          <p:nvPr/>
        </p:nvCxnSpPr>
        <p:spPr>
          <a:xfrm flipV="1">
            <a:off x="4148969" y="4285168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F7AF970F-362A-B98B-3C0A-F7E04D6C96BB}"/>
              </a:ext>
            </a:extLst>
          </p:cNvPr>
          <p:cNvSpPr txBox="1"/>
          <p:nvPr/>
        </p:nvSpPr>
        <p:spPr>
          <a:xfrm>
            <a:off x="4018703" y="4334050"/>
            <a:ext cx="293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NOUVEAU  </a:t>
            </a:r>
            <a:r>
              <a:rPr lang="fr-FR" sz="1200" dirty="0"/>
              <a:t>Nom du conseiller BGE qui a prescrit la formation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89ABD7D6-DEC9-970B-C612-931B96DC12A2}"/>
              </a:ext>
            </a:extLst>
          </p:cNvPr>
          <p:cNvCxnSpPr>
            <a:stCxn id="15" idx="3"/>
          </p:cNvCxnSpPr>
          <p:nvPr/>
        </p:nvCxnSpPr>
        <p:spPr>
          <a:xfrm flipV="1">
            <a:off x="6898624" y="2216060"/>
            <a:ext cx="206321" cy="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E1BE3465-6746-B200-495F-25878C3F9B9C}"/>
              </a:ext>
            </a:extLst>
          </p:cNvPr>
          <p:cNvCxnSpPr/>
          <p:nvPr/>
        </p:nvCxnSpPr>
        <p:spPr>
          <a:xfrm flipV="1">
            <a:off x="6898624" y="2959010"/>
            <a:ext cx="206321" cy="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B47AA91B-7F18-67C4-F829-BC93E55D77D6}"/>
              </a:ext>
            </a:extLst>
          </p:cNvPr>
          <p:cNvCxnSpPr/>
          <p:nvPr/>
        </p:nvCxnSpPr>
        <p:spPr>
          <a:xfrm flipV="1">
            <a:off x="6908149" y="3340010"/>
            <a:ext cx="206321" cy="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68A6C098-C699-F7CE-313C-62B9D12290A9}"/>
              </a:ext>
            </a:extLst>
          </p:cNvPr>
          <p:cNvCxnSpPr>
            <a:cxnSpLocks/>
          </p:cNvCxnSpPr>
          <p:nvPr/>
        </p:nvCxnSpPr>
        <p:spPr>
          <a:xfrm flipV="1">
            <a:off x="7003399" y="3869021"/>
            <a:ext cx="191839" cy="109165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CA451293-1680-6CAA-EACE-F667DF94024F}"/>
              </a:ext>
            </a:extLst>
          </p:cNvPr>
          <p:cNvCxnSpPr/>
          <p:nvPr/>
        </p:nvCxnSpPr>
        <p:spPr>
          <a:xfrm flipV="1">
            <a:off x="6974824" y="4492535"/>
            <a:ext cx="206321" cy="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5114668C-6296-C5F9-E2D0-A444470F651E}"/>
              </a:ext>
            </a:extLst>
          </p:cNvPr>
          <p:cNvCxnSpPr>
            <a:cxnSpLocks/>
          </p:cNvCxnSpPr>
          <p:nvPr/>
        </p:nvCxnSpPr>
        <p:spPr>
          <a:xfrm flipV="1">
            <a:off x="4016145" y="4810269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477ECDC7-E876-9928-58D0-E7244C9C0A1F}"/>
              </a:ext>
            </a:extLst>
          </p:cNvPr>
          <p:cNvSpPr txBox="1"/>
          <p:nvPr/>
        </p:nvSpPr>
        <p:spPr>
          <a:xfrm>
            <a:off x="4009704" y="4859151"/>
            <a:ext cx="290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Renseigne sur la suite du parcours de l’entrepreneur, s’il continue de se former en BGE, ou si orienté vers d’autres dispositifs…</a:t>
            </a:r>
          </a:p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Ancien libellé = Orientation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02592C4F-260D-0386-4872-544776329692}"/>
              </a:ext>
            </a:extLst>
          </p:cNvPr>
          <p:cNvCxnSpPr/>
          <p:nvPr/>
        </p:nvCxnSpPr>
        <p:spPr>
          <a:xfrm flipV="1">
            <a:off x="6937250" y="5008111"/>
            <a:ext cx="206321" cy="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3990D06C-5461-6AA3-3267-D57BDBFA83CC}"/>
              </a:ext>
            </a:extLst>
          </p:cNvPr>
          <p:cNvCxnSpPr>
            <a:cxnSpLocks/>
          </p:cNvCxnSpPr>
          <p:nvPr/>
        </p:nvCxnSpPr>
        <p:spPr>
          <a:xfrm flipV="1">
            <a:off x="4039350" y="6222262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BBBDFEC3-EAC7-5BE5-8432-AED952EE3BE8}"/>
              </a:ext>
            </a:extLst>
          </p:cNvPr>
          <p:cNvSpPr txBox="1"/>
          <p:nvPr/>
        </p:nvSpPr>
        <p:spPr>
          <a:xfrm>
            <a:off x="4032909" y="6271144"/>
            <a:ext cx="290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NOUVEAU  </a:t>
            </a:r>
            <a:r>
              <a:rPr lang="fr-FR" sz="1200" dirty="0"/>
              <a:t>Saisir manuellement les dates de la formation,  prédéfinis avec l’entrepreneur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71E5AA55-3016-89C4-86AA-55AB557A30F2}"/>
              </a:ext>
            </a:extLst>
          </p:cNvPr>
          <p:cNvCxnSpPr>
            <a:cxnSpLocks/>
          </p:cNvCxnSpPr>
          <p:nvPr/>
        </p:nvCxnSpPr>
        <p:spPr>
          <a:xfrm flipV="1">
            <a:off x="6960455" y="5914587"/>
            <a:ext cx="194821" cy="50551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54391B4D-78AD-67BC-5A18-14945C4CA90F}"/>
              </a:ext>
            </a:extLst>
          </p:cNvPr>
          <p:cNvCxnSpPr>
            <a:cxnSpLocks/>
          </p:cNvCxnSpPr>
          <p:nvPr/>
        </p:nvCxnSpPr>
        <p:spPr>
          <a:xfrm flipV="1">
            <a:off x="3988415" y="5716149"/>
            <a:ext cx="2843533" cy="5029"/>
          </a:xfrm>
          <a:prstGeom prst="line">
            <a:avLst/>
          </a:prstGeom>
          <a:ln>
            <a:solidFill>
              <a:schemeClr val="accent4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4D190C12-6BDC-96CC-FBCD-272B6A39BEAB}"/>
              </a:ext>
            </a:extLst>
          </p:cNvPr>
          <p:cNvSpPr txBox="1"/>
          <p:nvPr/>
        </p:nvSpPr>
        <p:spPr>
          <a:xfrm>
            <a:off x="3981974" y="5765031"/>
            <a:ext cx="290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dirty="0">
                <a:solidFill>
                  <a:schemeClr val="accent4"/>
                </a:solidFill>
              </a:rPr>
              <a:t>NOUVEAU  </a:t>
            </a:r>
            <a:r>
              <a:rPr lang="fr-FR" sz="1200" dirty="0"/>
              <a:t>Prestation ou nom de la formation prescrite par le conseiller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93F87584-FC5A-D072-D9AF-A2DFA9CFE9BC}"/>
              </a:ext>
            </a:extLst>
          </p:cNvPr>
          <p:cNvCxnSpPr>
            <a:cxnSpLocks/>
          </p:cNvCxnSpPr>
          <p:nvPr/>
        </p:nvCxnSpPr>
        <p:spPr>
          <a:xfrm flipV="1">
            <a:off x="6960012" y="5311290"/>
            <a:ext cx="190581" cy="603297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724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2CC5B8-2480-901A-8F1F-13D35AC1031D}"/>
              </a:ext>
            </a:extLst>
          </p:cNvPr>
          <p:cNvSpPr txBox="1"/>
          <p:nvPr/>
        </p:nvSpPr>
        <p:spPr>
          <a:xfrm>
            <a:off x="421470" y="1166168"/>
            <a:ext cx="110132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jout des colonnes Etape et Nature d'actions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Réorganisation des colonnes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1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Objectif</a:t>
            </a:r>
          </a:p>
          <a:p>
            <a:pPr>
              <a:spcAft>
                <a:spcPts val="600"/>
              </a:spcAft>
            </a:pPr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une vision synthétique des actions, avec affichage d’infos utiles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(sans avoir à rentrer dans l’action).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B8903F-67F7-5F57-E867-BEF266EC9752}"/>
              </a:ext>
            </a:extLst>
          </p:cNvPr>
          <p:cNvSpPr txBox="1"/>
          <p:nvPr/>
        </p:nvSpPr>
        <p:spPr>
          <a:xfrm>
            <a:off x="454808" y="333200"/>
            <a:ext cx="10946614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STRUCTURE ACCOMPAGNEE/ Tableau des actions ---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C8032CA-C013-2617-BD6C-EFFD41EEE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13" y="3698743"/>
            <a:ext cx="11377949" cy="282605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8CBE449-9E7A-6DAA-20F6-DE62338BF4E1}"/>
              </a:ext>
            </a:extLst>
          </p:cNvPr>
          <p:cNvSpPr txBox="1"/>
          <p:nvPr/>
        </p:nvSpPr>
        <p:spPr>
          <a:xfrm>
            <a:off x="560813" y="3322226"/>
            <a:ext cx="3126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Structure accompagnée/ Actions</a:t>
            </a:r>
          </a:p>
        </p:txBody>
      </p:sp>
    </p:spTree>
    <p:extLst>
      <p:ext uri="{BB962C8B-B14F-4D97-AF65-F5344CB8AC3E}">
        <p14:creationId xmlns:p14="http://schemas.microsoft.com/office/powerpoint/2010/main" val="249300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9781" y="1479250"/>
            <a:ext cx="9144000" cy="26928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|CORRECTIONS LIVREES|</a:t>
            </a:r>
            <a:endParaRPr lang="fr-FR" sz="53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4F69C67-BBFC-6AAE-4F12-87D6193B8DE4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2 au 21 </a:t>
            </a:r>
            <a:r>
              <a:rPr lang="fr-FR" sz="2800" dirty="0" err="1">
                <a:solidFill>
                  <a:srgbClr val="2F479E"/>
                </a:solidFill>
                <a:latin typeface="ITC Avant Garde Std Bk" panose="020B0502020202020204" pitchFamily="34" charset="0"/>
              </a:rPr>
              <a:t>nov</a:t>
            </a:r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9072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1571AB2D-4B8A-F1CA-F124-FA2F5F8F7141}"/>
              </a:ext>
            </a:extLst>
          </p:cNvPr>
          <p:cNvSpPr txBox="1"/>
          <p:nvPr/>
        </p:nvSpPr>
        <p:spPr>
          <a:xfrm>
            <a:off x="419099" y="1183611"/>
            <a:ext cx="10934699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Correction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Bug Symfony à l’ouverture de l’action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sur Agenda et sur Entrepreneur-Parcours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 « action non supprimable » 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cause : l’action est utilisée dans une fonctionnalité Jungo (action liées, envoi mail, fait l’objet d’une alerte…)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BA32AC-F47F-CA11-F507-4701CD950957}"/>
              </a:ext>
            </a:extLst>
          </p:cNvPr>
          <p:cNvSpPr txBox="1"/>
          <p:nvPr/>
        </p:nvSpPr>
        <p:spPr>
          <a:xfrm>
            <a:off x="514348" y="504675"/>
            <a:ext cx="1093469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67E112C-A1AC-5E7F-E92C-B8E8B64FA9DC}"/>
              </a:ext>
            </a:extLst>
          </p:cNvPr>
          <p:cNvSpPr txBox="1"/>
          <p:nvPr/>
        </p:nvSpPr>
        <p:spPr>
          <a:xfrm>
            <a:off x="419100" y="3854654"/>
            <a:ext cx="10934699" cy="1426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Correction du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de chargement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(clic sur une ligne du Tableau des Participants)</a:t>
            </a:r>
          </a:p>
          <a:p>
            <a:pPr marL="342900" indent="-342900"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une action non rattachée à une ODS, remonter de toutes les Ressources (cohérentes avec les paramétrages)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des causes pour problème de remontée et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sélection d’une Ressource pour un Participant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EF8E12F-EF30-4382-E573-1894992DDEB1}"/>
              </a:ext>
            </a:extLst>
          </p:cNvPr>
          <p:cNvSpPr txBox="1"/>
          <p:nvPr/>
        </p:nvSpPr>
        <p:spPr>
          <a:xfrm>
            <a:off x="514348" y="3047368"/>
            <a:ext cx="1093469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ACTION-PARTICIPANTS/ Edition des bénéficiaires</a:t>
            </a:r>
          </a:p>
        </p:txBody>
      </p:sp>
    </p:spTree>
    <p:extLst>
      <p:ext uri="{BB962C8B-B14F-4D97-AF65-F5344CB8AC3E}">
        <p14:creationId xmlns:p14="http://schemas.microsoft.com/office/powerpoint/2010/main" val="1520938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1571AB2D-4B8A-F1CA-F124-FA2F5F8F7141}"/>
              </a:ext>
            </a:extLst>
          </p:cNvPr>
          <p:cNvSpPr txBox="1"/>
          <p:nvPr/>
        </p:nvSpPr>
        <p:spPr>
          <a:xfrm>
            <a:off x="419099" y="1234391"/>
            <a:ext cx="109346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Suppression de Projet ou de Structure accompagnée, à la demande.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BA32AC-F47F-CA11-F507-4701CD950957}"/>
              </a:ext>
            </a:extLst>
          </p:cNvPr>
          <p:cNvSpPr txBox="1"/>
          <p:nvPr/>
        </p:nvSpPr>
        <p:spPr>
          <a:xfrm>
            <a:off x="514348" y="504675"/>
            <a:ext cx="1093469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   -   SRUCTURE ACCOMPAGNEE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B86AB2D-1FA1-C2AE-FC2E-845492C2A52D}"/>
              </a:ext>
            </a:extLst>
          </p:cNvPr>
          <p:cNvSpPr txBox="1"/>
          <p:nvPr/>
        </p:nvSpPr>
        <p:spPr>
          <a:xfrm>
            <a:off x="419099" y="3252238"/>
            <a:ext cx="109346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Correction du Bug Symfony à l’enregistrement  d’une Ressource    </a:t>
            </a: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prise en compte du nouveau champ « Type prestataire » ajouté sur la fiche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F623F75-1C19-0107-2C39-27CCD9A58FB6}"/>
              </a:ext>
            </a:extLst>
          </p:cNvPr>
          <p:cNvSpPr txBox="1"/>
          <p:nvPr/>
        </p:nvSpPr>
        <p:spPr>
          <a:xfrm>
            <a:off x="514348" y="2504925"/>
            <a:ext cx="1093469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RESSOURCES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B925D21-09E5-FC16-68D0-79A09BE552A9}"/>
              </a:ext>
            </a:extLst>
          </p:cNvPr>
          <p:cNvSpPr txBox="1"/>
          <p:nvPr/>
        </p:nvSpPr>
        <p:spPr>
          <a:xfrm>
            <a:off x="514348" y="5339352"/>
            <a:ext cx="109346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Complément de données sur les fiches Sites, pour rattachement à une Entité juridique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BF1AA58-6D9A-0B7E-2047-B7B7749CFA7C}"/>
              </a:ext>
            </a:extLst>
          </p:cNvPr>
          <p:cNvSpPr txBox="1"/>
          <p:nvPr/>
        </p:nvSpPr>
        <p:spPr>
          <a:xfrm>
            <a:off x="609597" y="4609636"/>
            <a:ext cx="1093469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1818342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SAVOIR|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Bonnes pratiques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66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7519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ENTREPRENEUR/ Identification des ambassadeurs potentiels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3" y="1095543"/>
            <a:ext cx="11213315" cy="1200329"/>
          </a:xfrm>
          <a:custGeom>
            <a:avLst/>
            <a:gdLst>
              <a:gd name="connsiteX0" fmla="*/ 0 w 11213315"/>
              <a:gd name="connsiteY0" fmla="*/ 0 h 1200329"/>
              <a:gd name="connsiteX1" fmla="*/ 253775 w 11213315"/>
              <a:gd name="connsiteY1" fmla="*/ 0 h 1200329"/>
              <a:gd name="connsiteX2" fmla="*/ 619683 w 11213315"/>
              <a:gd name="connsiteY2" fmla="*/ 0 h 1200329"/>
              <a:gd name="connsiteX3" fmla="*/ 1434124 w 11213315"/>
              <a:gd name="connsiteY3" fmla="*/ 0 h 1200329"/>
              <a:gd name="connsiteX4" fmla="*/ 2024298 w 11213315"/>
              <a:gd name="connsiteY4" fmla="*/ 0 h 1200329"/>
              <a:gd name="connsiteX5" fmla="*/ 2614473 w 11213315"/>
              <a:gd name="connsiteY5" fmla="*/ 0 h 1200329"/>
              <a:gd name="connsiteX6" fmla="*/ 2980381 w 11213315"/>
              <a:gd name="connsiteY6" fmla="*/ 0 h 1200329"/>
              <a:gd name="connsiteX7" fmla="*/ 3234156 w 11213315"/>
              <a:gd name="connsiteY7" fmla="*/ 0 h 1200329"/>
              <a:gd name="connsiteX8" fmla="*/ 3600064 w 11213315"/>
              <a:gd name="connsiteY8" fmla="*/ 0 h 1200329"/>
              <a:gd name="connsiteX9" fmla="*/ 3965972 w 11213315"/>
              <a:gd name="connsiteY9" fmla="*/ 0 h 1200329"/>
              <a:gd name="connsiteX10" fmla="*/ 4444014 w 11213315"/>
              <a:gd name="connsiteY10" fmla="*/ 0 h 1200329"/>
              <a:gd name="connsiteX11" fmla="*/ 5034188 w 11213315"/>
              <a:gd name="connsiteY11" fmla="*/ 0 h 1200329"/>
              <a:gd name="connsiteX12" fmla="*/ 5848629 w 11213315"/>
              <a:gd name="connsiteY12" fmla="*/ 0 h 1200329"/>
              <a:gd name="connsiteX13" fmla="*/ 6663070 w 11213315"/>
              <a:gd name="connsiteY13" fmla="*/ 0 h 1200329"/>
              <a:gd name="connsiteX14" fmla="*/ 7477511 w 11213315"/>
              <a:gd name="connsiteY14" fmla="*/ 0 h 1200329"/>
              <a:gd name="connsiteX15" fmla="*/ 8067685 w 11213315"/>
              <a:gd name="connsiteY15" fmla="*/ 0 h 1200329"/>
              <a:gd name="connsiteX16" fmla="*/ 8657860 w 11213315"/>
              <a:gd name="connsiteY16" fmla="*/ 0 h 1200329"/>
              <a:gd name="connsiteX17" fmla="*/ 9023768 w 11213315"/>
              <a:gd name="connsiteY17" fmla="*/ 0 h 1200329"/>
              <a:gd name="connsiteX18" fmla="*/ 9838208 w 11213315"/>
              <a:gd name="connsiteY18" fmla="*/ 0 h 1200329"/>
              <a:gd name="connsiteX19" fmla="*/ 10540516 w 11213315"/>
              <a:gd name="connsiteY19" fmla="*/ 0 h 1200329"/>
              <a:gd name="connsiteX20" fmla="*/ 11213315 w 11213315"/>
              <a:gd name="connsiteY20" fmla="*/ 0 h 1200329"/>
              <a:gd name="connsiteX21" fmla="*/ 11213315 w 11213315"/>
              <a:gd name="connsiteY21" fmla="*/ 388106 h 1200329"/>
              <a:gd name="connsiteX22" fmla="*/ 11213315 w 11213315"/>
              <a:gd name="connsiteY22" fmla="*/ 800219 h 1200329"/>
              <a:gd name="connsiteX23" fmla="*/ 11213315 w 11213315"/>
              <a:gd name="connsiteY23" fmla="*/ 1200329 h 1200329"/>
              <a:gd name="connsiteX24" fmla="*/ 10623141 w 11213315"/>
              <a:gd name="connsiteY24" fmla="*/ 1200329 h 1200329"/>
              <a:gd name="connsiteX25" fmla="*/ 10145099 w 11213315"/>
              <a:gd name="connsiteY25" fmla="*/ 1200329 h 1200329"/>
              <a:gd name="connsiteX26" fmla="*/ 9779191 w 11213315"/>
              <a:gd name="connsiteY26" fmla="*/ 1200329 h 1200329"/>
              <a:gd name="connsiteX27" fmla="*/ 8964750 w 11213315"/>
              <a:gd name="connsiteY27" fmla="*/ 1200329 h 1200329"/>
              <a:gd name="connsiteX28" fmla="*/ 8262443 w 11213315"/>
              <a:gd name="connsiteY28" fmla="*/ 1200329 h 1200329"/>
              <a:gd name="connsiteX29" fmla="*/ 7784401 w 11213315"/>
              <a:gd name="connsiteY29" fmla="*/ 1200329 h 1200329"/>
              <a:gd name="connsiteX30" fmla="*/ 7306360 w 11213315"/>
              <a:gd name="connsiteY30" fmla="*/ 1200329 h 1200329"/>
              <a:gd name="connsiteX31" fmla="*/ 6716186 w 11213315"/>
              <a:gd name="connsiteY31" fmla="*/ 1200329 h 1200329"/>
              <a:gd name="connsiteX32" fmla="*/ 5901745 w 11213315"/>
              <a:gd name="connsiteY32" fmla="*/ 1200329 h 1200329"/>
              <a:gd name="connsiteX33" fmla="*/ 5535837 w 11213315"/>
              <a:gd name="connsiteY33" fmla="*/ 1200329 h 1200329"/>
              <a:gd name="connsiteX34" fmla="*/ 4945662 w 11213315"/>
              <a:gd name="connsiteY34" fmla="*/ 1200329 h 1200329"/>
              <a:gd name="connsiteX35" fmla="*/ 4579754 w 11213315"/>
              <a:gd name="connsiteY35" fmla="*/ 1200329 h 1200329"/>
              <a:gd name="connsiteX36" fmla="*/ 3765313 w 11213315"/>
              <a:gd name="connsiteY36" fmla="*/ 1200329 h 1200329"/>
              <a:gd name="connsiteX37" fmla="*/ 3063006 w 11213315"/>
              <a:gd name="connsiteY37" fmla="*/ 1200329 h 1200329"/>
              <a:gd name="connsiteX38" fmla="*/ 2248565 w 11213315"/>
              <a:gd name="connsiteY38" fmla="*/ 1200329 h 1200329"/>
              <a:gd name="connsiteX39" fmla="*/ 1546257 w 11213315"/>
              <a:gd name="connsiteY39" fmla="*/ 1200329 h 1200329"/>
              <a:gd name="connsiteX40" fmla="*/ 1068216 w 11213315"/>
              <a:gd name="connsiteY40" fmla="*/ 1200329 h 1200329"/>
              <a:gd name="connsiteX41" fmla="*/ 590174 w 11213315"/>
              <a:gd name="connsiteY41" fmla="*/ 1200329 h 1200329"/>
              <a:gd name="connsiteX42" fmla="*/ 0 w 11213315"/>
              <a:gd name="connsiteY42" fmla="*/ 1200329 h 1200329"/>
              <a:gd name="connsiteX43" fmla="*/ 0 w 11213315"/>
              <a:gd name="connsiteY43" fmla="*/ 776213 h 1200329"/>
              <a:gd name="connsiteX44" fmla="*/ 0 w 11213315"/>
              <a:gd name="connsiteY44" fmla="*/ 400110 h 1200329"/>
              <a:gd name="connsiteX45" fmla="*/ 0 w 11213315"/>
              <a:gd name="connsiteY45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213315" h="1200329" extrusionOk="0">
                <a:moveTo>
                  <a:pt x="0" y="0"/>
                </a:moveTo>
                <a:cubicBezTo>
                  <a:pt x="78202" y="-11086"/>
                  <a:pt x="161138" y="24790"/>
                  <a:pt x="253775" y="0"/>
                </a:cubicBezTo>
                <a:cubicBezTo>
                  <a:pt x="346413" y="-24790"/>
                  <a:pt x="483754" y="20426"/>
                  <a:pt x="619683" y="0"/>
                </a:cubicBezTo>
                <a:cubicBezTo>
                  <a:pt x="755612" y="-20426"/>
                  <a:pt x="1097700" y="51106"/>
                  <a:pt x="1434124" y="0"/>
                </a:cubicBezTo>
                <a:cubicBezTo>
                  <a:pt x="1770548" y="-51106"/>
                  <a:pt x="1749000" y="69117"/>
                  <a:pt x="2024298" y="0"/>
                </a:cubicBezTo>
                <a:cubicBezTo>
                  <a:pt x="2299596" y="-69117"/>
                  <a:pt x="2470220" y="29481"/>
                  <a:pt x="2614473" y="0"/>
                </a:cubicBezTo>
                <a:cubicBezTo>
                  <a:pt x="2758727" y="-29481"/>
                  <a:pt x="2877377" y="42683"/>
                  <a:pt x="2980381" y="0"/>
                </a:cubicBezTo>
                <a:cubicBezTo>
                  <a:pt x="3083385" y="-42683"/>
                  <a:pt x="3126065" y="12372"/>
                  <a:pt x="3234156" y="0"/>
                </a:cubicBezTo>
                <a:cubicBezTo>
                  <a:pt x="3342247" y="-12372"/>
                  <a:pt x="3521301" y="745"/>
                  <a:pt x="3600064" y="0"/>
                </a:cubicBezTo>
                <a:cubicBezTo>
                  <a:pt x="3678827" y="-745"/>
                  <a:pt x="3865208" y="8863"/>
                  <a:pt x="3965972" y="0"/>
                </a:cubicBezTo>
                <a:cubicBezTo>
                  <a:pt x="4066736" y="-8863"/>
                  <a:pt x="4267020" y="20923"/>
                  <a:pt x="4444014" y="0"/>
                </a:cubicBezTo>
                <a:cubicBezTo>
                  <a:pt x="4621008" y="-20923"/>
                  <a:pt x="4857121" y="39517"/>
                  <a:pt x="5034188" y="0"/>
                </a:cubicBezTo>
                <a:cubicBezTo>
                  <a:pt x="5211255" y="-39517"/>
                  <a:pt x="5539327" y="66955"/>
                  <a:pt x="5848629" y="0"/>
                </a:cubicBezTo>
                <a:cubicBezTo>
                  <a:pt x="6157931" y="-66955"/>
                  <a:pt x="6353351" y="74117"/>
                  <a:pt x="6663070" y="0"/>
                </a:cubicBezTo>
                <a:cubicBezTo>
                  <a:pt x="6972789" y="-74117"/>
                  <a:pt x="7307505" y="82399"/>
                  <a:pt x="7477511" y="0"/>
                </a:cubicBezTo>
                <a:cubicBezTo>
                  <a:pt x="7647517" y="-82399"/>
                  <a:pt x="7844957" y="4099"/>
                  <a:pt x="8067685" y="0"/>
                </a:cubicBezTo>
                <a:cubicBezTo>
                  <a:pt x="8290413" y="-4099"/>
                  <a:pt x="8448110" y="9983"/>
                  <a:pt x="8657860" y="0"/>
                </a:cubicBezTo>
                <a:cubicBezTo>
                  <a:pt x="8867610" y="-9983"/>
                  <a:pt x="8920197" y="5800"/>
                  <a:pt x="9023768" y="0"/>
                </a:cubicBezTo>
                <a:cubicBezTo>
                  <a:pt x="9127339" y="-5800"/>
                  <a:pt x="9644935" y="44489"/>
                  <a:pt x="9838208" y="0"/>
                </a:cubicBezTo>
                <a:cubicBezTo>
                  <a:pt x="10031481" y="-44489"/>
                  <a:pt x="10346043" y="65964"/>
                  <a:pt x="10540516" y="0"/>
                </a:cubicBezTo>
                <a:cubicBezTo>
                  <a:pt x="10734989" y="-65964"/>
                  <a:pt x="11040790" y="62387"/>
                  <a:pt x="11213315" y="0"/>
                </a:cubicBezTo>
                <a:cubicBezTo>
                  <a:pt x="11224416" y="154522"/>
                  <a:pt x="11209945" y="272983"/>
                  <a:pt x="11213315" y="388106"/>
                </a:cubicBezTo>
                <a:cubicBezTo>
                  <a:pt x="11216685" y="503229"/>
                  <a:pt x="11188987" y="700840"/>
                  <a:pt x="11213315" y="800219"/>
                </a:cubicBezTo>
                <a:cubicBezTo>
                  <a:pt x="11237643" y="899598"/>
                  <a:pt x="11191561" y="1043713"/>
                  <a:pt x="11213315" y="1200329"/>
                </a:cubicBezTo>
                <a:cubicBezTo>
                  <a:pt x="11032200" y="1267052"/>
                  <a:pt x="10847217" y="1179320"/>
                  <a:pt x="10623141" y="1200329"/>
                </a:cubicBezTo>
                <a:cubicBezTo>
                  <a:pt x="10399065" y="1221338"/>
                  <a:pt x="10252842" y="1164793"/>
                  <a:pt x="10145099" y="1200329"/>
                </a:cubicBezTo>
                <a:cubicBezTo>
                  <a:pt x="10037356" y="1235865"/>
                  <a:pt x="9871381" y="1191663"/>
                  <a:pt x="9779191" y="1200329"/>
                </a:cubicBezTo>
                <a:cubicBezTo>
                  <a:pt x="9687001" y="1208995"/>
                  <a:pt x="9211408" y="1113504"/>
                  <a:pt x="8964750" y="1200329"/>
                </a:cubicBezTo>
                <a:cubicBezTo>
                  <a:pt x="8718092" y="1287154"/>
                  <a:pt x="8445489" y="1132220"/>
                  <a:pt x="8262443" y="1200329"/>
                </a:cubicBezTo>
                <a:cubicBezTo>
                  <a:pt x="8079397" y="1268438"/>
                  <a:pt x="7939695" y="1179193"/>
                  <a:pt x="7784401" y="1200329"/>
                </a:cubicBezTo>
                <a:cubicBezTo>
                  <a:pt x="7629107" y="1221465"/>
                  <a:pt x="7431229" y="1172068"/>
                  <a:pt x="7306360" y="1200329"/>
                </a:cubicBezTo>
                <a:cubicBezTo>
                  <a:pt x="7181491" y="1228590"/>
                  <a:pt x="6958381" y="1189481"/>
                  <a:pt x="6716186" y="1200329"/>
                </a:cubicBezTo>
                <a:cubicBezTo>
                  <a:pt x="6473991" y="1211177"/>
                  <a:pt x="6064774" y="1161395"/>
                  <a:pt x="5901745" y="1200329"/>
                </a:cubicBezTo>
                <a:cubicBezTo>
                  <a:pt x="5738716" y="1239263"/>
                  <a:pt x="5673803" y="1163112"/>
                  <a:pt x="5535837" y="1200329"/>
                </a:cubicBezTo>
                <a:cubicBezTo>
                  <a:pt x="5397871" y="1237546"/>
                  <a:pt x="5157729" y="1198161"/>
                  <a:pt x="4945662" y="1200329"/>
                </a:cubicBezTo>
                <a:cubicBezTo>
                  <a:pt x="4733596" y="1202497"/>
                  <a:pt x="4720204" y="1187308"/>
                  <a:pt x="4579754" y="1200329"/>
                </a:cubicBezTo>
                <a:cubicBezTo>
                  <a:pt x="4439304" y="1213350"/>
                  <a:pt x="3995620" y="1181959"/>
                  <a:pt x="3765313" y="1200329"/>
                </a:cubicBezTo>
                <a:cubicBezTo>
                  <a:pt x="3535006" y="1218699"/>
                  <a:pt x="3274216" y="1150053"/>
                  <a:pt x="3063006" y="1200329"/>
                </a:cubicBezTo>
                <a:cubicBezTo>
                  <a:pt x="2851796" y="1250605"/>
                  <a:pt x="2557476" y="1139791"/>
                  <a:pt x="2248565" y="1200329"/>
                </a:cubicBezTo>
                <a:cubicBezTo>
                  <a:pt x="1939654" y="1260867"/>
                  <a:pt x="1839761" y="1184710"/>
                  <a:pt x="1546257" y="1200329"/>
                </a:cubicBezTo>
                <a:cubicBezTo>
                  <a:pt x="1252753" y="1215948"/>
                  <a:pt x="1206337" y="1195477"/>
                  <a:pt x="1068216" y="1200329"/>
                </a:cubicBezTo>
                <a:cubicBezTo>
                  <a:pt x="930095" y="1205181"/>
                  <a:pt x="732049" y="1163846"/>
                  <a:pt x="590174" y="1200329"/>
                </a:cubicBezTo>
                <a:cubicBezTo>
                  <a:pt x="448299" y="1236812"/>
                  <a:pt x="201298" y="1197118"/>
                  <a:pt x="0" y="1200329"/>
                </a:cubicBezTo>
                <a:cubicBezTo>
                  <a:pt x="-390" y="1067833"/>
                  <a:pt x="11443" y="869168"/>
                  <a:pt x="0" y="776213"/>
                </a:cubicBezTo>
                <a:cubicBezTo>
                  <a:pt x="-11443" y="683258"/>
                  <a:pt x="1860" y="570346"/>
                  <a:pt x="0" y="400110"/>
                </a:cubicBezTo>
                <a:cubicBezTo>
                  <a:pt x="-1860" y="229874"/>
                  <a:pt x="16430" y="13928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Sensibiliser les conseillers à cocher la case « Ambassadeur potentiel »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un entrepreneur remarquable, dont le projet et profil en font un exemple de communication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OU sur Jungo ?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Fiche Entrepreneur/ onglet Caractéristiques BGE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12A7AE-492E-950E-7D18-FA37C7107A90}"/>
              </a:ext>
            </a:extLst>
          </p:cNvPr>
          <p:cNvSpPr txBox="1"/>
          <p:nvPr/>
        </p:nvSpPr>
        <p:spPr>
          <a:xfrm>
            <a:off x="8784812" y="2638078"/>
            <a:ext cx="298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</a:t>
            </a:r>
          </a:p>
          <a:p>
            <a:r>
              <a:rPr lang="fr-FR" sz="1600" b="1" i="1" dirty="0">
                <a:solidFill>
                  <a:srgbClr val="00B050"/>
                </a:solidFill>
              </a:rPr>
              <a:t>Caractéristiques BGE/  </a:t>
            </a:r>
          </a:p>
          <a:p>
            <a:r>
              <a:rPr lang="fr-FR" sz="1600" b="1" i="1" dirty="0">
                <a:solidFill>
                  <a:srgbClr val="00B050"/>
                </a:solidFill>
              </a:rPr>
              <a:t>Partie grisée à droite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53FF73-0E4B-EAB2-6D2F-C5C992CD9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24" y="2638078"/>
            <a:ext cx="7869289" cy="402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603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7519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PARCOURS/ Affectation d’une Ressource au niveau du Participant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3" y="1095543"/>
            <a:ext cx="11213315" cy="1846659"/>
          </a:xfrm>
          <a:custGeom>
            <a:avLst/>
            <a:gdLst>
              <a:gd name="connsiteX0" fmla="*/ 0 w 11213315"/>
              <a:gd name="connsiteY0" fmla="*/ 0 h 1846659"/>
              <a:gd name="connsiteX1" fmla="*/ 253775 w 11213315"/>
              <a:gd name="connsiteY1" fmla="*/ 0 h 1846659"/>
              <a:gd name="connsiteX2" fmla="*/ 619683 w 11213315"/>
              <a:gd name="connsiteY2" fmla="*/ 0 h 1846659"/>
              <a:gd name="connsiteX3" fmla="*/ 1434124 w 11213315"/>
              <a:gd name="connsiteY3" fmla="*/ 0 h 1846659"/>
              <a:gd name="connsiteX4" fmla="*/ 2024298 w 11213315"/>
              <a:gd name="connsiteY4" fmla="*/ 0 h 1846659"/>
              <a:gd name="connsiteX5" fmla="*/ 2614473 w 11213315"/>
              <a:gd name="connsiteY5" fmla="*/ 0 h 1846659"/>
              <a:gd name="connsiteX6" fmla="*/ 2980381 w 11213315"/>
              <a:gd name="connsiteY6" fmla="*/ 0 h 1846659"/>
              <a:gd name="connsiteX7" fmla="*/ 3234156 w 11213315"/>
              <a:gd name="connsiteY7" fmla="*/ 0 h 1846659"/>
              <a:gd name="connsiteX8" fmla="*/ 3600064 w 11213315"/>
              <a:gd name="connsiteY8" fmla="*/ 0 h 1846659"/>
              <a:gd name="connsiteX9" fmla="*/ 3965972 w 11213315"/>
              <a:gd name="connsiteY9" fmla="*/ 0 h 1846659"/>
              <a:gd name="connsiteX10" fmla="*/ 4444014 w 11213315"/>
              <a:gd name="connsiteY10" fmla="*/ 0 h 1846659"/>
              <a:gd name="connsiteX11" fmla="*/ 5034188 w 11213315"/>
              <a:gd name="connsiteY11" fmla="*/ 0 h 1846659"/>
              <a:gd name="connsiteX12" fmla="*/ 5848629 w 11213315"/>
              <a:gd name="connsiteY12" fmla="*/ 0 h 1846659"/>
              <a:gd name="connsiteX13" fmla="*/ 6663070 w 11213315"/>
              <a:gd name="connsiteY13" fmla="*/ 0 h 1846659"/>
              <a:gd name="connsiteX14" fmla="*/ 7477511 w 11213315"/>
              <a:gd name="connsiteY14" fmla="*/ 0 h 1846659"/>
              <a:gd name="connsiteX15" fmla="*/ 8067685 w 11213315"/>
              <a:gd name="connsiteY15" fmla="*/ 0 h 1846659"/>
              <a:gd name="connsiteX16" fmla="*/ 8657860 w 11213315"/>
              <a:gd name="connsiteY16" fmla="*/ 0 h 1846659"/>
              <a:gd name="connsiteX17" fmla="*/ 9023768 w 11213315"/>
              <a:gd name="connsiteY17" fmla="*/ 0 h 1846659"/>
              <a:gd name="connsiteX18" fmla="*/ 9838208 w 11213315"/>
              <a:gd name="connsiteY18" fmla="*/ 0 h 1846659"/>
              <a:gd name="connsiteX19" fmla="*/ 10540516 w 11213315"/>
              <a:gd name="connsiteY19" fmla="*/ 0 h 1846659"/>
              <a:gd name="connsiteX20" fmla="*/ 11213315 w 11213315"/>
              <a:gd name="connsiteY20" fmla="*/ 0 h 1846659"/>
              <a:gd name="connsiteX21" fmla="*/ 11213315 w 11213315"/>
              <a:gd name="connsiteY21" fmla="*/ 443198 h 1846659"/>
              <a:gd name="connsiteX22" fmla="*/ 11213315 w 11213315"/>
              <a:gd name="connsiteY22" fmla="*/ 923330 h 1846659"/>
              <a:gd name="connsiteX23" fmla="*/ 11213315 w 11213315"/>
              <a:gd name="connsiteY23" fmla="*/ 1403461 h 1846659"/>
              <a:gd name="connsiteX24" fmla="*/ 11213315 w 11213315"/>
              <a:gd name="connsiteY24" fmla="*/ 1846659 h 1846659"/>
              <a:gd name="connsiteX25" fmla="*/ 10847407 w 11213315"/>
              <a:gd name="connsiteY25" fmla="*/ 1846659 h 1846659"/>
              <a:gd name="connsiteX26" fmla="*/ 10481499 w 11213315"/>
              <a:gd name="connsiteY26" fmla="*/ 1846659 h 1846659"/>
              <a:gd name="connsiteX27" fmla="*/ 9667058 w 11213315"/>
              <a:gd name="connsiteY27" fmla="*/ 1846659 h 1846659"/>
              <a:gd name="connsiteX28" fmla="*/ 8964750 w 11213315"/>
              <a:gd name="connsiteY28" fmla="*/ 1846659 h 1846659"/>
              <a:gd name="connsiteX29" fmla="*/ 8486709 w 11213315"/>
              <a:gd name="connsiteY29" fmla="*/ 1846659 h 1846659"/>
              <a:gd name="connsiteX30" fmla="*/ 8008668 w 11213315"/>
              <a:gd name="connsiteY30" fmla="*/ 1846659 h 1846659"/>
              <a:gd name="connsiteX31" fmla="*/ 7418493 w 11213315"/>
              <a:gd name="connsiteY31" fmla="*/ 1846659 h 1846659"/>
              <a:gd name="connsiteX32" fmla="*/ 6604052 w 11213315"/>
              <a:gd name="connsiteY32" fmla="*/ 1846659 h 1846659"/>
              <a:gd name="connsiteX33" fmla="*/ 6238144 w 11213315"/>
              <a:gd name="connsiteY33" fmla="*/ 1846659 h 1846659"/>
              <a:gd name="connsiteX34" fmla="*/ 5647970 w 11213315"/>
              <a:gd name="connsiteY34" fmla="*/ 1846659 h 1846659"/>
              <a:gd name="connsiteX35" fmla="*/ 5282062 w 11213315"/>
              <a:gd name="connsiteY35" fmla="*/ 1846659 h 1846659"/>
              <a:gd name="connsiteX36" fmla="*/ 4467621 w 11213315"/>
              <a:gd name="connsiteY36" fmla="*/ 1846659 h 1846659"/>
              <a:gd name="connsiteX37" fmla="*/ 3765313 w 11213315"/>
              <a:gd name="connsiteY37" fmla="*/ 1846659 h 1846659"/>
              <a:gd name="connsiteX38" fmla="*/ 2950872 w 11213315"/>
              <a:gd name="connsiteY38" fmla="*/ 1846659 h 1846659"/>
              <a:gd name="connsiteX39" fmla="*/ 2248565 w 11213315"/>
              <a:gd name="connsiteY39" fmla="*/ 1846659 h 1846659"/>
              <a:gd name="connsiteX40" fmla="*/ 1770523 w 11213315"/>
              <a:gd name="connsiteY40" fmla="*/ 1846659 h 1846659"/>
              <a:gd name="connsiteX41" fmla="*/ 1292482 w 11213315"/>
              <a:gd name="connsiteY41" fmla="*/ 1846659 h 1846659"/>
              <a:gd name="connsiteX42" fmla="*/ 814441 w 11213315"/>
              <a:gd name="connsiteY42" fmla="*/ 1846659 h 1846659"/>
              <a:gd name="connsiteX43" fmla="*/ 0 w 11213315"/>
              <a:gd name="connsiteY43" fmla="*/ 1846659 h 1846659"/>
              <a:gd name="connsiteX44" fmla="*/ 0 w 11213315"/>
              <a:gd name="connsiteY44" fmla="*/ 1348061 h 1846659"/>
              <a:gd name="connsiteX45" fmla="*/ 0 w 11213315"/>
              <a:gd name="connsiteY45" fmla="*/ 886396 h 1846659"/>
              <a:gd name="connsiteX46" fmla="*/ 0 w 11213315"/>
              <a:gd name="connsiteY46" fmla="*/ 0 h 184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213315" h="1846659" extrusionOk="0">
                <a:moveTo>
                  <a:pt x="0" y="0"/>
                </a:moveTo>
                <a:cubicBezTo>
                  <a:pt x="78202" y="-11086"/>
                  <a:pt x="161138" y="24790"/>
                  <a:pt x="253775" y="0"/>
                </a:cubicBezTo>
                <a:cubicBezTo>
                  <a:pt x="346413" y="-24790"/>
                  <a:pt x="483754" y="20426"/>
                  <a:pt x="619683" y="0"/>
                </a:cubicBezTo>
                <a:cubicBezTo>
                  <a:pt x="755612" y="-20426"/>
                  <a:pt x="1097700" y="51106"/>
                  <a:pt x="1434124" y="0"/>
                </a:cubicBezTo>
                <a:cubicBezTo>
                  <a:pt x="1770548" y="-51106"/>
                  <a:pt x="1749000" y="69117"/>
                  <a:pt x="2024298" y="0"/>
                </a:cubicBezTo>
                <a:cubicBezTo>
                  <a:pt x="2299596" y="-69117"/>
                  <a:pt x="2470220" y="29481"/>
                  <a:pt x="2614473" y="0"/>
                </a:cubicBezTo>
                <a:cubicBezTo>
                  <a:pt x="2758727" y="-29481"/>
                  <a:pt x="2877377" y="42683"/>
                  <a:pt x="2980381" y="0"/>
                </a:cubicBezTo>
                <a:cubicBezTo>
                  <a:pt x="3083385" y="-42683"/>
                  <a:pt x="3126065" y="12372"/>
                  <a:pt x="3234156" y="0"/>
                </a:cubicBezTo>
                <a:cubicBezTo>
                  <a:pt x="3342247" y="-12372"/>
                  <a:pt x="3521301" y="745"/>
                  <a:pt x="3600064" y="0"/>
                </a:cubicBezTo>
                <a:cubicBezTo>
                  <a:pt x="3678827" y="-745"/>
                  <a:pt x="3865208" y="8863"/>
                  <a:pt x="3965972" y="0"/>
                </a:cubicBezTo>
                <a:cubicBezTo>
                  <a:pt x="4066736" y="-8863"/>
                  <a:pt x="4267020" y="20923"/>
                  <a:pt x="4444014" y="0"/>
                </a:cubicBezTo>
                <a:cubicBezTo>
                  <a:pt x="4621008" y="-20923"/>
                  <a:pt x="4857121" y="39517"/>
                  <a:pt x="5034188" y="0"/>
                </a:cubicBezTo>
                <a:cubicBezTo>
                  <a:pt x="5211255" y="-39517"/>
                  <a:pt x="5539327" y="66955"/>
                  <a:pt x="5848629" y="0"/>
                </a:cubicBezTo>
                <a:cubicBezTo>
                  <a:pt x="6157931" y="-66955"/>
                  <a:pt x="6353351" y="74117"/>
                  <a:pt x="6663070" y="0"/>
                </a:cubicBezTo>
                <a:cubicBezTo>
                  <a:pt x="6972789" y="-74117"/>
                  <a:pt x="7307505" y="82399"/>
                  <a:pt x="7477511" y="0"/>
                </a:cubicBezTo>
                <a:cubicBezTo>
                  <a:pt x="7647517" y="-82399"/>
                  <a:pt x="7844957" y="4099"/>
                  <a:pt x="8067685" y="0"/>
                </a:cubicBezTo>
                <a:cubicBezTo>
                  <a:pt x="8290413" y="-4099"/>
                  <a:pt x="8448110" y="9983"/>
                  <a:pt x="8657860" y="0"/>
                </a:cubicBezTo>
                <a:cubicBezTo>
                  <a:pt x="8867610" y="-9983"/>
                  <a:pt x="8920197" y="5800"/>
                  <a:pt x="9023768" y="0"/>
                </a:cubicBezTo>
                <a:cubicBezTo>
                  <a:pt x="9127339" y="-5800"/>
                  <a:pt x="9644935" y="44489"/>
                  <a:pt x="9838208" y="0"/>
                </a:cubicBezTo>
                <a:cubicBezTo>
                  <a:pt x="10031481" y="-44489"/>
                  <a:pt x="10346043" y="65964"/>
                  <a:pt x="10540516" y="0"/>
                </a:cubicBezTo>
                <a:cubicBezTo>
                  <a:pt x="10734989" y="-65964"/>
                  <a:pt x="11040790" y="62387"/>
                  <a:pt x="11213315" y="0"/>
                </a:cubicBezTo>
                <a:cubicBezTo>
                  <a:pt x="11227159" y="184976"/>
                  <a:pt x="11206159" y="229922"/>
                  <a:pt x="11213315" y="443198"/>
                </a:cubicBezTo>
                <a:cubicBezTo>
                  <a:pt x="11220471" y="656474"/>
                  <a:pt x="11165706" y="690774"/>
                  <a:pt x="11213315" y="923330"/>
                </a:cubicBezTo>
                <a:cubicBezTo>
                  <a:pt x="11260924" y="1155886"/>
                  <a:pt x="11172131" y="1304047"/>
                  <a:pt x="11213315" y="1403461"/>
                </a:cubicBezTo>
                <a:cubicBezTo>
                  <a:pt x="11254499" y="1502875"/>
                  <a:pt x="11210215" y="1659706"/>
                  <a:pt x="11213315" y="1846659"/>
                </a:cubicBezTo>
                <a:cubicBezTo>
                  <a:pt x="11123216" y="1865278"/>
                  <a:pt x="10931370" y="1824191"/>
                  <a:pt x="10847407" y="1846659"/>
                </a:cubicBezTo>
                <a:cubicBezTo>
                  <a:pt x="10763444" y="1869127"/>
                  <a:pt x="10573689" y="1837993"/>
                  <a:pt x="10481499" y="1846659"/>
                </a:cubicBezTo>
                <a:cubicBezTo>
                  <a:pt x="10389309" y="1855325"/>
                  <a:pt x="9913716" y="1759834"/>
                  <a:pt x="9667058" y="1846659"/>
                </a:cubicBezTo>
                <a:cubicBezTo>
                  <a:pt x="9420400" y="1933484"/>
                  <a:pt x="9151730" y="1780127"/>
                  <a:pt x="8964750" y="1846659"/>
                </a:cubicBezTo>
                <a:cubicBezTo>
                  <a:pt x="8777770" y="1913191"/>
                  <a:pt x="8635483" y="1816700"/>
                  <a:pt x="8486709" y="1846659"/>
                </a:cubicBezTo>
                <a:cubicBezTo>
                  <a:pt x="8337935" y="1876618"/>
                  <a:pt x="8133537" y="1818398"/>
                  <a:pt x="8008668" y="1846659"/>
                </a:cubicBezTo>
                <a:cubicBezTo>
                  <a:pt x="7883799" y="1874920"/>
                  <a:pt x="7661118" y="1838369"/>
                  <a:pt x="7418493" y="1846659"/>
                </a:cubicBezTo>
                <a:cubicBezTo>
                  <a:pt x="7175869" y="1854949"/>
                  <a:pt x="6767081" y="1807725"/>
                  <a:pt x="6604052" y="1846659"/>
                </a:cubicBezTo>
                <a:cubicBezTo>
                  <a:pt x="6441023" y="1885593"/>
                  <a:pt x="6376110" y="1809442"/>
                  <a:pt x="6238144" y="1846659"/>
                </a:cubicBezTo>
                <a:cubicBezTo>
                  <a:pt x="6100178" y="1883876"/>
                  <a:pt x="5852882" y="1842131"/>
                  <a:pt x="5647970" y="1846659"/>
                </a:cubicBezTo>
                <a:cubicBezTo>
                  <a:pt x="5443058" y="1851187"/>
                  <a:pt x="5422512" y="1833638"/>
                  <a:pt x="5282062" y="1846659"/>
                </a:cubicBezTo>
                <a:cubicBezTo>
                  <a:pt x="5141612" y="1859680"/>
                  <a:pt x="4697928" y="1828289"/>
                  <a:pt x="4467621" y="1846659"/>
                </a:cubicBezTo>
                <a:cubicBezTo>
                  <a:pt x="4237314" y="1865029"/>
                  <a:pt x="3981106" y="1802094"/>
                  <a:pt x="3765313" y="1846659"/>
                </a:cubicBezTo>
                <a:cubicBezTo>
                  <a:pt x="3549520" y="1891224"/>
                  <a:pt x="3259783" y="1786121"/>
                  <a:pt x="2950872" y="1846659"/>
                </a:cubicBezTo>
                <a:cubicBezTo>
                  <a:pt x="2641961" y="1907197"/>
                  <a:pt x="2539827" y="1828116"/>
                  <a:pt x="2248565" y="1846659"/>
                </a:cubicBezTo>
                <a:cubicBezTo>
                  <a:pt x="1957303" y="1865202"/>
                  <a:pt x="1910421" y="1844952"/>
                  <a:pt x="1770523" y="1846659"/>
                </a:cubicBezTo>
                <a:cubicBezTo>
                  <a:pt x="1630625" y="1848366"/>
                  <a:pt x="1431013" y="1808450"/>
                  <a:pt x="1292482" y="1846659"/>
                </a:cubicBezTo>
                <a:cubicBezTo>
                  <a:pt x="1153951" y="1884868"/>
                  <a:pt x="981131" y="1795662"/>
                  <a:pt x="814441" y="1846659"/>
                </a:cubicBezTo>
                <a:cubicBezTo>
                  <a:pt x="647751" y="1897656"/>
                  <a:pt x="300267" y="1812725"/>
                  <a:pt x="0" y="1846659"/>
                </a:cubicBezTo>
                <a:cubicBezTo>
                  <a:pt x="-38188" y="1739087"/>
                  <a:pt x="35781" y="1522768"/>
                  <a:pt x="0" y="1348061"/>
                </a:cubicBezTo>
                <a:cubicBezTo>
                  <a:pt x="-35781" y="1173354"/>
                  <a:pt x="45254" y="1045687"/>
                  <a:pt x="0" y="886396"/>
                </a:cubicBezTo>
                <a:cubicBezTo>
                  <a:pt x="-45254" y="727106"/>
                  <a:pt x="74039" y="31543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ressource peut-être affectée à l’Action ou au Participant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Ressource par défaut de l’action -&gt; même ressource pour tous les Entrepreneurs rattachées à l’action</a:t>
            </a:r>
          </a:p>
          <a:p>
            <a:endParaRPr lang="fr-FR" sz="4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Ressource du Participant = ressource d’imputation  -&gt; ressource au niveau du Participant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les ressources peuvent être différentes selon les entrepreneurs participants à la même action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(diverses lignes de financement pour la même action selon les entrepreneurs ; exemple : fonds de formation pro)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12A7AE-492E-950E-7D18-FA37C7107A90}"/>
              </a:ext>
            </a:extLst>
          </p:cNvPr>
          <p:cNvSpPr txBox="1"/>
          <p:nvPr/>
        </p:nvSpPr>
        <p:spPr>
          <a:xfrm>
            <a:off x="9518240" y="3256398"/>
            <a:ext cx="298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Participants/  Ligne de l’entrepreneur dans tableau Participant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7C997A6-037B-1F19-CF69-E323C3DCF59B}"/>
              </a:ext>
            </a:extLst>
          </p:cNvPr>
          <p:cNvSpPr txBox="1"/>
          <p:nvPr/>
        </p:nvSpPr>
        <p:spPr>
          <a:xfrm>
            <a:off x="559583" y="3429000"/>
            <a:ext cx="390764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</a:rPr>
              <a:t>Pour préciser la Ressource du Participant, si différente de la Ressource par défaut de l’action </a:t>
            </a:r>
            <a:r>
              <a:rPr lang="fr-FR" dirty="0">
                <a:solidFill>
                  <a:srgbClr val="2F479E"/>
                </a:solidFill>
              </a:rPr>
              <a:t>: </a:t>
            </a:r>
          </a:p>
          <a:p>
            <a:endParaRPr lang="fr-FR" sz="800" dirty="0">
              <a:solidFill>
                <a:srgbClr val="2F479E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2F479E"/>
                </a:solidFill>
              </a:rPr>
              <a:t>Aller dans Action/onglet Participant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2F479E"/>
                </a:solidFill>
              </a:rPr>
              <a:t>Cliquer dans le Tableau, sur la ligne de l’entrepreneur concerné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2F479E"/>
                </a:solidFill>
              </a:rPr>
              <a:t>Dans la pop-up « Edition d’un bénéficiaire », modifier le champ Ressource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4C1AA39-9E47-E97C-047C-84CC6EDC3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7447" y="3256398"/>
            <a:ext cx="4621353" cy="349786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5899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7519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PARCOURS/ Affectation d’une Ressource au niveau du Participant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3" y="1095543"/>
            <a:ext cx="11432392" cy="2015936"/>
          </a:xfrm>
          <a:custGeom>
            <a:avLst/>
            <a:gdLst>
              <a:gd name="connsiteX0" fmla="*/ 0 w 11432392"/>
              <a:gd name="connsiteY0" fmla="*/ 0 h 2015936"/>
              <a:gd name="connsiteX1" fmla="*/ 228648 w 11432392"/>
              <a:gd name="connsiteY1" fmla="*/ 0 h 2015936"/>
              <a:gd name="connsiteX2" fmla="*/ 571620 w 11432392"/>
              <a:gd name="connsiteY2" fmla="*/ 0 h 2015936"/>
              <a:gd name="connsiteX3" fmla="*/ 1371887 w 11432392"/>
              <a:gd name="connsiteY3" fmla="*/ 0 h 2015936"/>
              <a:gd name="connsiteX4" fmla="*/ 1943507 w 11432392"/>
              <a:gd name="connsiteY4" fmla="*/ 0 h 2015936"/>
              <a:gd name="connsiteX5" fmla="*/ 2515126 w 11432392"/>
              <a:gd name="connsiteY5" fmla="*/ 0 h 2015936"/>
              <a:gd name="connsiteX6" fmla="*/ 2858098 w 11432392"/>
              <a:gd name="connsiteY6" fmla="*/ 0 h 2015936"/>
              <a:gd name="connsiteX7" fmla="*/ 3086746 w 11432392"/>
              <a:gd name="connsiteY7" fmla="*/ 0 h 2015936"/>
              <a:gd name="connsiteX8" fmla="*/ 3429718 w 11432392"/>
              <a:gd name="connsiteY8" fmla="*/ 0 h 2015936"/>
              <a:gd name="connsiteX9" fmla="*/ 3772689 w 11432392"/>
              <a:gd name="connsiteY9" fmla="*/ 0 h 2015936"/>
              <a:gd name="connsiteX10" fmla="*/ 4229985 w 11432392"/>
              <a:gd name="connsiteY10" fmla="*/ 0 h 2015936"/>
              <a:gd name="connsiteX11" fmla="*/ 4801605 w 11432392"/>
              <a:gd name="connsiteY11" fmla="*/ 0 h 2015936"/>
              <a:gd name="connsiteX12" fmla="*/ 5601872 w 11432392"/>
              <a:gd name="connsiteY12" fmla="*/ 0 h 2015936"/>
              <a:gd name="connsiteX13" fmla="*/ 6402140 w 11432392"/>
              <a:gd name="connsiteY13" fmla="*/ 0 h 2015936"/>
              <a:gd name="connsiteX14" fmla="*/ 7202407 w 11432392"/>
              <a:gd name="connsiteY14" fmla="*/ 0 h 2015936"/>
              <a:gd name="connsiteX15" fmla="*/ 7774027 w 11432392"/>
              <a:gd name="connsiteY15" fmla="*/ 0 h 2015936"/>
              <a:gd name="connsiteX16" fmla="*/ 8345646 w 11432392"/>
              <a:gd name="connsiteY16" fmla="*/ 0 h 2015936"/>
              <a:gd name="connsiteX17" fmla="*/ 8688618 w 11432392"/>
              <a:gd name="connsiteY17" fmla="*/ 0 h 2015936"/>
              <a:gd name="connsiteX18" fmla="*/ 9488885 w 11432392"/>
              <a:gd name="connsiteY18" fmla="*/ 0 h 2015936"/>
              <a:gd name="connsiteX19" fmla="*/ 10174829 w 11432392"/>
              <a:gd name="connsiteY19" fmla="*/ 0 h 2015936"/>
              <a:gd name="connsiteX20" fmla="*/ 10403477 w 11432392"/>
              <a:gd name="connsiteY20" fmla="*/ 0 h 2015936"/>
              <a:gd name="connsiteX21" fmla="*/ 10860772 w 11432392"/>
              <a:gd name="connsiteY21" fmla="*/ 0 h 2015936"/>
              <a:gd name="connsiteX22" fmla="*/ 11432392 w 11432392"/>
              <a:gd name="connsiteY22" fmla="*/ 0 h 2015936"/>
              <a:gd name="connsiteX23" fmla="*/ 11432392 w 11432392"/>
              <a:gd name="connsiteY23" fmla="*/ 463665 h 2015936"/>
              <a:gd name="connsiteX24" fmla="*/ 11432392 w 11432392"/>
              <a:gd name="connsiteY24" fmla="*/ 967649 h 2015936"/>
              <a:gd name="connsiteX25" fmla="*/ 11432392 w 11432392"/>
              <a:gd name="connsiteY25" fmla="*/ 1431315 h 2015936"/>
              <a:gd name="connsiteX26" fmla="*/ 11432392 w 11432392"/>
              <a:gd name="connsiteY26" fmla="*/ 2015936 h 2015936"/>
              <a:gd name="connsiteX27" fmla="*/ 10632125 w 11432392"/>
              <a:gd name="connsiteY27" fmla="*/ 2015936 h 2015936"/>
              <a:gd name="connsiteX28" fmla="*/ 9946181 w 11432392"/>
              <a:gd name="connsiteY28" fmla="*/ 2015936 h 2015936"/>
              <a:gd name="connsiteX29" fmla="*/ 9488885 w 11432392"/>
              <a:gd name="connsiteY29" fmla="*/ 2015936 h 2015936"/>
              <a:gd name="connsiteX30" fmla="*/ 9031590 w 11432392"/>
              <a:gd name="connsiteY30" fmla="*/ 2015936 h 2015936"/>
              <a:gd name="connsiteX31" fmla="*/ 8459970 w 11432392"/>
              <a:gd name="connsiteY31" fmla="*/ 2015936 h 2015936"/>
              <a:gd name="connsiteX32" fmla="*/ 7659703 w 11432392"/>
              <a:gd name="connsiteY32" fmla="*/ 2015936 h 2015936"/>
              <a:gd name="connsiteX33" fmla="*/ 7316731 w 11432392"/>
              <a:gd name="connsiteY33" fmla="*/ 2015936 h 2015936"/>
              <a:gd name="connsiteX34" fmla="*/ 6745111 w 11432392"/>
              <a:gd name="connsiteY34" fmla="*/ 2015936 h 2015936"/>
              <a:gd name="connsiteX35" fmla="*/ 6402140 w 11432392"/>
              <a:gd name="connsiteY35" fmla="*/ 2015936 h 2015936"/>
              <a:gd name="connsiteX36" fmla="*/ 5601872 w 11432392"/>
              <a:gd name="connsiteY36" fmla="*/ 2015936 h 2015936"/>
              <a:gd name="connsiteX37" fmla="*/ 4915929 w 11432392"/>
              <a:gd name="connsiteY37" fmla="*/ 2015936 h 2015936"/>
              <a:gd name="connsiteX38" fmla="*/ 4115661 w 11432392"/>
              <a:gd name="connsiteY38" fmla="*/ 2015936 h 2015936"/>
              <a:gd name="connsiteX39" fmla="*/ 3429718 w 11432392"/>
              <a:gd name="connsiteY39" fmla="*/ 2015936 h 2015936"/>
              <a:gd name="connsiteX40" fmla="*/ 2972422 w 11432392"/>
              <a:gd name="connsiteY40" fmla="*/ 2015936 h 2015936"/>
              <a:gd name="connsiteX41" fmla="*/ 2515126 w 11432392"/>
              <a:gd name="connsiteY41" fmla="*/ 2015936 h 2015936"/>
              <a:gd name="connsiteX42" fmla="*/ 2057831 w 11432392"/>
              <a:gd name="connsiteY42" fmla="*/ 2015936 h 2015936"/>
              <a:gd name="connsiteX43" fmla="*/ 1257563 w 11432392"/>
              <a:gd name="connsiteY43" fmla="*/ 2015936 h 2015936"/>
              <a:gd name="connsiteX44" fmla="*/ 0 w 11432392"/>
              <a:gd name="connsiteY44" fmla="*/ 2015936 h 2015936"/>
              <a:gd name="connsiteX45" fmla="*/ 0 w 11432392"/>
              <a:gd name="connsiteY45" fmla="*/ 1572430 h 2015936"/>
              <a:gd name="connsiteX46" fmla="*/ 0 w 11432392"/>
              <a:gd name="connsiteY46" fmla="*/ 1028127 h 2015936"/>
              <a:gd name="connsiteX47" fmla="*/ 0 w 11432392"/>
              <a:gd name="connsiteY47" fmla="*/ 564462 h 2015936"/>
              <a:gd name="connsiteX48" fmla="*/ 0 w 11432392"/>
              <a:gd name="connsiteY48" fmla="*/ 0 h 2015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432392" h="2015936" extrusionOk="0">
                <a:moveTo>
                  <a:pt x="0" y="0"/>
                </a:moveTo>
                <a:cubicBezTo>
                  <a:pt x="109394" y="-15148"/>
                  <a:pt x="175312" y="3102"/>
                  <a:pt x="228648" y="0"/>
                </a:cubicBezTo>
                <a:cubicBezTo>
                  <a:pt x="281984" y="-3102"/>
                  <a:pt x="449559" y="35139"/>
                  <a:pt x="571620" y="0"/>
                </a:cubicBezTo>
                <a:cubicBezTo>
                  <a:pt x="693681" y="-35139"/>
                  <a:pt x="1208015" y="6659"/>
                  <a:pt x="1371887" y="0"/>
                </a:cubicBezTo>
                <a:cubicBezTo>
                  <a:pt x="1535759" y="-6659"/>
                  <a:pt x="1712751" y="14000"/>
                  <a:pt x="1943507" y="0"/>
                </a:cubicBezTo>
                <a:cubicBezTo>
                  <a:pt x="2174263" y="-14000"/>
                  <a:pt x="2311953" y="3362"/>
                  <a:pt x="2515126" y="0"/>
                </a:cubicBezTo>
                <a:cubicBezTo>
                  <a:pt x="2718299" y="-3362"/>
                  <a:pt x="2774537" y="1965"/>
                  <a:pt x="2858098" y="0"/>
                </a:cubicBezTo>
                <a:cubicBezTo>
                  <a:pt x="2941659" y="-1965"/>
                  <a:pt x="3015286" y="5057"/>
                  <a:pt x="3086746" y="0"/>
                </a:cubicBezTo>
                <a:cubicBezTo>
                  <a:pt x="3158206" y="-5057"/>
                  <a:pt x="3327535" y="28151"/>
                  <a:pt x="3429718" y="0"/>
                </a:cubicBezTo>
                <a:cubicBezTo>
                  <a:pt x="3531901" y="-28151"/>
                  <a:pt x="3660977" y="34711"/>
                  <a:pt x="3772689" y="0"/>
                </a:cubicBezTo>
                <a:cubicBezTo>
                  <a:pt x="3884401" y="-34711"/>
                  <a:pt x="4055433" y="52579"/>
                  <a:pt x="4229985" y="0"/>
                </a:cubicBezTo>
                <a:cubicBezTo>
                  <a:pt x="4404537" y="-52579"/>
                  <a:pt x="4676778" y="28347"/>
                  <a:pt x="4801605" y="0"/>
                </a:cubicBezTo>
                <a:cubicBezTo>
                  <a:pt x="4926432" y="-28347"/>
                  <a:pt x="5391294" y="27628"/>
                  <a:pt x="5601872" y="0"/>
                </a:cubicBezTo>
                <a:cubicBezTo>
                  <a:pt x="5812450" y="-27628"/>
                  <a:pt x="6138151" y="25186"/>
                  <a:pt x="6402140" y="0"/>
                </a:cubicBezTo>
                <a:cubicBezTo>
                  <a:pt x="6666129" y="-25186"/>
                  <a:pt x="6915151" y="42147"/>
                  <a:pt x="7202407" y="0"/>
                </a:cubicBezTo>
                <a:cubicBezTo>
                  <a:pt x="7489663" y="-42147"/>
                  <a:pt x="7540525" y="33237"/>
                  <a:pt x="7774027" y="0"/>
                </a:cubicBezTo>
                <a:cubicBezTo>
                  <a:pt x="8007529" y="-33237"/>
                  <a:pt x="8064613" y="17514"/>
                  <a:pt x="8345646" y="0"/>
                </a:cubicBezTo>
                <a:cubicBezTo>
                  <a:pt x="8626679" y="-17514"/>
                  <a:pt x="8599270" y="7534"/>
                  <a:pt x="8688618" y="0"/>
                </a:cubicBezTo>
                <a:cubicBezTo>
                  <a:pt x="8777966" y="-7534"/>
                  <a:pt x="9094044" y="16107"/>
                  <a:pt x="9488885" y="0"/>
                </a:cubicBezTo>
                <a:cubicBezTo>
                  <a:pt x="9883726" y="-16107"/>
                  <a:pt x="9903828" y="24557"/>
                  <a:pt x="10174829" y="0"/>
                </a:cubicBezTo>
                <a:cubicBezTo>
                  <a:pt x="10445830" y="-24557"/>
                  <a:pt x="10330612" y="14586"/>
                  <a:pt x="10403477" y="0"/>
                </a:cubicBezTo>
                <a:cubicBezTo>
                  <a:pt x="10476342" y="-14586"/>
                  <a:pt x="10636313" y="22605"/>
                  <a:pt x="10860772" y="0"/>
                </a:cubicBezTo>
                <a:cubicBezTo>
                  <a:pt x="11085232" y="-22605"/>
                  <a:pt x="11179989" y="27650"/>
                  <a:pt x="11432392" y="0"/>
                </a:cubicBezTo>
                <a:cubicBezTo>
                  <a:pt x="11472667" y="219989"/>
                  <a:pt x="11418176" y="261208"/>
                  <a:pt x="11432392" y="463665"/>
                </a:cubicBezTo>
                <a:cubicBezTo>
                  <a:pt x="11446608" y="666123"/>
                  <a:pt x="11411218" y="817536"/>
                  <a:pt x="11432392" y="967649"/>
                </a:cubicBezTo>
                <a:cubicBezTo>
                  <a:pt x="11453566" y="1117762"/>
                  <a:pt x="11394556" y="1333069"/>
                  <a:pt x="11432392" y="1431315"/>
                </a:cubicBezTo>
                <a:cubicBezTo>
                  <a:pt x="11470228" y="1529561"/>
                  <a:pt x="11372897" y="1891056"/>
                  <a:pt x="11432392" y="2015936"/>
                </a:cubicBezTo>
                <a:cubicBezTo>
                  <a:pt x="11172207" y="2103203"/>
                  <a:pt x="10882354" y="1983811"/>
                  <a:pt x="10632125" y="2015936"/>
                </a:cubicBezTo>
                <a:cubicBezTo>
                  <a:pt x="10381896" y="2048061"/>
                  <a:pt x="10166003" y="1991055"/>
                  <a:pt x="9946181" y="2015936"/>
                </a:cubicBezTo>
                <a:cubicBezTo>
                  <a:pt x="9726359" y="2040817"/>
                  <a:pt x="9653551" y="2012598"/>
                  <a:pt x="9488885" y="2015936"/>
                </a:cubicBezTo>
                <a:cubicBezTo>
                  <a:pt x="9324219" y="2019274"/>
                  <a:pt x="9163558" y="2001249"/>
                  <a:pt x="9031590" y="2015936"/>
                </a:cubicBezTo>
                <a:cubicBezTo>
                  <a:pt x="8899623" y="2030623"/>
                  <a:pt x="8621624" y="2010539"/>
                  <a:pt x="8459970" y="2015936"/>
                </a:cubicBezTo>
                <a:cubicBezTo>
                  <a:pt x="8298316" y="2021333"/>
                  <a:pt x="7915781" y="1944780"/>
                  <a:pt x="7659703" y="2015936"/>
                </a:cubicBezTo>
                <a:cubicBezTo>
                  <a:pt x="7403625" y="2087092"/>
                  <a:pt x="7481020" y="1978381"/>
                  <a:pt x="7316731" y="2015936"/>
                </a:cubicBezTo>
                <a:cubicBezTo>
                  <a:pt x="7152442" y="2053491"/>
                  <a:pt x="6928946" y="1979773"/>
                  <a:pt x="6745111" y="2015936"/>
                </a:cubicBezTo>
                <a:cubicBezTo>
                  <a:pt x="6561276" y="2052099"/>
                  <a:pt x="6532512" y="1991354"/>
                  <a:pt x="6402140" y="2015936"/>
                </a:cubicBezTo>
                <a:cubicBezTo>
                  <a:pt x="6271768" y="2040518"/>
                  <a:pt x="5820188" y="1956561"/>
                  <a:pt x="5601872" y="2015936"/>
                </a:cubicBezTo>
                <a:cubicBezTo>
                  <a:pt x="5383556" y="2075311"/>
                  <a:pt x="5246960" y="2012060"/>
                  <a:pt x="4915929" y="2015936"/>
                </a:cubicBezTo>
                <a:cubicBezTo>
                  <a:pt x="4584898" y="2019812"/>
                  <a:pt x="4325278" y="1943654"/>
                  <a:pt x="4115661" y="2015936"/>
                </a:cubicBezTo>
                <a:cubicBezTo>
                  <a:pt x="3906044" y="2088218"/>
                  <a:pt x="3655880" y="1966457"/>
                  <a:pt x="3429718" y="2015936"/>
                </a:cubicBezTo>
                <a:cubicBezTo>
                  <a:pt x="3203556" y="2065415"/>
                  <a:pt x="3148660" y="2005925"/>
                  <a:pt x="2972422" y="2015936"/>
                </a:cubicBezTo>
                <a:cubicBezTo>
                  <a:pt x="2796184" y="2025947"/>
                  <a:pt x="2687968" y="2006402"/>
                  <a:pt x="2515126" y="2015936"/>
                </a:cubicBezTo>
                <a:cubicBezTo>
                  <a:pt x="2342284" y="2025470"/>
                  <a:pt x="2160974" y="1979824"/>
                  <a:pt x="2057831" y="2015936"/>
                </a:cubicBezTo>
                <a:cubicBezTo>
                  <a:pt x="1954688" y="2052048"/>
                  <a:pt x="1443729" y="1931201"/>
                  <a:pt x="1257563" y="2015936"/>
                </a:cubicBezTo>
                <a:cubicBezTo>
                  <a:pt x="1071397" y="2100671"/>
                  <a:pt x="296480" y="1951082"/>
                  <a:pt x="0" y="2015936"/>
                </a:cubicBezTo>
                <a:cubicBezTo>
                  <a:pt x="-42446" y="1826767"/>
                  <a:pt x="38992" y="1663466"/>
                  <a:pt x="0" y="1572430"/>
                </a:cubicBezTo>
                <a:cubicBezTo>
                  <a:pt x="-38992" y="1481394"/>
                  <a:pt x="64831" y="1282621"/>
                  <a:pt x="0" y="1028127"/>
                </a:cubicBezTo>
                <a:cubicBezTo>
                  <a:pt x="-64831" y="773633"/>
                  <a:pt x="19881" y="727662"/>
                  <a:pt x="0" y="564462"/>
                </a:cubicBezTo>
                <a:cubicBezTo>
                  <a:pt x="-19881" y="401263"/>
                  <a:pt x="57841" y="26245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Problème rencontré : la Ressource ne remonte pas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Raisons possibles :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la Date de l’action n’est pas compatible avec la Date de début ou Date de fin de l’ODS (fiche Parcours)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la Ressource n’est pas compatible avec l’ODS de l’action ou l’ODS rattaché à l’entrepreneur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paramétrage de la Ressource incohérent avec la date de l’action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-&gt; bien vérifier la « date début », la « date fin » et le champ « type date à prendre en compte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F1965AD-BBE2-84A5-466B-0FAED300CA8D}"/>
              </a:ext>
            </a:extLst>
          </p:cNvPr>
          <p:cNvSpPr txBox="1"/>
          <p:nvPr/>
        </p:nvSpPr>
        <p:spPr>
          <a:xfrm>
            <a:off x="608404" y="3429000"/>
            <a:ext cx="10975191" cy="3247043"/>
          </a:xfrm>
          <a:custGeom>
            <a:avLst/>
            <a:gdLst>
              <a:gd name="connsiteX0" fmla="*/ 0 w 10975191"/>
              <a:gd name="connsiteY0" fmla="*/ 0 h 3247043"/>
              <a:gd name="connsiteX1" fmla="*/ 248386 w 10975191"/>
              <a:gd name="connsiteY1" fmla="*/ 0 h 3247043"/>
              <a:gd name="connsiteX2" fmla="*/ 606524 w 10975191"/>
              <a:gd name="connsiteY2" fmla="*/ 0 h 3247043"/>
              <a:gd name="connsiteX3" fmla="*/ 1403669 w 10975191"/>
              <a:gd name="connsiteY3" fmla="*/ 0 h 3247043"/>
              <a:gd name="connsiteX4" fmla="*/ 1981311 w 10975191"/>
              <a:gd name="connsiteY4" fmla="*/ 0 h 3247043"/>
              <a:gd name="connsiteX5" fmla="*/ 2558952 w 10975191"/>
              <a:gd name="connsiteY5" fmla="*/ 0 h 3247043"/>
              <a:gd name="connsiteX6" fmla="*/ 2917090 w 10975191"/>
              <a:gd name="connsiteY6" fmla="*/ 0 h 3247043"/>
              <a:gd name="connsiteX7" fmla="*/ 3165476 w 10975191"/>
              <a:gd name="connsiteY7" fmla="*/ 0 h 3247043"/>
              <a:gd name="connsiteX8" fmla="*/ 3523614 w 10975191"/>
              <a:gd name="connsiteY8" fmla="*/ 0 h 3247043"/>
              <a:gd name="connsiteX9" fmla="*/ 3881752 w 10975191"/>
              <a:gd name="connsiteY9" fmla="*/ 0 h 3247043"/>
              <a:gd name="connsiteX10" fmla="*/ 4349641 w 10975191"/>
              <a:gd name="connsiteY10" fmla="*/ 0 h 3247043"/>
              <a:gd name="connsiteX11" fmla="*/ 4927283 w 10975191"/>
              <a:gd name="connsiteY11" fmla="*/ 0 h 3247043"/>
              <a:gd name="connsiteX12" fmla="*/ 5724429 w 10975191"/>
              <a:gd name="connsiteY12" fmla="*/ 0 h 3247043"/>
              <a:gd name="connsiteX13" fmla="*/ 6521574 w 10975191"/>
              <a:gd name="connsiteY13" fmla="*/ 0 h 3247043"/>
              <a:gd name="connsiteX14" fmla="*/ 7318719 w 10975191"/>
              <a:gd name="connsiteY14" fmla="*/ 0 h 3247043"/>
              <a:gd name="connsiteX15" fmla="*/ 7896361 w 10975191"/>
              <a:gd name="connsiteY15" fmla="*/ 0 h 3247043"/>
              <a:gd name="connsiteX16" fmla="*/ 8474003 w 10975191"/>
              <a:gd name="connsiteY16" fmla="*/ 0 h 3247043"/>
              <a:gd name="connsiteX17" fmla="*/ 8832141 w 10975191"/>
              <a:gd name="connsiteY17" fmla="*/ 0 h 3247043"/>
              <a:gd name="connsiteX18" fmla="*/ 9629286 w 10975191"/>
              <a:gd name="connsiteY18" fmla="*/ 0 h 3247043"/>
              <a:gd name="connsiteX19" fmla="*/ 10316680 w 10975191"/>
              <a:gd name="connsiteY19" fmla="*/ 0 h 3247043"/>
              <a:gd name="connsiteX20" fmla="*/ 10975191 w 10975191"/>
              <a:gd name="connsiteY20" fmla="*/ 0 h 3247043"/>
              <a:gd name="connsiteX21" fmla="*/ 10975191 w 10975191"/>
              <a:gd name="connsiteY21" fmla="*/ 508703 h 3247043"/>
              <a:gd name="connsiteX22" fmla="*/ 10975191 w 10975191"/>
              <a:gd name="connsiteY22" fmla="*/ 1082348 h 3247043"/>
              <a:gd name="connsiteX23" fmla="*/ 10975191 w 10975191"/>
              <a:gd name="connsiteY23" fmla="*/ 1655992 h 3247043"/>
              <a:gd name="connsiteX24" fmla="*/ 10975191 w 10975191"/>
              <a:gd name="connsiteY24" fmla="*/ 2197166 h 3247043"/>
              <a:gd name="connsiteX25" fmla="*/ 10975191 w 10975191"/>
              <a:gd name="connsiteY25" fmla="*/ 2673399 h 3247043"/>
              <a:gd name="connsiteX26" fmla="*/ 10975191 w 10975191"/>
              <a:gd name="connsiteY26" fmla="*/ 3247043 h 3247043"/>
              <a:gd name="connsiteX27" fmla="*/ 10178046 w 10975191"/>
              <a:gd name="connsiteY27" fmla="*/ 3247043 h 3247043"/>
              <a:gd name="connsiteX28" fmla="*/ 9490652 w 10975191"/>
              <a:gd name="connsiteY28" fmla="*/ 3247043 h 3247043"/>
              <a:gd name="connsiteX29" fmla="*/ 9022762 w 10975191"/>
              <a:gd name="connsiteY29" fmla="*/ 3247043 h 3247043"/>
              <a:gd name="connsiteX30" fmla="*/ 8554873 w 10975191"/>
              <a:gd name="connsiteY30" fmla="*/ 3247043 h 3247043"/>
              <a:gd name="connsiteX31" fmla="*/ 7977231 w 10975191"/>
              <a:gd name="connsiteY31" fmla="*/ 3247043 h 3247043"/>
              <a:gd name="connsiteX32" fmla="*/ 7180085 w 10975191"/>
              <a:gd name="connsiteY32" fmla="*/ 3247043 h 3247043"/>
              <a:gd name="connsiteX33" fmla="*/ 6821948 w 10975191"/>
              <a:gd name="connsiteY33" fmla="*/ 3247043 h 3247043"/>
              <a:gd name="connsiteX34" fmla="*/ 6244306 w 10975191"/>
              <a:gd name="connsiteY34" fmla="*/ 3247043 h 3247043"/>
              <a:gd name="connsiteX35" fmla="*/ 5886168 w 10975191"/>
              <a:gd name="connsiteY35" fmla="*/ 3247043 h 3247043"/>
              <a:gd name="connsiteX36" fmla="*/ 5089023 w 10975191"/>
              <a:gd name="connsiteY36" fmla="*/ 3247043 h 3247043"/>
              <a:gd name="connsiteX37" fmla="*/ 4401629 w 10975191"/>
              <a:gd name="connsiteY37" fmla="*/ 3247043 h 3247043"/>
              <a:gd name="connsiteX38" fmla="*/ 3604484 w 10975191"/>
              <a:gd name="connsiteY38" fmla="*/ 3247043 h 3247043"/>
              <a:gd name="connsiteX39" fmla="*/ 2917090 w 10975191"/>
              <a:gd name="connsiteY39" fmla="*/ 3247043 h 3247043"/>
              <a:gd name="connsiteX40" fmla="*/ 2449201 w 10975191"/>
              <a:gd name="connsiteY40" fmla="*/ 3247043 h 3247043"/>
              <a:gd name="connsiteX41" fmla="*/ 1981311 w 10975191"/>
              <a:gd name="connsiteY41" fmla="*/ 3247043 h 3247043"/>
              <a:gd name="connsiteX42" fmla="*/ 1513421 w 10975191"/>
              <a:gd name="connsiteY42" fmla="*/ 3247043 h 3247043"/>
              <a:gd name="connsiteX43" fmla="*/ 716276 w 10975191"/>
              <a:gd name="connsiteY43" fmla="*/ 3247043 h 3247043"/>
              <a:gd name="connsiteX44" fmla="*/ 0 w 10975191"/>
              <a:gd name="connsiteY44" fmla="*/ 3247043 h 3247043"/>
              <a:gd name="connsiteX45" fmla="*/ 0 w 10975191"/>
              <a:gd name="connsiteY45" fmla="*/ 2803280 h 3247043"/>
              <a:gd name="connsiteX46" fmla="*/ 0 w 10975191"/>
              <a:gd name="connsiteY46" fmla="*/ 2197166 h 3247043"/>
              <a:gd name="connsiteX47" fmla="*/ 0 w 10975191"/>
              <a:gd name="connsiteY47" fmla="*/ 1720933 h 3247043"/>
              <a:gd name="connsiteX48" fmla="*/ 0 w 10975191"/>
              <a:gd name="connsiteY48" fmla="*/ 1179759 h 3247043"/>
              <a:gd name="connsiteX49" fmla="*/ 0 w 10975191"/>
              <a:gd name="connsiteY49" fmla="*/ 671056 h 3247043"/>
              <a:gd name="connsiteX50" fmla="*/ 0 w 10975191"/>
              <a:gd name="connsiteY50" fmla="*/ 0 h 324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975191" h="3247043" extrusionOk="0">
                <a:moveTo>
                  <a:pt x="0" y="0"/>
                </a:moveTo>
                <a:cubicBezTo>
                  <a:pt x="91656" y="-14080"/>
                  <a:pt x="165961" y="15511"/>
                  <a:pt x="248386" y="0"/>
                </a:cubicBezTo>
                <a:cubicBezTo>
                  <a:pt x="330811" y="-15511"/>
                  <a:pt x="495151" y="1359"/>
                  <a:pt x="606524" y="0"/>
                </a:cubicBezTo>
                <a:cubicBezTo>
                  <a:pt x="717897" y="-1359"/>
                  <a:pt x="1212646" y="74381"/>
                  <a:pt x="1403669" y="0"/>
                </a:cubicBezTo>
                <a:cubicBezTo>
                  <a:pt x="1594693" y="-74381"/>
                  <a:pt x="1844566" y="50153"/>
                  <a:pt x="1981311" y="0"/>
                </a:cubicBezTo>
                <a:cubicBezTo>
                  <a:pt x="2118056" y="-50153"/>
                  <a:pt x="2285803" y="42558"/>
                  <a:pt x="2558952" y="0"/>
                </a:cubicBezTo>
                <a:cubicBezTo>
                  <a:pt x="2832101" y="-42558"/>
                  <a:pt x="2761831" y="5733"/>
                  <a:pt x="2917090" y="0"/>
                </a:cubicBezTo>
                <a:cubicBezTo>
                  <a:pt x="3072349" y="-5733"/>
                  <a:pt x="3079153" y="14216"/>
                  <a:pt x="3165476" y="0"/>
                </a:cubicBezTo>
                <a:cubicBezTo>
                  <a:pt x="3251799" y="-14216"/>
                  <a:pt x="3369952" y="31626"/>
                  <a:pt x="3523614" y="0"/>
                </a:cubicBezTo>
                <a:cubicBezTo>
                  <a:pt x="3677276" y="-31626"/>
                  <a:pt x="3711464" y="29004"/>
                  <a:pt x="3881752" y="0"/>
                </a:cubicBezTo>
                <a:cubicBezTo>
                  <a:pt x="4052040" y="-29004"/>
                  <a:pt x="4254507" y="54572"/>
                  <a:pt x="4349641" y="0"/>
                </a:cubicBezTo>
                <a:cubicBezTo>
                  <a:pt x="4444775" y="-54572"/>
                  <a:pt x="4735167" y="56318"/>
                  <a:pt x="4927283" y="0"/>
                </a:cubicBezTo>
                <a:cubicBezTo>
                  <a:pt x="5119399" y="-56318"/>
                  <a:pt x="5461694" y="72537"/>
                  <a:pt x="5724429" y="0"/>
                </a:cubicBezTo>
                <a:cubicBezTo>
                  <a:pt x="5987164" y="-72537"/>
                  <a:pt x="6179934" y="8805"/>
                  <a:pt x="6521574" y="0"/>
                </a:cubicBezTo>
                <a:cubicBezTo>
                  <a:pt x="6863215" y="-8805"/>
                  <a:pt x="7056169" y="14141"/>
                  <a:pt x="7318719" y="0"/>
                </a:cubicBezTo>
                <a:cubicBezTo>
                  <a:pt x="7581269" y="-14141"/>
                  <a:pt x="7677974" y="13222"/>
                  <a:pt x="7896361" y="0"/>
                </a:cubicBezTo>
                <a:cubicBezTo>
                  <a:pt x="8114748" y="-13222"/>
                  <a:pt x="8241115" y="11942"/>
                  <a:pt x="8474003" y="0"/>
                </a:cubicBezTo>
                <a:cubicBezTo>
                  <a:pt x="8706891" y="-11942"/>
                  <a:pt x="8698724" y="35163"/>
                  <a:pt x="8832141" y="0"/>
                </a:cubicBezTo>
                <a:cubicBezTo>
                  <a:pt x="8965558" y="-35163"/>
                  <a:pt x="9343132" y="73279"/>
                  <a:pt x="9629286" y="0"/>
                </a:cubicBezTo>
                <a:cubicBezTo>
                  <a:pt x="9915441" y="-73279"/>
                  <a:pt x="10089966" y="67962"/>
                  <a:pt x="10316680" y="0"/>
                </a:cubicBezTo>
                <a:cubicBezTo>
                  <a:pt x="10543394" y="-67962"/>
                  <a:pt x="10745944" y="32277"/>
                  <a:pt x="10975191" y="0"/>
                </a:cubicBezTo>
                <a:cubicBezTo>
                  <a:pt x="11015839" y="187171"/>
                  <a:pt x="10921959" y="314007"/>
                  <a:pt x="10975191" y="508703"/>
                </a:cubicBezTo>
                <a:cubicBezTo>
                  <a:pt x="11028423" y="703399"/>
                  <a:pt x="10970158" y="929040"/>
                  <a:pt x="10975191" y="1082348"/>
                </a:cubicBezTo>
                <a:cubicBezTo>
                  <a:pt x="10980224" y="1235656"/>
                  <a:pt x="10956618" y="1422386"/>
                  <a:pt x="10975191" y="1655992"/>
                </a:cubicBezTo>
                <a:cubicBezTo>
                  <a:pt x="10993764" y="1889598"/>
                  <a:pt x="10953423" y="2088916"/>
                  <a:pt x="10975191" y="2197166"/>
                </a:cubicBezTo>
                <a:cubicBezTo>
                  <a:pt x="10996959" y="2305416"/>
                  <a:pt x="10927164" y="2566055"/>
                  <a:pt x="10975191" y="2673399"/>
                </a:cubicBezTo>
                <a:cubicBezTo>
                  <a:pt x="11023218" y="2780743"/>
                  <a:pt x="10959520" y="3068246"/>
                  <a:pt x="10975191" y="3247043"/>
                </a:cubicBezTo>
                <a:cubicBezTo>
                  <a:pt x="10782732" y="3327874"/>
                  <a:pt x="10426677" y="3213875"/>
                  <a:pt x="10178046" y="3247043"/>
                </a:cubicBezTo>
                <a:cubicBezTo>
                  <a:pt x="9929416" y="3280211"/>
                  <a:pt x="9776936" y="3171201"/>
                  <a:pt x="9490652" y="3247043"/>
                </a:cubicBezTo>
                <a:cubicBezTo>
                  <a:pt x="9204368" y="3322885"/>
                  <a:pt x="9242742" y="3206521"/>
                  <a:pt x="9022762" y="3247043"/>
                </a:cubicBezTo>
                <a:cubicBezTo>
                  <a:pt x="8802782" y="3287565"/>
                  <a:pt x="8657753" y="3225202"/>
                  <a:pt x="8554873" y="3247043"/>
                </a:cubicBezTo>
                <a:cubicBezTo>
                  <a:pt x="8451993" y="3268884"/>
                  <a:pt x="8209034" y="3203310"/>
                  <a:pt x="7977231" y="3247043"/>
                </a:cubicBezTo>
                <a:cubicBezTo>
                  <a:pt x="7745428" y="3290776"/>
                  <a:pt x="7404325" y="3199410"/>
                  <a:pt x="7180085" y="3247043"/>
                </a:cubicBezTo>
                <a:cubicBezTo>
                  <a:pt x="6955845" y="3294676"/>
                  <a:pt x="6999570" y="3230720"/>
                  <a:pt x="6821948" y="3247043"/>
                </a:cubicBezTo>
                <a:cubicBezTo>
                  <a:pt x="6644326" y="3263366"/>
                  <a:pt x="6376802" y="3191041"/>
                  <a:pt x="6244306" y="3247043"/>
                </a:cubicBezTo>
                <a:cubicBezTo>
                  <a:pt x="6111810" y="3303045"/>
                  <a:pt x="6042207" y="3224435"/>
                  <a:pt x="5886168" y="3247043"/>
                </a:cubicBezTo>
                <a:cubicBezTo>
                  <a:pt x="5730129" y="3269651"/>
                  <a:pt x="5451282" y="3174642"/>
                  <a:pt x="5089023" y="3247043"/>
                </a:cubicBezTo>
                <a:cubicBezTo>
                  <a:pt x="4726764" y="3319444"/>
                  <a:pt x="4735808" y="3232019"/>
                  <a:pt x="4401629" y="3247043"/>
                </a:cubicBezTo>
                <a:cubicBezTo>
                  <a:pt x="4067450" y="3262067"/>
                  <a:pt x="3859876" y="3244361"/>
                  <a:pt x="3604484" y="3247043"/>
                </a:cubicBezTo>
                <a:cubicBezTo>
                  <a:pt x="3349092" y="3249725"/>
                  <a:pt x="3174951" y="3170206"/>
                  <a:pt x="2917090" y="3247043"/>
                </a:cubicBezTo>
                <a:cubicBezTo>
                  <a:pt x="2659229" y="3323880"/>
                  <a:pt x="2653636" y="3200998"/>
                  <a:pt x="2449201" y="3247043"/>
                </a:cubicBezTo>
                <a:cubicBezTo>
                  <a:pt x="2244766" y="3293088"/>
                  <a:pt x="2137863" y="3206416"/>
                  <a:pt x="1981311" y="3247043"/>
                </a:cubicBezTo>
                <a:cubicBezTo>
                  <a:pt x="1824759" y="3287670"/>
                  <a:pt x="1706457" y="3240541"/>
                  <a:pt x="1513421" y="3247043"/>
                </a:cubicBezTo>
                <a:cubicBezTo>
                  <a:pt x="1320385" y="3253545"/>
                  <a:pt x="977481" y="3230315"/>
                  <a:pt x="716276" y="3247043"/>
                </a:cubicBezTo>
                <a:cubicBezTo>
                  <a:pt x="455071" y="3263771"/>
                  <a:pt x="309821" y="3226055"/>
                  <a:pt x="0" y="3247043"/>
                </a:cubicBezTo>
                <a:cubicBezTo>
                  <a:pt x="-48868" y="3100580"/>
                  <a:pt x="49893" y="2954571"/>
                  <a:pt x="0" y="2803280"/>
                </a:cubicBezTo>
                <a:cubicBezTo>
                  <a:pt x="-49893" y="2651989"/>
                  <a:pt x="30355" y="2334172"/>
                  <a:pt x="0" y="2197166"/>
                </a:cubicBezTo>
                <a:cubicBezTo>
                  <a:pt x="-30355" y="2060160"/>
                  <a:pt x="6500" y="1943564"/>
                  <a:pt x="0" y="1720933"/>
                </a:cubicBezTo>
                <a:cubicBezTo>
                  <a:pt x="-6500" y="1498302"/>
                  <a:pt x="6467" y="1323478"/>
                  <a:pt x="0" y="1179759"/>
                </a:cubicBezTo>
                <a:cubicBezTo>
                  <a:pt x="-6467" y="1036040"/>
                  <a:pt x="21970" y="850650"/>
                  <a:pt x="0" y="671056"/>
                </a:cubicBezTo>
                <a:cubicBezTo>
                  <a:pt x="-21970" y="491462"/>
                  <a:pt x="39327" y="307252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RAPPEL REGLES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 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date de l’action doit être comprise entre « Date début ODS » et « Date fin ODS »</a:t>
            </a:r>
          </a:p>
          <a:p>
            <a:pPr marL="800100" lvl="1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s’afficher dans la fiche Parcours, dans le bloc « ODS » correspondant</a:t>
            </a:r>
          </a:p>
          <a:p>
            <a:pPr marL="800100" lvl="1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que la Ressource remonte lors de l’imputation au niveau du Participant (Action/Participant/ ligne d’un Participant/ pop-up « Edition d’un bénéficiaire »</a:t>
            </a:r>
          </a:p>
          <a:p>
            <a:pPr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Compatibilité Ressource / ODS</a:t>
            </a:r>
          </a:p>
          <a:p>
            <a:pPr marL="809625" lvl="1" indent="-361950"/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</a:rPr>
              <a:t>- q</a:t>
            </a:r>
            <a:r>
              <a:rPr lang="fr-FR" sz="2000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uand ODS rattaché à entrepreneur, Jungo regarde la ressource compatible avec cette ODS</a:t>
            </a:r>
            <a:endParaRPr lang="fr-FR" sz="24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lvl="1" indent="-361950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q</a:t>
            </a:r>
            <a:r>
              <a:rPr lang="fr-FR" sz="2000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uand l’entrepreneur n’est pas rattachée à une ODS,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</a:rPr>
              <a:t>Jungo r</a:t>
            </a:r>
            <a:r>
              <a:rPr lang="fr-FR" sz="2000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egarde les ressources compatibles à l'ODS de l'action </a:t>
            </a:r>
          </a:p>
        </p:txBody>
      </p:sp>
    </p:spTree>
    <p:extLst>
      <p:ext uri="{BB962C8B-B14F-4D97-AF65-F5344CB8AC3E}">
        <p14:creationId xmlns:p14="http://schemas.microsoft.com/office/powerpoint/2010/main" val="274682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7519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PARCOURS/ Rattachement d’un Participant à une ODS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235638"/>
            <a:ext cx="10975190" cy="1815882"/>
          </a:xfrm>
          <a:custGeom>
            <a:avLst/>
            <a:gdLst>
              <a:gd name="connsiteX0" fmla="*/ 0 w 10975190"/>
              <a:gd name="connsiteY0" fmla="*/ 0 h 1815882"/>
              <a:gd name="connsiteX1" fmla="*/ 248386 w 10975190"/>
              <a:gd name="connsiteY1" fmla="*/ 0 h 1815882"/>
              <a:gd name="connsiteX2" fmla="*/ 606524 w 10975190"/>
              <a:gd name="connsiteY2" fmla="*/ 0 h 1815882"/>
              <a:gd name="connsiteX3" fmla="*/ 1403669 w 10975190"/>
              <a:gd name="connsiteY3" fmla="*/ 0 h 1815882"/>
              <a:gd name="connsiteX4" fmla="*/ 1981311 w 10975190"/>
              <a:gd name="connsiteY4" fmla="*/ 0 h 1815882"/>
              <a:gd name="connsiteX5" fmla="*/ 2558952 w 10975190"/>
              <a:gd name="connsiteY5" fmla="*/ 0 h 1815882"/>
              <a:gd name="connsiteX6" fmla="*/ 2917090 w 10975190"/>
              <a:gd name="connsiteY6" fmla="*/ 0 h 1815882"/>
              <a:gd name="connsiteX7" fmla="*/ 3165476 w 10975190"/>
              <a:gd name="connsiteY7" fmla="*/ 0 h 1815882"/>
              <a:gd name="connsiteX8" fmla="*/ 3523614 w 10975190"/>
              <a:gd name="connsiteY8" fmla="*/ 0 h 1815882"/>
              <a:gd name="connsiteX9" fmla="*/ 3881751 w 10975190"/>
              <a:gd name="connsiteY9" fmla="*/ 0 h 1815882"/>
              <a:gd name="connsiteX10" fmla="*/ 4349641 w 10975190"/>
              <a:gd name="connsiteY10" fmla="*/ 0 h 1815882"/>
              <a:gd name="connsiteX11" fmla="*/ 4927283 w 10975190"/>
              <a:gd name="connsiteY11" fmla="*/ 0 h 1815882"/>
              <a:gd name="connsiteX12" fmla="*/ 5724428 w 10975190"/>
              <a:gd name="connsiteY12" fmla="*/ 0 h 1815882"/>
              <a:gd name="connsiteX13" fmla="*/ 6521573 w 10975190"/>
              <a:gd name="connsiteY13" fmla="*/ 0 h 1815882"/>
              <a:gd name="connsiteX14" fmla="*/ 7318719 w 10975190"/>
              <a:gd name="connsiteY14" fmla="*/ 0 h 1815882"/>
              <a:gd name="connsiteX15" fmla="*/ 7896360 w 10975190"/>
              <a:gd name="connsiteY15" fmla="*/ 0 h 1815882"/>
              <a:gd name="connsiteX16" fmla="*/ 8474002 w 10975190"/>
              <a:gd name="connsiteY16" fmla="*/ 0 h 1815882"/>
              <a:gd name="connsiteX17" fmla="*/ 8832140 w 10975190"/>
              <a:gd name="connsiteY17" fmla="*/ 0 h 1815882"/>
              <a:gd name="connsiteX18" fmla="*/ 9629285 w 10975190"/>
              <a:gd name="connsiteY18" fmla="*/ 0 h 1815882"/>
              <a:gd name="connsiteX19" fmla="*/ 10316679 w 10975190"/>
              <a:gd name="connsiteY19" fmla="*/ 0 h 1815882"/>
              <a:gd name="connsiteX20" fmla="*/ 10975190 w 10975190"/>
              <a:gd name="connsiteY20" fmla="*/ 0 h 1815882"/>
              <a:gd name="connsiteX21" fmla="*/ 10975190 w 10975190"/>
              <a:gd name="connsiteY21" fmla="*/ 435812 h 1815882"/>
              <a:gd name="connsiteX22" fmla="*/ 10975190 w 10975190"/>
              <a:gd name="connsiteY22" fmla="*/ 907941 h 1815882"/>
              <a:gd name="connsiteX23" fmla="*/ 10975190 w 10975190"/>
              <a:gd name="connsiteY23" fmla="*/ 1380070 h 1815882"/>
              <a:gd name="connsiteX24" fmla="*/ 10975190 w 10975190"/>
              <a:gd name="connsiteY24" fmla="*/ 1815882 h 1815882"/>
              <a:gd name="connsiteX25" fmla="*/ 10617052 w 10975190"/>
              <a:gd name="connsiteY25" fmla="*/ 1815882 h 1815882"/>
              <a:gd name="connsiteX26" fmla="*/ 10258914 w 10975190"/>
              <a:gd name="connsiteY26" fmla="*/ 1815882 h 1815882"/>
              <a:gd name="connsiteX27" fmla="*/ 9461769 w 10975190"/>
              <a:gd name="connsiteY27" fmla="*/ 1815882 h 1815882"/>
              <a:gd name="connsiteX28" fmla="*/ 8774376 w 10975190"/>
              <a:gd name="connsiteY28" fmla="*/ 1815882 h 1815882"/>
              <a:gd name="connsiteX29" fmla="*/ 8306486 w 10975190"/>
              <a:gd name="connsiteY29" fmla="*/ 1815882 h 1815882"/>
              <a:gd name="connsiteX30" fmla="*/ 7838596 w 10975190"/>
              <a:gd name="connsiteY30" fmla="*/ 1815882 h 1815882"/>
              <a:gd name="connsiteX31" fmla="*/ 7260955 w 10975190"/>
              <a:gd name="connsiteY31" fmla="*/ 1815882 h 1815882"/>
              <a:gd name="connsiteX32" fmla="*/ 6463809 w 10975190"/>
              <a:gd name="connsiteY32" fmla="*/ 1815882 h 1815882"/>
              <a:gd name="connsiteX33" fmla="*/ 6105671 w 10975190"/>
              <a:gd name="connsiteY33" fmla="*/ 1815882 h 1815882"/>
              <a:gd name="connsiteX34" fmla="*/ 5528030 w 10975190"/>
              <a:gd name="connsiteY34" fmla="*/ 1815882 h 1815882"/>
              <a:gd name="connsiteX35" fmla="*/ 5169892 w 10975190"/>
              <a:gd name="connsiteY35" fmla="*/ 1815882 h 1815882"/>
              <a:gd name="connsiteX36" fmla="*/ 4372747 w 10975190"/>
              <a:gd name="connsiteY36" fmla="*/ 1815882 h 1815882"/>
              <a:gd name="connsiteX37" fmla="*/ 3685353 w 10975190"/>
              <a:gd name="connsiteY37" fmla="*/ 1815882 h 1815882"/>
              <a:gd name="connsiteX38" fmla="*/ 2888208 w 10975190"/>
              <a:gd name="connsiteY38" fmla="*/ 1815882 h 1815882"/>
              <a:gd name="connsiteX39" fmla="*/ 2200814 w 10975190"/>
              <a:gd name="connsiteY39" fmla="*/ 1815882 h 1815882"/>
              <a:gd name="connsiteX40" fmla="*/ 1732925 w 10975190"/>
              <a:gd name="connsiteY40" fmla="*/ 1815882 h 1815882"/>
              <a:gd name="connsiteX41" fmla="*/ 1265035 w 10975190"/>
              <a:gd name="connsiteY41" fmla="*/ 1815882 h 1815882"/>
              <a:gd name="connsiteX42" fmla="*/ 797145 w 10975190"/>
              <a:gd name="connsiteY42" fmla="*/ 1815882 h 1815882"/>
              <a:gd name="connsiteX43" fmla="*/ 0 w 10975190"/>
              <a:gd name="connsiteY43" fmla="*/ 1815882 h 1815882"/>
              <a:gd name="connsiteX44" fmla="*/ 0 w 10975190"/>
              <a:gd name="connsiteY44" fmla="*/ 1325594 h 1815882"/>
              <a:gd name="connsiteX45" fmla="*/ 0 w 10975190"/>
              <a:gd name="connsiteY45" fmla="*/ 871623 h 1815882"/>
              <a:gd name="connsiteX46" fmla="*/ 0 w 10975190"/>
              <a:gd name="connsiteY46" fmla="*/ 0 h 181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75190" h="1815882" extrusionOk="0">
                <a:moveTo>
                  <a:pt x="0" y="0"/>
                </a:moveTo>
                <a:cubicBezTo>
                  <a:pt x="91656" y="-14080"/>
                  <a:pt x="165961" y="15511"/>
                  <a:pt x="248386" y="0"/>
                </a:cubicBezTo>
                <a:cubicBezTo>
                  <a:pt x="330811" y="-15511"/>
                  <a:pt x="495151" y="1359"/>
                  <a:pt x="606524" y="0"/>
                </a:cubicBezTo>
                <a:cubicBezTo>
                  <a:pt x="717897" y="-1359"/>
                  <a:pt x="1212646" y="74381"/>
                  <a:pt x="1403669" y="0"/>
                </a:cubicBezTo>
                <a:cubicBezTo>
                  <a:pt x="1594693" y="-74381"/>
                  <a:pt x="1844566" y="50153"/>
                  <a:pt x="1981311" y="0"/>
                </a:cubicBezTo>
                <a:cubicBezTo>
                  <a:pt x="2118056" y="-50153"/>
                  <a:pt x="2285803" y="42558"/>
                  <a:pt x="2558952" y="0"/>
                </a:cubicBezTo>
                <a:cubicBezTo>
                  <a:pt x="2832101" y="-42558"/>
                  <a:pt x="2761831" y="5733"/>
                  <a:pt x="2917090" y="0"/>
                </a:cubicBezTo>
                <a:cubicBezTo>
                  <a:pt x="3072349" y="-5733"/>
                  <a:pt x="3079153" y="14216"/>
                  <a:pt x="3165476" y="0"/>
                </a:cubicBezTo>
                <a:cubicBezTo>
                  <a:pt x="3251799" y="-14216"/>
                  <a:pt x="3369952" y="31626"/>
                  <a:pt x="3523614" y="0"/>
                </a:cubicBezTo>
                <a:cubicBezTo>
                  <a:pt x="3677276" y="-31626"/>
                  <a:pt x="3716398" y="36002"/>
                  <a:pt x="3881751" y="0"/>
                </a:cubicBezTo>
                <a:cubicBezTo>
                  <a:pt x="4047104" y="-36002"/>
                  <a:pt x="4247987" y="47195"/>
                  <a:pt x="4349641" y="0"/>
                </a:cubicBezTo>
                <a:cubicBezTo>
                  <a:pt x="4451295" y="-47195"/>
                  <a:pt x="4735167" y="56318"/>
                  <a:pt x="4927283" y="0"/>
                </a:cubicBezTo>
                <a:cubicBezTo>
                  <a:pt x="5119399" y="-56318"/>
                  <a:pt x="5466754" y="75905"/>
                  <a:pt x="5724428" y="0"/>
                </a:cubicBezTo>
                <a:cubicBezTo>
                  <a:pt x="5982103" y="-75905"/>
                  <a:pt x="6179933" y="8805"/>
                  <a:pt x="6521573" y="0"/>
                </a:cubicBezTo>
                <a:cubicBezTo>
                  <a:pt x="6863214" y="-8805"/>
                  <a:pt x="7051470" y="9997"/>
                  <a:pt x="7318719" y="0"/>
                </a:cubicBezTo>
                <a:cubicBezTo>
                  <a:pt x="7585968" y="-9997"/>
                  <a:pt x="7680163" y="18727"/>
                  <a:pt x="7896360" y="0"/>
                </a:cubicBezTo>
                <a:cubicBezTo>
                  <a:pt x="8112557" y="-18727"/>
                  <a:pt x="8241114" y="11942"/>
                  <a:pt x="8474002" y="0"/>
                </a:cubicBezTo>
                <a:cubicBezTo>
                  <a:pt x="8706890" y="-11942"/>
                  <a:pt x="8698723" y="35163"/>
                  <a:pt x="8832140" y="0"/>
                </a:cubicBezTo>
                <a:cubicBezTo>
                  <a:pt x="8965557" y="-35163"/>
                  <a:pt x="9343131" y="73279"/>
                  <a:pt x="9629285" y="0"/>
                </a:cubicBezTo>
                <a:cubicBezTo>
                  <a:pt x="9915440" y="-73279"/>
                  <a:pt x="10089965" y="67962"/>
                  <a:pt x="10316679" y="0"/>
                </a:cubicBezTo>
                <a:cubicBezTo>
                  <a:pt x="10543393" y="-67962"/>
                  <a:pt x="10745943" y="32277"/>
                  <a:pt x="10975190" y="0"/>
                </a:cubicBezTo>
                <a:cubicBezTo>
                  <a:pt x="11007769" y="103582"/>
                  <a:pt x="10968325" y="272574"/>
                  <a:pt x="10975190" y="435812"/>
                </a:cubicBezTo>
                <a:cubicBezTo>
                  <a:pt x="10982055" y="599050"/>
                  <a:pt x="10969261" y="748340"/>
                  <a:pt x="10975190" y="907941"/>
                </a:cubicBezTo>
                <a:cubicBezTo>
                  <a:pt x="10981119" y="1067542"/>
                  <a:pt x="10948451" y="1169252"/>
                  <a:pt x="10975190" y="1380070"/>
                </a:cubicBezTo>
                <a:cubicBezTo>
                  <a:pt x="11001929" y="1590888"/>
                  <a:pt x="10946616" y="1710411"/>
                  <a:pt x="10975190" y="1815882"/>
                </a:cubicBezTo>
                <a:cubicBezTo>
                  <a:pt x="10860480" y="1827001"/>
                  <a:pt x="10750759" y="1798248"/>
                  <a:pt x="10617052" y="1815882"/>
                </a:cubicBezTo>
                <a:cubicBezTo>
                  <a:pt x="10483345" y="1833516"/>
                  <a:pt x="10382052" y="1773379"/>
                  <a:pt x="10258914" y="1815882"/>
                </a:cubicBezTo>
                <a:cubicBezTo>
                  <a:pt x="10135776" y="1858385"/>
                  <a:pt x="9710400" y="1782714"/>
                  <a:pt x="9461769" y="1815882"/>
                </a:cubicBezTo>
                <a:cubicBezTo>
                  <a:pt x="9213139" y="1849050"/>
                  <a:pt x="9056641" y="1738429"/>
                  <a:pt x="8774376" y="1815882"/>
                </a:cubicBezTo>
                <a:cubicBezTo>
                  <a:pt x="8492111" y="1893335"/>
                  <a:pt x="8526466" y="1775360"/>
                  <a:pt x="8306486" y="1815882"/>
                </a:cubicBezTo>
                <a:cubicBezTo>
                  <a:pt x="8086506" y="1856404"/>
                  <a:pt x="7949036" y="1795657"/>
                  <a:pt x="7838596" y="1815882"/>
                </a:cubicBezTo>
                <a:cubicBezTo>
                  <a:pt x="7728156" y="1836107"/>
                  <a:pt x="7492319" y="1769536"/>
                  <a:pt x="7260955" y="1815882"/>
                </a:cubicBezTo>
                <a:cubicBezTo>
                  <a:pt x="7029591" y="1862228"/>
                  <a:pt x="6688049" y="1768249"/>
                  <a:pt x="6463809" y="1815882"/>
                </a:cubicBezTo>
                <a:cubicBezTo>
                  <a:pt x="6239569" y="1863515"/>
                  <a:pt x="6184096" y="1811100"/>
                  <a:pt x="6105671" y="1815882"/>
                </a:cubicBezTo>
                <a:cubicBezTo>
                  <a:pt x="6027246" y="1820664"/>
                  <a:pt x="5653216" y="1757468"/>
                  <a:pt x="5528030" y="1815882"/>
                </a:cubicBezTo>
                <a:cubicBezTo>
                  <a:pt x="5402844" y="1874296"/>
                  <a:pt x="5325931" y="1793274"/>
                  <a:pt x="5169892" y="1815882"/>
                </a:cubicBezTo>
                <a:cubicBezTo>
                  <a:pt x="5013853" y="1838490"/>
                  <a:pt x="4735006" y="1743481"/>
                  <a:pt x="4372747" y="1815882"/>
                </a:cubicBezTo>
                <a:cubicBezTo>
                  <a:pt x="4010488" y="1888283"/>
                  <a:pt x="4019532" y="1800858"/>
                  <a:pt x="3685353" y="1815882"/>
                </a:cubicBezTo>
                <a:cubicBezTo>
                  <a:pt x="3351174" y="1830906"/>
                  <a:pt x="3143600" y="1813200"/>
                  <a:pt x="2888208" y="1815882"/>
                </a:cubicBezTo>
                <a:cubicBezTo>
                  <a:pt x="2632816" y="1818564"/>
                  <a:pt x="2458675" y="1739045"/>
                  <a:pt x="2200814" y="1815882"/>
                </a:cubicBezTo>
                <a:cubicBezTo>
                  <a:pt x="1942953" y="1892719"/>
                  <a:pt x="1937360" y="1769837"/>
                  <a:pt x="1732925" y="1815882"/>
                </a:cubicBezTo>
                <a:cubicBezTo>
                  <a:pt x="1528490" y="1861927"/>
                  <a:pt x="1421587" y="1775255"/>
                  <a:pt x="1265035" y="1815882"/>
                </a:cubicBezTo>
                <a:cubicBezTo>
                  <a:pt x="1108483" y="1856509"/>
                  <a:pt x="990181" y="1809380"/>
                  <a:pt x="797145" y="1815882"/>
                </a:cubicBezTo>
                <a:cubicBezTo>
                  <a:pt x="604109" y="1822384"/>
                  <a:pt x="261205" y="1799154"/>
                  <a:pt x="0" y="1815882"/>
                </a:cubicBezTo>
                <a:cubicBezTo>
                  <a:pt x="-51944" y="1615323"/>
                  <a:pt x="40804" y="1456330"/>
                  <a:pt x="0" y="1325594"/>
                </a:cubicBezTo>
                <a:cubicBezTo>
                  <a:pt x="-40804" y="1194858"/>
                  <a:pt x="27208" y="1020966"/>
                  <a:pt x="0" y="871623"/>
                </a:cubicBezTo>
                <a:cubicBezTo>
                  <a:pt x="-27208" y="722280"/>
                  <a:pt x="17966" y="29599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un participant n’a pas été rattaché à l’ODS lors de l’ajout du participant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(Action/participant/ système de coche)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l’ODS ne se crée pas sur la fiche Parcours ET l’action s’affiche dans la fiche Parcours dans le bloc « Action non rattachée à une ODS »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-&gt; possibilité d’affecter l’ODS au participant dans la fiche Action/ Participant/ Tableau participants/ pop-up « Edition d’un bénéficiaire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6B10C5F-B2FE-F23F-7F92-2EE803427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435" y="3724748"/>
            <a:ext cx="7048879" cy="29803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C12A7AE-492E-950E-7D18-FA37C7107A90}"/>
              </a:ext>
            </a:extLst>
          </p:cNvPr>
          <p:cNvSpPr txBox="1"/>
          <p:nvPr/>
        </p:nvSpPr>
        <p:spPr>
          <a:xfrm>
            <a:off x="4546189" y="3360900"/>
            <a:ext cx="6819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Participants/  Ligne de l’entrepreneur dans tableau Participant </a:t>
            </a:r>
          </a:p>
        </p:txBody>
      </p:sp>
    </p:spTree>
    <p:extLst>
      <p:ext uri="{BB962C8B-B14F-4D97-AF65-F5344CB8AC3E}">
        <p14:creationId xmlns:p14="http://schemas.microsoft.com/office/powerpoint/2010/main" val="418107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1060305" y="279320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2699453" y="1594852"/>
            <a:ext cx="410477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PARAMETRAGE|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UTILISATION|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CORRECTIONS|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SAVOIR|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DISCUTER|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7674195" y="1594852"/>
            <a:ext cx="803425" cy="2805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8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12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15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20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 - VALIDER|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ACTIONS-PARTICIPANTS/ Modification texte des coches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490144" y="1426309"/>
            <a:ext cx="10649189" cy="3939540"/>
          </a:xfrm>
          <a:custGeom>
            <a:avLst/>
            <a:gdLst>
              <a:gd name="connsiteX0" fmla="*/ 0 w 10649189"/>
              <a:gd name="connsiteY0" fmla="*/ 0 h 3939540"/>
              <a:gd name="connsiteX1" fmla="*/ 272146 w 10649189"/>
              <a:gd name="connsiteY1" fmla="*/ 0 h 3939540"/>
              <a:gd name="connsiteX2" fmla="*/ 650784 w 10649189"/>
              <a:gd name="connsiteY2" fmla="*/ 0 h 3939540"/>
              <a:gd name="connsiteX3" fmla="*/ 1455389 w 10649189"/>
              <a:gd name="connsiteY3" fmla="*/ 0 h 3939540"/>
              <a:gd name="connsiteX4" fmla="*/ 2047011 w 10649189"/>
              <a:gd name="connsiteY4" fmla="*/ 0 h 3939540"/>
              <a:gd name="connsiteX5" fmla="*/ 2638632 w 10649189"/>
              <a:gd name="connsiteY5" fmla="*/ 0 h 3939540"/>
              <a:gd name="connsiteX6" fmla="*/ 3017270 w 10649189"/>
              <a:gd name="connsiteY6" fmla="*/ 0 h 3939540"/>
              <a:gd name="connsiteX7" fmla="*/ 3289416 w 10649189"/>
              <a:gd name="connsiteY7" fmla="*/ 0 h 3939540"/>
              <a:gd name="connsiteX8" fmla="*/ 3668054 w 10649189"/>
              <a:gd name="connsiteY8" fmla="*/ 0 h 3939540"/>
              <a:gd name="connsiteX9" fmla="*/ 4046692 w 10649189"/>
              <a:gd name="connsiteY9" fmla="*/ 0 h 3939540"/>
              <a:gd name="connsiteX10" fmla="*/ 4531822 w 10649189"/>
              <a:gd name="connsiteY10" fmla="*/ 0 h 3939540"/>
              <a:gd name="connsiteX11" fmla="*/ 5123443 w 10649189"/>
              <a:gd name="connsiteY11" fmla="*/ 0 h 3939540"/>
              <a:gd name="connsiteX12" fmla="*/ 5928049 w 10649189"/>
              <a:gd name="connsiteY12" fmla="*/ 0 h 3939540"/>
              <a:gd name="connsiteX13" fmla="*/ 6732654 w 10649189"/>
              <a:gd name="connsiteY13" fmla="*/ 0 h 3939540"/>
              <a:gd name="connsiteX14" fmla="*/ 7537259 w 10649189"/>
              <a:gd name="connsiteY14" fmla="*/ 0 h 3939540"/>
              <a:gd name="connsiteX15" fmla="*/ 8128881 w 10649189"/>
              <a:gd name="connsiteY15" fmla="*/ 0 h 3939540"/>
              <a:gd name="connsiteX16" fmla="*/ 8720503 w 10649189"/>
              <a:gd name="connsiteY16" fmla="*/ 0 h 3939540"/>
              <a:gd name="connsiteX17" fmla="*/ 9099140 w 10649189"/>
              <a:gd name="connsiteY17" fmla="*/ 0 h 3939540"/>
              <a:gd name="connsiteX18" fmla="*/ 9903746 w 10649189"/>
              <a:gd name="connsiteY18" fmla="*/ 0 h 3939540"/>
              <a:gd name="connsiteX19" fmla="*/ 10649189 w 10649189"/>
              <a:gd name="connsiteY19" fmla="*/ 0 h 3939540"/>
              <a:gd name="connsiteX20" fmla="*/ 10649189 w 10649189"/>
              <a:gd name="connsiteY20" fmla="*/ 444605 h 3939540"/>
              <a:gd name="connsiteX21" fmla="*/ 10649189 w 10649189"/>
              <a:gd name="connsiteY21" fmla="*/ 1086187 h 3939540"/>
              <a:gd name="connsiteX22" fmla="*/ 10649189 w 10649189"/>
              <a:gd name="connsiteY22" fmla="*/ 1688374 h 3939540"/>
              <a:gd name="connsiteX23" fmla="*/ 10649189 w 10649189"/>
              <a:gd name="connsiteY23" fmla="*/ 2290561 h 3939540"/>
              <a:gd name="connsiteX24" fmla="*/ 10649189 w 10649189"/>
              <a:gd name="connsiteY24" fmla="*/ 2853353 h 3939540"/>
              <a:gd name="connsiteX25" fmla="*/ 10649189 w 10649189"/>
              <a:gd name="connsiteY25" fmla="*/ 3337353 h 3939540"/>
              <a:gd name="connsiteX26" fmla="*/ 10649189 w 10649189"/>
              <a:gd name="connsiteY26" fmla="*/ 3939540 h 3939540"/>
              <a:gd name="connsiteX27" fmla="*/ 9844584 w 10649189"/>
              <a:gd name="connsiteY27" fmla="*/ 3939540 h 3939540"/>
              <a:gd name="connsiteX28" fmla="*/ 9146470 w 10649189"/>
              <a:gd name="connsiteY28" fmla="*/ 3939540 h 3939540"/>
              <a:gd name="connsiteX29" fmla="*/ 8661340 w 10649189"/>
              <a:gd name="connsiteY29" fmla="*/ 3939540 h 3939540"/>
              <a:gd name="connsiteX30" fmla="*/ 8176211 w 10649189"/>
              <a:gd name="connsiteY30" fmla="*/ 3939540 h 3939540"/>
              <a:gd name="connsiteX31" fmla="*/ 7584589 w 10649189"/>
              <a:gd name="connsiteY31" fmla="*/ 3939540 h 3939540"/>
              <a:gd name="connsiteX32" fmla="*/ 6779984 w 10649189"/>
              <a:gd name="connsiteY32" fmla="*/ 3939540 h 3939540"/>
              <a:gd name="connsiteX33" fmla="*/ 6401346 w 10649189"/>
              <a:gd name="connsiteY33" fmla="*/ 3939540 h 3939540"/>
              <a:gd name="connsiteX34" fmla="*/ 5809724 w 10649189"/>
              <a:gd name="connsiteY34" fmla="*/ 3939540 h 3939540"/>
              <a:gd name="connsiteX35" fmla="*/ 5431086 w 10649189"/>
              <a:gd name="connsiteY35" fmla="*/ 3939540 h 3939540"/>
              <a:gd name="connsiteX36" fmla="*/ 4626481 w 10649189"/>
              <a:gd name="connsiteY36" fmla="*/ 3939540 h 3939540"/>
              <a:gd name="connsiteX37" fmla="*/ 3928367 w 10649189"/>
              <a:gd name="connsiteY37" fmla="*/ 3939540 h 3939540"/>
              <a:gd name="connsiteX38" fmla="*/ 3123762 w 10649189"/>
              <a:gd name="connsiteY38" fmla="*/ 3939540 h 3939540"/>
              <a:gd name="connsiteX39" fmla="*/ 2425649 w 10649189"/>
              <a:gd name="connsiteY39" fmla="*/ 3939540 h 3939540"/>
              <a:gd name="connsiteX40" fmla="*/ 1940519 w 10649189"/>
              <a:gd name="connsiteY40" fmla="*/ 3939540 h 3939540"/>
              <a:gd name="connsiteX41" fmla="*/ 1455389 w 10649189"/>
              <a:gd name="connsiteY41" fmla="*/ 3939540 h 3939540"/>
              <a:gd name="connsiteX42" fmla="*/ 970259 w 10649189"/>
              <a:gd name="connsiteY42" fmla="*/ 3939540 h 3939540"/>
              <a:gd name="connsiteX43" fmla="*/ 0 w 10649189"/>
              <a:gd name="connsiteY43" fmla="*/ 3939540 h 3939540"/>
              <a:gd name="connsiteX44" fmla="*/ 0 w 10649189"/>
              <a:gd name="connsiteY44" fmla="*/ 3297958 h 3939540"/>
              <a:gd name="connsiteX45" fmla="*/ 0 w 10649189"/>
              <a:gd name="connsiteY45" fmla="*/ 2735166 h 3939540"/>
              <a:gd name="connsiteX46" fmla="*/ 0 w 10649189"/>
              <a:gd name="connsiteY46" fmla="*/ 2093584 h 3939540"/>
              <a:gd name="connsiteX47" fmla="*/ 0 w 10649189"/>
              <a:gd name="connsiteY47" fmla="*/ 1609583 h 3939540"/>
              <a:gd name="connsiteX48" fmla="*/ 0 w 10649189"/>
              <a:gd name="connsiteY48" fmla="*/ 1046792 h 3939540"/>
              <a:gd name="connsiteX49" fmla="*/ 0 w 10649189"/>
              <a:gd name="connsiteY49" fmla="*/ 523396 h 3939540"/>
              <a:gd name="connsiteX50" fmla="*/ 0 w 10649189"/>
              <a:gd name="connsiteY50" fmla="*/ 0 h 3939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649189" h="3939540" extrusionOk="0">
                <a:moveTo>
                  <a:pt x="0" y="0"/>
                </a:moveTo>
                <a:cubicBezTo>
                  <a:pt x="131684" y="-15624"/>
                  <a:pt x="177586" y="23302"/>
                  <a:pt x="272146" y="0"/>
                </a:cubicBezTo>
                <a:cubicBezTo>
                  <a:pt x="366706" y="-23302"/>
                  <a:pt x="520849" y="24173"/>
                  <a:pt x="650784" y="0"/>
                </a:cubicBezTo>
                <a:cubicBezTo>
                  <a:pt x="780719" y="-24173"/>
                  <a:pt x="1263454" y="36764"/>
                  <a:pt x="1455389" y="0"/>
                </a:cubicBezTo>
                <a:cubicBezTo>
                  <a:pt x="1647324" y="-36764"/>
                  <a:pt x="1860961" y="27788"/>
                  <a:pt x="2047011" y="0"/>
                </a:cubicBezTo>
                <a:cubicBezTo>
                  <a:pt x="2233061" y="-27788"/>
                  <a:pt x="2360440" y="12310"/>
                  <a:pt x="2638632" y="0"/>
                </a:cubicBezTo>
                <a:cubicBezTo>
                  <a:pt x="2916824" y="-12310"/>
                  <a:pt x="2840514" y="27952"/>
                  <a:pt x="3017270" y="0"/>
                </a:cubicBezTo>
                <a:cubicBezTo>
                  <a:pt x="3194026" y="-27952"/>
                  <a:pt x="3195365" y="6280"/>
                  <a:pt x="3289416" y="0"/>
                </a:cubicBezTo>
                <a:cubicBezTo>
                  <a:pt x="3383467" y="-6280"/>
                  <a:pt x="3579023" y="43729"/>
                  <a:pt x="3668054" y="0"/>
                </a:cubicBezTo>
                <a:cubicBezTo>
                  <a:pt x="3757085" y="-43729"/>
                  <a:pt x="3903332" y="104"/>
                  <a:pt x="4046692" y="0"/>
                </a:cubicBezTo>
                <a:cubicBezTo>
                  <a:pt x="4190052" y="-104"/>
                  <a:pt x="4385696" y="16792"/>
                  <a:pt x="4531822" y="0"/>
                </a:cubicBezTo>
                <a:cubicBezTo>
                  <a:pt x="4677948" y="-16792"/>
                  <a:pt x="4866561" y="40344"/>
                  <a:pt x="5123443" y="0"/>
                </a:cubicBezTo>
                <a:cubicBezTo>
                  <a:pt x="5380325" y="-40344"/>
                  <a:pt x="5571193" y="48876"/>
                  <a:pt x="5928049" y="0"/>
                </a:cubicBezTo>
                <a:cubicBezTo>
                  <a:pt x="6284905" y="-48876"/>
                  <a:pt x="6383522" y="71048"/>
                  <a:pt x="6732654" y="0"/>
                </a:cubicBezTo>
                <a:cubicBezTo>
                  <a:pt x="7081786" y="-71048"/>
                  <a:pt x="7222124" y="96270"/>
                  <a:pt x="7537259" y="0"/>
                </a:cubicBezTo>
                <a:cubicBezTo>
                  <a:pt x="7852395" y="-96270"/>
                  <a:pt x="7996852" y="11512"/>
                  <a:pt x="8128881" y="0"/>
                </a:cubicBezTo>
                <a:cubicBezTo>
                  <a:pt x="8260910" y="-11512"/>
                  <a:pt x="8499234" y="55983"/>
                  <a:pt x="8720503" y="0"/>
                </a:cubicBezTo>
                <a:cubicBezTo>
                  <a:pt x="8941772" y="-55983"/>
                  <a:pt x="8991568" y="36003"/>
                  <a:pt x="9099140" y="0"/>
                </a:cubicBezTo>
                <a:cubicBezTo>
                  <a:pt x="9206712" y="-36003"/>
                  <a:pt x="9541620" y="17553"/>
                  <a:pt x="9903746" y="0"/>
                </a:cubicBezTo>
                <a:cubicBezTo>
                  <a:pt x="10265872" y="-17553"/>
                  <a:pt x="10306770" y="28289"/>
                  <a:pt x="10649189" y="0"/>
                </a:cubicBezTo>
                <a:cubicBezTo>
                  <a:pt x="10657170" y="141648"/>
                  <a:pt x="10629077" y="282789"/>
                  <a:pt x="10649189" y="444605"/>
                </a:cubicBezTo>
                <a:cubicBezTo>
                  <a:pt x="10669301" y="606421"/>
                  <a:pt x="10573823" y="938591"/>
                  <a:pt x="10649189" y="1086187"/>
                </a:cubicBezTo>
                <a:cubicBezTo>
                  <a:pt x="10724555" y="1233783"/>
                  <a:pt x="10596553" y="1519195"/>
                  <a:pt x="10649189" y="1688374"/>
                </a:cubicBezTo>
                <a:cubicBezTo>
                  <a:pt x="10701825" y="1857553"/>
                  <a:pt x="10581584" y="2027094"/>
                  <a:pt x="10649189" y="2290561"/>
                </a:cubicBezTo>
                <a:cubicBezTo>
                  <a:pt x="10716794" y="2554028"/>
                  <a:pt x="10620766" y="2613010"/>
                  <a:pt x="10649189" y="2853353"/>
                </a:cubicBezTo>
                <a:cubicBezTo>
                  <a:pt x="10677612" y="3093696"/>
                  <a:pt x="10638069" y="3207986"/>
                  <a:pt x="10649189" y="3337353"/>
                </a:cubicBezTo>
                <a:cubicBezTo>
                  <a:pt x="10660309" y="3466720"/>
                  <a:pt x="10601634" y="3712840"/>
                  <a:pt x="10649189" y="3939540"/>
                </a:cubicBezTo>
                <a:cubicBezTo>
                  <a:pt x="10307346" y="3966666"/>
                  <a:pt x="10178381" y="3918819"/>
                  <a:pt x="9844584" y="3939540"/>
                </a:cubicBezTo>
                <a:cubicBezTo>
                  <a:pt x="9510788" y="3960261"/>
                  <a:pt x="9379215" y="3877527"/>
                  <a:pt x="9146470" y="3939540"/>
                </a:cubicBezTo>
                <a:cubicBezTo>
                  <a:pt x="8913725" y="4001553"/>
                  <a:pt x="8892796" y="3933975"/>
                  <a:pt x="8661340" y="3939540"/>
                </a:cubicBezTo>
                <a:cubicBezTo>
                  <a:pt x="8429884" y="3945105"/>
                  <a:pt x="8353736" y="3882670"/>
                  <a:pt x="8176211" y="3939540"/>
                </a:cubicBezTo>
                <a:cubicBezTo>
                  <a:pt x="7998686" y="3996410"/>
                  <a:pt x="7738750" y="3870018"/>
                  <a:pt x="7584589" y="3939540"/>
                </a:cubicBezTo>
                <a:cubicBezTo>
                  <a:pt x="7430428" y="4009062"/>
                  <a:pt x="7072453" y="3876910"/>
                  <a:pt x="6779984" y="3939540"/>
                </a:cubicBezTo>
                <a:cubicBezTo>
                  <a:pt x="6487516" y="4002170"/>
                  <a:pt x="6573972" y="3937090"/>
                  <a:pt x="6401346" y="3939540"/>
                </a:cubicBezTo>
                <a:cubicBezTo>
                  <a:pt x="6228720" y="3941990"/>
                  <a:pt x="6080650" y="3874133"/>
                  <a:pt x="5809724" y="3939540"/>
                </a:cubicBezTo>
                <a:cubicBezTo>
                  <a:pt x="5538798" y="4004947"/>
                  <a:pt x="5510426" y="3935285"/>
                  <a:pt x="5431086" y="3939540"/>
                </a:cubicBezTo>
                <a:cubicBezTo>
                  <a:pt x="5351746" y="3943795"/>
                  <a:pt x="4990186" y="3888573"/>
                  <a:pt x="4626481" y="3939540"/>
                </a:cubicBezTo>
                <a:cubicBezTo>
                  <a:pt x="4262777" y="3990507"/>
                  <a:pt x="4192354" y="3900636"/>
                  <a:pt x="3928367" y="3939540"/>
                </a:cubicBezTo>
                <a:cubicBezTo>
                  <a:pt x="3664380" y="3978444"/>
                  <a:pt x="3336333" y="3889353"/>
                  <a:pt x="3123762" y="3939540"/>
                </a:cubicBezTo>
                <a:cubicBezTo>
                  <a:pt x="2911192" y="3989727"/>
                  <a:pt x="2736856" y="3887003"/>
                  <a:pt x="2425649" y="3939540"/>
                </a:cubicBezTo>
                <a:cubicBezTo>
                  <a:pt x="2114442" y="3992077"/>
                  <a:pt x="2160062" y="3936137"/>
                  <a:pt x="1940519" y="3939540"/>
                </a:cubicBezTo>
                <a:cubicBezTo>
                  <a:pt x="1720976" y="3942943"/>
                  <a:pt x="1580769" y="3911386"/>
                  <a:pt x="1455389" y="3939540"/>
                </a:cubicBezTo>
                <a:cubicBezTo>
                  <a:pt x="1330009" y="3967694"/>
                  <a:pt x="1180011" y="3918955"/>
                  <a:pt x="970259" y="3939540"/>
                </a:cubicBezTo>
                <a:cubicBezTo>
                  <a:pt x="760507" y="3960125"/>
                  <a:pt x="445262" y="3848925"/>
                  <a:pt x="0" y="3939540"/>
                </a:cubicBezTo>
                <a:cubicBezTo>
                  <a:pt x="-14132" y="3776139"/>
                  <a:pt x="67468" y="3475124"/>
                  <a:pt x="0" y="3297958"/>
                </a:cubicBezTo>
                <a:cubicBezTo>
                  <a:pt x="-67468" y="3120792"/>
                  <a:pt x="13821" y="2926061"/>
                  <a:pt x="0" y="2735166"/>
                </a:cubicBezTo>
                <a:cubicBezTo>
                  <a:pt x="-13821" y="2544271"/>
                  <a:pt x="60112" y="2393456"/>
                  <a:pt x="0" y="2093584"/>
                </a:cubicBezTo>
                <a:cubicBezTo>
                  <a:pt x="-60112" y="1793712"/>
                  <a:pt x="18697" y="1745078"/>
                  <a:pt x="0" y="1609583"/>
                </a:cubicBezTo>
                <a:cubicBezTo>
                  <a:pt x="-18697" y="1474088"/>
                  <a:pt x="47125" y="1255006"/>
                  <a:pt x="0" y="1046792"/>
                </a:cubicBezTo>
                <a:cubicBezTo>
                  <a:pt x="-47125" y="838578"/>
                  <a:pt x="62704" y="651567"/>
                  <a:pt x="0" y="523396"/>
                </a:cubicBezTo>
                <a:cubicBezTo>
                  <a:pt x="-62704" y="395225"/>
                  <a:pt x="10484" y="15255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Validation des phrases ci-dessous</a:t>
            </a: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Coches pour l’affectation d’un Entrepreneur à une Action</a:t>
            </a:r>
          </a:p>
          <a:p>
            <a:endParaRPr lang="fr-FR" sz="2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 Ne proposer que les entrepreneurs ayant déjà l'ODS de cette action sur la fiche Parcours</a:t>
            </a:r>
          </a:p>
          <a:p>
            <a:endParaRPr lang="fr-FR" sz="1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x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Ajouter l'ODS au parcours de l’entrepreneur 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fr-F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Attention: si vous décochez cette case, l'entrepreneur ne sera pas rattachée à l'ODS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VALIDATION DU GROUPE </a:t>
            </a: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 texte a été modifié par les BGE, comme écrit ci-dessus</a:t>
            </a:r>
          </a:p>
        </p:txBody>
      </p:sp>
    </p:spTree>
    <p:extLst>
      <p:ext uri="{BB962C8B-B14F-4D97-AF65-F5344CB8AC3E}">
        <p14:creationId xmlns:p14="http://schemas.microsoft.com/office/powerpoint/2010/main" val="11743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ACTIONS-STATUT-PRESENCE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461569" y="1139511"/>
            <a:ext cx="10649189" cy="2616101"/>
          </a:xfrm>
          <a:custGeom>
            <a:avLst/>
            <a:gdLst>
              <a:gd name="connsiteX0" fmla="*/ 0 w 10649189"/>
              <a:gd name="connsiteY0" fmla="*/ 0 h 2616101"/>
              <a:gd name="connsiteX1" fmla="*/ 272146 w 10649189"/>
              <a:gd name="connsiteY1" fmla="*/ 0 h 2616101"/>
              <a:gd name="connsiteX2" fmla="*/ 650784 w 10649189"/>
              <a:gd name="connsiteY2" fmla="*/ 0 h 2616101"/>
              <a:gd name="connsiteX3" fmla="*/ 1455389 w 10649189"/>
              <a:gd name="connsiteY3" fmla="*/ 0 h 2616101"/>
              <a:gd name="connsiteX4" fmla="*/ 2047011 w 10649189"/>
              <a:gd name="connsiteY4" fmla="*/ 0 h 2616101"/>
              <a:gd name="connsiteX5" fmla="*/ 2638632 w 10649189"/>
              <a:gd name="connsiteY5" fmla="*/ 0 h 2616101"/>
              <a:gd name="connsiteX6" fmla="*/ 3017270 w 10649189"/>
              <a:gd name="connsiteY6" fmla="*/ 0 h 2616101"/>
              <a:gd name="connsiteX7" fmla="*/ 3289416 w 10649189"/>
              <a:gd name="connsiteY7" fmla="*/ 0 h 2616101"/>
              <a:gd name="connsiteX8" fmla="*/ 3668054 w 10649189"/>
              <a:gd name="connsiteY8" fmla="*/ 0 h 2616101"/>
              <a:gd name="connsiteX9" fmla="*/ 4046692 w 10649189"/>
              <a:gd name="connsiteY9" fmla="*/ 0 h 2616101"/>
              <a:gd name="connsiteX10" fmla="*/ 4531822 w 10649189"/>
              <a:gd name="connsiteY10" fmla="*/ 0 h 2616101"/>
              <a:gd name="connsiteX11" fmla="*/ 5123443 w 10649189"/>
              <a:gd name="connsiteY11" fmla="*/ 0 h 2616101"/>
              <a:gd name="connsiteX12" fmla="*/ 5928049 w 10649189"/>
              <a:gd name="connsiteY12" fmla="*/ 0 h 2616101"/>
              <a:gd name="connsiteX13" fmla="*/ 6732654 w 10649189"/>
              <a:gd name="connsiteY13" fmla="*/ 0 h 2616101"/>
              <a:gd name="connsiteX14" fmla="*/ 7537259 w 10649189"/>
              <a:gd name="connsiteY14" fmla="*/ 0 h 2616101"/>
              <a:gd name="connsiteX15" fmla="*/ 8128881 w 10649189"/>
              <a:gd name="connsiteY15" fmla="*/ 0 h 2616101"/>
              <a:gd name="connsiteX16" fmla="*/ 8720503 w 10649189"/>
              <a:gd name="connsiteY16" fmla="*/ 0 h 2616101"/>
              <a:gd name="connsiteX17" fmla="*/ 9099140 w 10649189"/>
              <a:gd name="connsiteY17" fmla="*/ 0 h 2616101"/>
              <a:gd name="connsiteX18" fmla="*/ 9903746 w 10649189"/>
              <a:gd name="connsiteY18" fmla="*/ 0 h 2616101"/>
              <a:gd name="connsiteX19" fmla="*/ 10649189 w 10649189"/>
              <a:gd name="connsiteY19" fmla="*/ 0 h 2616101"/>
              <a:gd name="connsiteX20" fmla="*/ 10649189 w 10649189"/>
              <a:gd name="connsiteY20" fmla="*/ 444737 h 2616101"/>
              <a:gd name="connsiteX21" fmla="*/ 10649189 w 10649189"/>
              <a:gd name="connsiteY21" fmla="*/ 1020279 h 2616101"/>
              <a:gd name="connsiteX22" fmla="*/ 10649189 w 10649189"/>
              <a:gd name="connsiteY22" fmla="*/ 1569661 h 2616101"/>
              <a:gd name="connsiteX23" fmla="*/ 10649189 w 10649189"/>
              <a:gd name="connsiteY23" fmla="*/ 2119042 h 2616101"/>
              <a:gd name="connsiteX24" fmla="*/ 10649189 w 10649189"/>
              <a:gd name="connsiteY24" fmla="*/ 2616101 h 2616101"/>
              <a:gd name="connsiteX25" fmla="*/ 10270551 w 10649189"/>
              <a:gd name="connsiteY25" fmla="*/ 2616101 h 2616101"/>
              <a:gd name="connsiteX26" fmla="*/ 9891913 w 10649189"/>
              <a:gd name="connsiteY26" fmla="*/ 2616101 h 2616101"/>
              <a:gd name="connsiteX27" fmla="*/ 9087308 w 10649189"/>
              <a:gd name="connsiteY27" fmla="*/ 2616101 h 2616101"/>
              <a:gd name="connsiteX28" fmla="*/ 8389194 w 10649189"/>
              <a:gd name="connsiteY28" fmla="*/ 2616101 h 2616101"/>
              <a:gd name="connsiteX29" fmla="*/ 7904065 w 10649189"/>
              <a:gd name="connsiteY29" fmla="*/ 2616101 h 2616101"/>
              <a:gd name="connsiteX30" fmla="*/ 7418935 w 10649189"/>
              <a:gd name="connsiteY30" fmla="*/ 2616101 h 2616101"/>
              <a:gd name="connsiteX31" fmla="*/ 6827313 w 10649189"/>
              <a:gd name="connsiteY31" fmla="*/ 2616101 h 2616101"/>
              <a:gd name="connsiteX32" fmla="*/ 6022708 w 10649189"/>
              <a:gd name="connsiteY32" fmla="*/ 2616101 h 2616101"/>
              <a:gd name="connsiteX33" fmla="*/ 5644070 w 10649189"/>
              <a:gd name="connsiteY33" fmla="*/ 2616101 h 2616101"/>
              <a:gd name="connsiteX34" fmla="*/ 5052449 w 10649189"/>
              <a:gd name="connsiteY34" fmla="*/ 2616101 h 2616101"/>
              <a:gd name="connsiteX35" fmla="*/ 4673811 w 10649189"/>
              <a:gd name="connsiteY35" fmla="*/ 2616101 h 2616101"/>
              <a:gd name="connsiteX36" fmla="*/ 3869205 w 10649189"/>
              <a:gd name="connsiteY36" fmla="*/ 2616101 h 2616101"/>
              <a:gd name="connsiteX37" fmla="*/ 3171092 w 10649189"/>
              <a:gd name="connsiteY37" fmla="*/ 2616101 h 2616101"/>
              <a:gd name="connsiteX38" fmla="*/ 2366486 w 10649189"/>
              <a:gd name="connsiteY38" fmla="*/ 2616101 h 2616101"/>
              <a:gd name="connsiteX39" fmla="*/ 1668373 w 10649189"/>
              <a:gd name="connsiteY39" fmla="*/ 2616101 h 2616101"/>
              <a:gd name="connsiteX40" fmla="*/ 1183243 w 10649189"/>
              <a:gd name="connsiteY40" fmla="*/ 2616101 h 2616101"/>
              <a:gd name="connsiteX41" fmla="*/ 698114 w 10649189"/>
              <a:gd name="connsiteY41" fmla="*/ 2616101 h 2616101"/>
              <a:gd name="connsiteX42" fmla="*/ 0 w 10649189"/>
              <a:gd name="connsiteY42" fmla="*/ 2616101 h 2616101"/>
              <a:gd name="connsiteX43" fmla="*/ 0 w 10649189"/>
              <a:gd name="connsiteY43" fmla="*/ 2040559 h 2616101"/>
              <a:gd name="connsiteX44" fmla="*/ 0 w 10649189"/>
              <a:gd name="connsiteY44" fmla="*/ 1569661 h 2616101"/>
              <a:gd name="connsiteX45" fmla="*/ 0 w 10649189"/>
              <a:gd name="connsiteY45" fmla="*/ 1046440 h 2616101"/>
              <a:gd name="connsiteX46" fmla="*/ 0 w 10649189"/>
              <a:gd name="connsiteY46" fmla="*/ 470898 h 2616101"/>
              <a:gd name="connsiteX47" fmla="*/ 0 w 10649189"/>
              <a:gd name="connsiteY47" fmla="*/ 0 h 261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649189" h="2616101" extrusionOk="0">
                <a:moveTo>
                  <a:pt x="0" y="0"/>
                </a:moveTo>
                <a:cubicBezTo>
                  <a:pt x="131684" y="-15624"/>
                  <a:pt x="177586" y="23302"/>
                  <a:pt x="272146" y="0"/>
                </a:cubicBezTo>
                <a:cubicBezTo>
                  <a:pt x="366706" y="-23302"/>
                  <a:pt x="520849" y="24173"/>
                  <a:pt x="650784" y="0"/>
                </a:cubicBezTo>
                <a:cubicBezTo>
                  <a:pt x="780719" y="-24173"/>
                  <a:pt x="1263454" y="36764"/>
                  <a:pt x="1455389" y="0"/>
                </a:cubicBezTo>
                <a:cubicBezTo>
                  <a:pt x="1647324" y="-36764"/>
                  <a:pt x="1860961" y="27788"/>
                  <a:pt x="2047011" y="0"/>
                </a:cubicBezTo>
                <a:cubicBezTo>
                  <a:pt x="2233061" y="-27788"/>
                  <a:pt x="2360440" y="12310"/>
                  <a:pt x="2638632" y="0"/>
                </a:cubicBezTo>
                <a:cubicBezTo>
                  <a:pt x="2916824" y="-12310"/>
                  <a:pt x="2840514" y="27952"/>
                  <a:pt x="3017270" y="0"/>
                </a:cubicBezTo>
                <a:cubicBezTo>
                  <a:pt x="3194026" y="-27952"/>
                  <a:pt x="3195365" y="6280"/>
                  <a:pt x="3289416" y="0"/>
                </a:cubicBezTo>
                <a:cubicBezTo>
                  <a:pt x="3383467" y="-6280"/>
                  <a:pt x="3579023" y="43729"/>
                  <a:pt x="3668054" y="0"/>
                </a:cubicBezTo>
                <a:cubicBezTo>
                  <a:pt x="3757085" y="-43729"/>
                  <a:pt x="3903332" y="104"/>
                  <a:pt x="4046692" y="0"/>
                </a:cubicBezTo>
                <a:cubicBezTo>
                  <a:pt x="4190052" y="-104"/>
                  <a:pt x="4385696" y="16792"/>
                  <a:pt x="4531822" y="0"/>
                </a:cubicBezTo>
                <a:cubicBezTo>
                  <a:pt x="4677948" y="-16792"/>
                  <a:pt x="4866561" y="40344"/>
                  <a:pt x="5123443" y="0"/>
                </a:cubicBezTo>
                <a:cubicBezTo>
                  <a:pt x="5380325" y="-40344"/>
                  <a:pt x="5571193" y="48876"/>
                  <a:pt x="5928049" y="0"/>
                </a:cubicBezTo>
                <a:cubicBezTo>
                  <a:pt x="6284905" y="-48876"/>
                  <a:pt x="6383522" y="71048"/>
                  <a:pt x="6732654" y="0"/>
                </a:cubicBezTo>
                <a:cubicBezTo>
                  <a:pt x="7081786" y="-71048"/>
                  <a:pt x="7222124" y="96270"/>
                  <a:pt x="7537259" y="0"/>
                </a:cubicBezTo>
                <a:cubicBezTo>
                  <a:pt x="7852395" y="-96270"/>
                  <a:pt x="7996852" y="11512"/>
                  <a:pt x="8128881" y="0"/>
                </a:cubicBezTo>
                <a:cubicBezTo>
                  <a:pt x="8260910" y="-11512"/>
                  <a:pt x="8499234" y="55983"/>
                  <a:pt x="8720503" y="0"/>
                </a:cubicBezTo>
                <a:cubicBezTo>
                  <a:pt x="8941772" y="-55983"/>
                  <a:pt x="8991568" y="36003"/>
                  <a:pt x="9099140" y="0"/>
                </a:cubicBezTo>
                <a:cubicBezTo>
                  <a:pt x="9206712" y="-36003"/>
                  <a:pt x="9541620" y="17553"/>
                  <a:pt x="9903746" y="0"/>
                </a:cubicBezTo>
                <a:cubicBezTo>
                  <a:pt x="10265872" y="-17553"/>
                  <a:pt x="10306770" y="28289"/>
                  <a:pt x="10649189" y="0"/>
                </a:cubicBezTo>
                <a:cubicBezTo>
                  <a:pt x="10674591" y="154435"/>
                  <a:pt x="10623260" y="254777"/>
                  <a:pt x="10649189" y="444737"/>
                </a:cubicBezTo>
                <a:cubicBezTo>
                  <a:pt x="10675118" y="634697"/>
                  <a:pt x="10606054" y="856424"/>
                  <a:pt x="10649189" y="1020279"/>
                </a:cubicBezTo>
                <a:cubicBezTo>
                  <a:pt x="10692324" y="1184134"/>
                  <a:pt x="10611670" y="1319677"/>
                  <a:pt x="10649189" y="1569661"/>
                </a:cubicBezTo>
                <a:cubicBezTo>
                  <a:pt x="10686708" y="1819645"/>
                  <a:pt x="10614165" y="2007253"/>
                  <a:pt x="10649189" y="2119042"/>
                </a:cubicBezTo>
                <a:cubicBezTo>
                  <a:pt x="10684213" y="2230831"/>
                  <a:pt x="10618503" y="2494474"/>
                  <a:pt x="10649189" y="2616101"/>
                </a:cubicBezTo>
                <a:cubicBezTo>
                  <a:pt x="10549558" y="2642465"/>
                  <a:pt x="10452868" y="2604367"/>
                  <a:pt x="10270551" y="2616101"/>
                </a:cubicBezTo>
                <a:cubicBezTo>
                  <a:pt x="10088234" y="2627835"/>
                  <a:pt x="9983930" y="2602163"/>
                  <a:pt x="9891913" y="2616101"/>
                </a:cubicBezTo>
                <a:cubicBezTo>
                  <a:pt x="9799896" y="2630039"/>
                  <a:pt x="9421105" y="2595380"/>
                  <a:pt x="9087308" y="2616101"/>
                </a:cubicBezTo>
                <a:cubicBezTo>
                  <a:pt x="8753512" y="2636822"/>
                  <a:pt x="8621939" y="2554088"/>
                  <a:pt x="8389194" y="2616101"/>
                </a:cubicBezTo>
                <a:cubicBezTo>
                  <a:pt x="8156449" y="2678114"/>
                  <a:pt x="8129096" y="2601841"/>
                  <a:pt x="7904065" y="2616101"/>
                </a:cubicBezTo>
                <a:cubicBezTo>
                  <a:pt x="7679034" y="2630361"/>
                  <a:pt x="7603751" y="2560789"/>
                  <a:pt x="7418935" y="2616101"/>
                </a:cubicBezTo>
                <a:cubicBezTo>
                  <a:pt x="7234119" y="2671413"/>
                  <a:pt x="6981474" y="2546579"/>
                  <a:pt x="6827313" y="2616101"/>
                </a:cubicBezTo>
                <a:cubicBezTo>
                  <a:pt x="6673152" y="2685623"/>
                  <a:pt x="6315177" y="2553471"/>
                  <a:pt x="6022708" y="2616101"/>
                </a:cubicBezTo>
                <a:cubicBezTo>
                  <a:pt x="5730240" y="2678731"/>
                  <a:pt x="5816696" y="2613651"/>
                  <a:pt x="5644070" y="2616101"/>
                </a:cubicBezTo>
                <a:cubicBezTo>
                  <a:pt x="5471444" y="2618551"/>
                  <a:pt x="5316237" y="2548340"/>
                  <a:pt x="5052449" y="2616101"/>
                </a:cubicBezTo>
                <a:cubicBezTo>
                  <a:pt x="4788661" y="2683862"/>
                  <a:pt x="4753151" y="2611846"/>
                  <a:pt x="4673811" y="2616101"/>
                </a:cubicBezTo>
                <a:cubicBezTo>
                  <a:pt x="4594471" y="2620356"/>
                  <a:pt x="4237814" y="2566022"/>
                  <a:pt x="3869205" y="2616101"/>
                </a:cubicBezTo>
                <a:cubicBezTo>
                  <a:pt x="3500596" y="2666180"/>
                  <a:pt x="3430469" y="2571451"/>
                  <a:pt x="3171092" y="2616101"/>
                </a:cubicBezTo>
                <a:cubicBezTo>
                  <a:pt x="2911715" y="2660751"/>
                  <a:pt x="2581327" y="2569639"/>
                  <a:pt x="2366486" y="2616101"/>
                </a:cubicBezTo>
                <a:cubicBezTo>
                  <a:pt x="2151645" y="2662563"/>
                  <a:pt x="1979580" y="2563564"/>
                  <a:pt x="1668373" y="2616101"/>
                </a:cubicBezTo>
                <a:cubicBezTo>
                  <a:pt x="1357166" y="2668638"/>
                  <a:pt x="1402786" y="2612698"/>
                  <a:pt x="1183243" y="2616101"/>
                </a:cubicBezTo>
                <a:cubicBezTo>
                  <a:pt x="963700" y="2619504"/>
                  <a:pt x="820198" y="2586246"/>
                  <a:pt x="698114" y="2616101"/>
                </a:cubicBezTo>
                <a:cubicBezTo>
                  <a:pt x="576030" y="2645956"/>
                  <a:pt x="178679" y="2612969"/>
                  <a:pt x="0" y="2616101"/>
                </a:cubicBezTo>
                <a:cubicBezTo>
                  <a:pt x="-60052" y="2392836"/>
                  <a:pt x="23365" y="2278511"/>
                  <a:pt x="0" y="2040559"/>
                </a:cubicBezTo>
                <a:cubicBezTo>
                  <a:pt x="-23365" y="1802607"/>
                  <a:pt x="55851" y="1788941"/>
                  <a:pt x="0" y="1569661"/>
                </a:cubicBezTo>
                <a:cubicBezTo>
                  <a:pt x="-55851" y="1350381"/>
                  <a:pt x="44404" y="1181445"/>
                  <a:pt x="0" y="1046440"/>
                </a:cubicBezTo>
                <a:cubicBezTo>
                  <a:pt x="-44404" y="911435"/>
                  <a:pt x="35030" y="659890"/>
                  <a:pt x="0" y="470898"/>
                </a:cubicBezTo>
                <a:cubicBezTo>
                  <a:pt x="-35030" y="281906"/>
                  <a:pt x="12059" y="22315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CONSTAT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la Présence du participant = oui, pour une action, ET que le « Statut action » passe en « Reporté BGE »    -&gt; la Présence reste à « oui »</a:t>
            </a:r>
          </a:p>
          <a:p>
            <a:endParaRPr lang="fr-FR" sz="1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souhaite-t-on conserver cette règle OU  repasser la Présence à non ?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VALIDATION DU GROUPE  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On ne touche pas à la règle de laisser la présence = oui, quand la Présence est renseignée à oui et que le Mode d’intervention passe à « reporté BGE » ; afin de permettre aux BGE de gérer des cas spécifiques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D2FDA70-46DC-7591-BAE5-C5056BA52090}"/>
              </a:ext>
            </a:extLst>
          </p:cNvPr>
          <p:cNvSpPr txBox="1"/>
          <p:nvPr/>
        </p:nvSpPr>
        <p:spPr>
          <a:xfrm>
            <a:off x="559585" y="4148829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ACTIONS/ Etape du référentiel ---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9719CFA-2527-DECD-19AF-8BAB8B92AFF2}"/>
              </a:ext>
            </a:extLst>
          </p:cNvPr>
          <p:cNvSpPr txBox="1"/>
          <p:nvPr/>
        </p:nvSpPr>
        <p:spPr>
          <a:xfrm>
            <a:off x="559585" y="4919166"/>
            <a:ext cx="10649189" cy="1569660"/>
          </a:xfrm>
          <a:custGeom>
            <a:avLst/>
            <a:gdLst>
              <a:gd name="connsiteX0" fmla="*/ 0 w 10649189"/>
              <a:gd name="connsiteY0" fmla="*/ 0 h 1569660"/>
              <a:gd name="connsiteX1" fmla="*/ 272146 w 10649189"/>
              <a:gd name="connsiteY1" fmla="*/ 0 h 1569660"/>
              <a:gd name="connsiteX2" fmla="*/ 650784 w 10649189"/>
              <a:gd name="connsiteY2" fmla="*/ 0 h 1569660"/>
              <a:gd name="connsiteX3" fmla="*/ 1455389 w 10649189"/>
              <a:gd name="connsiteY3" fmla="*/ 0 h 1569660"/>
              <a:gd name="connsiteX4" fmla="*/ 2047011 w 10649189"/>
              <a:gd name="connsiteY4" fmla="*/ 0 h 1569660"/>
              <a:gd name="connsiteX5" fmla="*/ 2638632 w 10649189"/>
              <a:gd name="connsiteY5" fmla="*/ 0 h 1569660"/>
              <a:gd name="connsiteX6" fmla="*/ 3017270 w 10649189"/>
              <a:gd name="connsiteY6" fmla="*/ 0 h 1569660"/>
              <a:gd name="connsiteX7" fmla="*/ 3289416 w 10649189"/>
              <a:gd name="connsiteY7" fmla="*/ 0 h 1569660"/>
              <a:gd name="connsiteX8" fmla="*/ 3668054 w 10649189"/>
              <a:gd name="connsiteY8" fmla="*/ 0 h 1569660"/>
              <a:gd name="connsiteX9" fmla="*/ 4046692 w 10649189"/>
              <a:gd name="connsiteY9" fmla="*/ 0 h 1569660"/>
              <a:gd name="connsiteX10" fmla="*/ 4531822 w 10649189"/>
              <a:gd name="connsiteY10" fmla="*/ 0 h 1569660"/>
              <a:gd name="connsiteX11" fmla="*/ 5123443 w 10649189"/>
              <a:gd name="connsiteY11" fmla="*/ 0 h 1569660"/>
              <a:gd name="connsiteX12" fmla="*/ 5928049 w 10649189"/>
              <a:gd name="connsiteY12" fmla="*/ 0 h 1569660"/>
              <a:gd name="connsiteX13" fmla="*/ 6732654 w 10649189"/>
              <a:gd name="connsiteY13" fmla="*/ 0 h 1569660"/>
              <a:gd name="connsiteX14" fmla="*/ 7537259 w 10649189"/>
              <a:gd name="connsiteY14" fmla="*/ 0 h 1569660"/>
              <a:gd name="connsiteX15" fmla="*/ 8128881 w 10649189"/>
              <a:gd name="connsiteY15" fmla="*/ 0 h 1569660"/>
              <a:gd name="connsiteX16" fmla="*/ 8720503 w 10649189"/>
              <a:gd name="connsiteY16" fmla="*/ 0 h 1569660"/>
              <a:gd name="connsiteX17" fmla="*/ 9099140 w 10649189"/>
              <a:gd name="connsiteY17" fmla="*/ 0 h 1569660"/>
              <a:gd name="connsiteX18" fmla="*/ 9903746 w 10649189"/>
              <a:gd name="connsiteY18" fmla="*/ 0 h 1569660"/>
              <a:gd name="connsiteX19" fmla="*/ 10649189 w 10649189"/>
              <a:gd name="connsiteY19" fmla="*/ 0 h 1569660"/>
              <a:gd name="connsiteX20" fmla="*/ 10649189 w 10649189"/>
              <a:gd name="connsiteY20" fmla="*/ 476130 h 1569660"/>
              <a:gd name="connsiteX21" fmla="*/ 10649189 w 10649189"/>
              <a:gd name="connsiteY21" fmla="*/ 1030743 h 1569660"/>
              <a:gd name="connsiteX22" fmla="*/ 10649189 w 10649189"/>
              <a:gd name="connsiteY22" fmla="*/ 1569660 h 1569660"/>
              <a:gd name="connsiteX23" fmla="*/ 9951075 w 10649189"/>
              <a:gd name="connsiteY23" fmla="*/ 1569660 h 1569660"/>
              <a:gd name="connsiteX24" fmla="*/ 9465946 w 10649189"/>
              <a:gd name="connsiteY24" fmla="*/ 1569660 h 1569660"/>
              <a:gd name="connsiteX25" fmla="*/ 8980816 w 10649189"/>
              <a:gd name="connsiteY25" fmla="*/ 1569660 h 1569660"/>
              <a:gd name="connsiteX26" fmla="*/ 8602178 w 10649189"/>
              <a:gd name="connsiteY26" fmla="*/ 1569660 h 1569660"/>
              <a:gd name="connsiteX27" fmla="*/ 7797573 w 10649189"/>
              <a:gd name="connsiteY27" fmla="*/ 1569660 h 1569660"/>
              <a:gd name="connsiteX28" fmla="*/ 7099459 w 10649189"/>
              <a:gd name="connsiteY28" fmla="*/ 1569660 h 1569660"/>
              <a:gd name="connsiteX29" fmla="*/ 6614330 w 10649189"/>
              <a:gd name="connsiteY29" fmla="*/ 1569660 h 1569660"/>
              <a:gd name="connsiteX30" fmla="*/ 6129200 w 10649189"/>
              <a:gd name="connsiteY30" fmla="*/ 1569660 h 1569660"/>
              <a:gd name="connsiteX31" fmla="*/ 5537578 w 10649189"/>
              <a:gd name="connsiteY31" fmla="*/ 1569660 h 1569660"/>
              <a:gd name="connsiteX32" fmla="*/ 4732973 w 10649189"/>
              <a:gd name="connsiteY32" fmla="*/ 1569660 h 1569660"/>
              <a:gd name="connsiteX33" fmla="*/ 4354335 w 10649189"/>
              <a:gd name="connsiteY33" fmla="*/ 1569660 h 1569660"/>
              <a:gd name="connsiteX34" fmla="*/ 3762713 w 10649189"/>
              <a:gd name="connsiteY34" fmla="*/ 1569660 h 1569660"/>
              <a:gd name="connsiteX35" fmla="*/ 3384076 w 10649189"/>
              <a:gd name="connsiteY35" fmla="*/ 1569660 h 1569660"/>
              <a:gd name="connsiteX36" fmla="*/ 2579470 w 10649189"/>
              <a:gd name="connsiteY36" fmla="*/ 1569660 h 1569660"/>
              <a:gd name="connsiteX37" fmla="*/ 1881357 w 10649189"/>
              <a:gd name="connsiteY37" fmla="*/ 1569660 h 1569660"/>
              <a:gd name="connsiteX38" fmla="*/ 1076751 w 10649189"/>
              <a:gd name="connsiteY38" fmla="*/ 1569660 h 1569660"/>
              <a:gd name="connsiteX39" fmla="*/ 0 w 10649189"/>
              <a:gd name="connsiteY39" fmla="*/ 1569660 h 1569660"/>
              <a:gd name="connsiteX40" fmla="*/ 0 w 10649189"/>
              <a:gd name="connsiteY40" fmla="*/ 1062137 h 1569660"/>
              <a:gd name="connsiteX41" fmla="*/ 0 w 10649189"/>
              <a:gd name="connsiteY41" fmla="*/ 570310 h 1569660"/>
              <a:gd name="connsiteX42" fmla="*/ 0 w 10649189"/>
              <a:gd name="connsiteY42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649189" h="1569660" extrusionOk="0">
                <a:moveTo>
                  <a:pt x="0" y="0"/>
                </a:moveTo>
                <a:cubicBezTo>
                  <a:pt x="131684" y="-15624"/>
                  <a:pt x="177586" y="23302"/>
                  <a:pt x="272146" y="0"/>
                </a:cubicBezTo>
                <a:cubicBezTo>
                  <a:pt x="366706" y="-23302"/>
                  <a:pt x="520849" y="24173"/>
                  <a:pt x="650784" y="0"/>
                </a:cubicBezTo>
                <a:cubicBezTo>
                  <a:pt x="780719" y="-24173"/>
                  <a:pt x="1263454" y="36764"/>
                  <a:pt x="1455389" y="0"/>
                </a:cubicBezTo>
                <a:cubicBezTo>
                  <a:pt x="1647324" y="-36764"/>
                  <a:pt x="1860961" y="27788"/>
                  <a:pt x="2047011" y="0"/>
                </a:cubicBezTo>
                <a:cubicBezTo>
                  <a:pt x="2233061" y="-27788"/>
                  <a:pt x="2360440" y="12310"/>
                  <a:pt x="2638632" y="0"/>
                </a:cubicBezTo>
                <a:cubicBezTo>
                  <a:pt x="2916824" y="-12310"/>
                  <a:pt x="2840514" y="27952"/>
                  <a:pt x="3017270" y="0"/>
                </a:cubicBezTo>
                <a:cubicBezTo>
                  <a:pt x="3194026" y="-27952"/>
                  <a:pt x="3195365" y="6280"/>
                  <a:pt x="3289416" y="0"/>
                </a:cubicBezTo>
                <a:cubicBezTo>
                  <a:pt x="3383467" y="-6280"/>
                  <a:pt x="3579023" y="43729"/>
                  <a:pt x="3668054" y="0"/>
                </a:cubicBezTo>
                <a:cubicBezTo>
                  <a:pt x="3757085" y="-43729"/>
                  <a:pt x="3903332" y="104"/>
                  <a:pt x="4046692" y="0"/>
                </a:cubicBezTo>
                <a:cubicBezTo>
                  <a:pt x="4190052" y="-104"/>
                  <a:pt x="4385696" y="16792"/>
                  <a:pt x="4531822" y="0"/>
                </a:cubicBezTo>
                <a:cubicBezTo>
                  <a:pt x="4677948" y="-16792"/>
                  <a:pt x="4866561" y="40344"/>
                  <a:pt x="5123443" y="0"/>
                </a:cubicBezTo>
                <a:cubicBezTo>
                  <a:pt x="5380325" y="-40344"/>
                  <a:pt x="5571193" y="48876"/>
                  <a:pt x="5928049" y="0"/>
                </a:cubicBezTo>
                <a:cubicBezTo>
                  <a:pt x="6284905" y="-48876"/>
                  <a:pt x="6383522" y="71048"/>
                  <a:pt x="6732654" y="0"/>
                </a:cubicBezTo>
                <a:cubicBezTo>
                  <a:pt x="7081786" y="-71048"/>
                  <a:pt x="7222124" y="96270"/>
                  <a:pt x="7537259" y="0"/>
                </a:cubicBezTo>
                <a:cubicBezTo>
                  <a:pt x="7852395" y="-96270"/>
                  <a:pt x="7996852" y="11512"/>
                  <a:pt x="8128881" y="0"/>
                </a:cubicBezTo>
                <a:cubicBezTo>
                  <a:pt x="8260910" y="-11512"/>
                  <a:pt x="8499234" y="55983"/>
                  <a:pt x="8720503" y="0"/>
                </a:cubicBezTo>
                <a:cubicBezTo>
                  <a:pt x="8941772" y="-55983"/>
                  <a:pt x="8991568" y="36003"/>
                  <a:pt x="9099140" y="0"/>
                </a:cubicBezTo>
                <a:cubicBezTo>
                  <a:pt x="9206712" y="-36003"/>
                  <a:pt x="9541620" y="17553"/>
                  <a:pt x="9903746" y="0"/>
                </a:cubicBezTo>
                <a:cubicBezTo>
                  <a:pt x="10265872" y="-17553"/>
                  <a:pt x="10306770" y="28289"/>
                  <a:pt x="10649189" y="0"/>
                </a:cubicBezTo>
                <a:cubicBezTo>
                  <a:pt x="10675643" y="184630"/>
                  <a:pt x="10605131" y="358609"/>
                  <a:pt x="10649189" y="476130"/>
                </a:cubicBezTo>
                <a:cubicBezTo>
                  <a:pt x="10693247" y="593651"/>
                  <a:pt x="10583159" y="761214"/>
                  <a:pt x="10649189" y="1030743"/>
                </a:cubicBezTo>
                <a:cubicBezTo>
                  <a:pt x="10715219" y="1300272"/>
                  <a:pt x="10586820" y="1427994"/>
                  <a:pt x="10649189" y="1569660"/>
                </a:cubicBezTo>
                <a:cubicBezTo>
                  <a:pt x="10438174" y="1598506"/>
                  <a:pt x="10182867" y="1553029"/>
                  <a:pt x="9951075" y="1569660"/>
                </a:cubicBezTo>
                <a:cubicBezTo>
                  <a:pt x="9719283" y="1586291"/>
                  <a:pt x="9618368" y="1527798"/>
                  <a:pt x="9465946" y="1569660"/>
                </a:cubicBezTo>
                <a:cubicBezTo>
                  <a:pt x="9313524" y="1611522"/>
                  <a:pt x="9078445" y="1566810"/>
                  <a:pt x="8980816" y="1569660"/>
                </a:cubicBezTo>
                <a:cubicBezTo>
                  <a:pt x="8883187" y="1572510"/>
                  <a:pt x="8694195" y="1555722"/>
                  <a:pt x="8602178" y="1569660"/>
                </a:cubicBezTo>
                <a:cubicBezTo>
                  <a:pt x="8510161" y="1583598"/>
                  <a:pt x="8131370" y="1548939"/>
                  <a:pt x="7797573" y="1569660"/>
                </a:cubicBezTo>
                <a:cubicBezTo>
                  <a:pt x="7463777" y="1590381"/>
                  <a:pt x="7332204" y="1507647"/>
                  <a:pt x="7099459" y="1569660"/>
                </a:cubicBezTo>
                <a:cubicBezTo>
                  <a:pt x="6866714" y="1631673"/>
                  <a:pt x="6839361" y="1555400"/>
                  <a:pt x="6614330" y="1569660"/>
                </a:cubicBezTo>
                <a:cubicBezTo>
                  <a:pt x="6389299" y="1583920"/>
                  <a:pt x="6314016" y="1514348"/>
                  <a:pt x="6129200" y="1569660"/>
                </a:cubicBezTo>
                <a:cubicBezTo>
                  <a:pt x="5944384" y="1624972"/>
                  <a:pt x="5691739" y="1500138"/>
                  <a:pt x="5537578" y="1569660"/>
                </a:cubicBezTo>
                <a:cubicBezTo>
                  <a:pt x="5383417" y="1639182"/>
                  <a:pt x="5025442" y="1507030"/>
                  <a:pt x="4732973" y="1569660"/>
                </a:cubicBezTo>
                <a:cubicBezTo>
                  <a:pt x="4440505" y="1632290"/>
                  <a:pt x="4526961" y="1567210"/>
                  <a:pt x="4354335" y="1569660"/>
                </a:cubicBezTo>
                <a:cubicBezTo>
                  <a:pt x="4181709" y="1572110"/>
                  <a:pt x="4033639" y="1504253"/>
                  <a:pt x="3762713" y="1569660"/>
                </a:cubicBezTo>
                <a:cubicBezTo>
                  <a:pt x="3491787" y="1635067"/>
                  <a:pt x="3570770" y="1561545"/>
                  <a:pt x="3384076" y="1569660"/>
                </a:cubicBezTo>
                <a:cubicBezTo>
                  <a:pt x="3197382" y="1577775"/>
                  <a:pt x="2948079" y="1519581"/>
                  <a:pt x="2579470" y="1569660"/>
                </a:cubicBezTo>
                <a:cubicBezTo>
                  <a:pt x="2210861" y="1619739"/>
                  <a:pt x="2140734" y="1525010"/>
                  <a:pt x="1881357" y="1569660"/>
                </a:cubicBezTo>
                <a:cubicBezTo>
                  <a:pt x="1621980" y="1614310"/>
                  <a:pt x="1291592" y="1523198"/>
                  <a:pt x="1076751" y="1569660"/>
                </a:cubicBezTo>
                <a:cubicBezTo>
                  <a:pt x="861910" y="1616122"/>
                  <a:pt x="399134" y="1519383"/>
                  <a:pt x="0" y="1569660"/>
                </a:cubicBezTo>
                <a:cubicBezTo>
                  <a:pt x="-35009" y="1368260"/>
                  <a:pt x="31095" y="1297632"/>
                  <a:pt x="0" y="1062137"/>
                </a:cubicBezTo>
                <a:cubicBezTo>
                  <a:pt x="-31095" y="826642"/>
                  <a:pt x="58895" y="797820"/>
                  <a:pt x="0" y="570310"/>
                </a:cubicBezTo>
                <a:cubicBezTo>
                  <a:pt x="-58895" y="342800"/>
                  <a:pt x="5609" y="19692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rendre obligatoire la saisie du champ « Etape du référentiel</a:t>
            </a:r>
          </a:p>
          <a:p>
            <a:r>
              <a:rPr lang="fr-FR" sz="2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 l’affichage des actions sur MBV, timeline des entrepreneurs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VALIDATION DU GROUPE      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Ne pas rendre obligatoire, car cela bloque des BGE qui ne gère pas encore toutes les Parcours sur MBV</a:t>
            </a:r>
          </a:p>
        </p:txBody>
      </p:sp>
    </p:spTree>
    <p:extLst>
      <p:ext uri="{BB962C8B-B14F-4D97-AF65-F5344CB8AC3E}">
        <p14:creationId xmlns:p14="http://schemas.microsoft.com/office/powerpoint/2010/main" val="532619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CDE8B1C-24C6-8BEA-7E05-46AA209535CD}"/>
              </a:ext>
            </a:extLst>
          </p:cNvPr>
          <p:cNvSpPr txBox="1"/>
          <p:nvPr/>
        </p:nvSpPr>
        <p:spPr>
          <a:xfrm>
            <a:off x="531010" y="592657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ENTREPRENEUR-PROJET/ Création entreprise ---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40CB3ED-D46E-FA65-849C-29D55B3F764B}"/>
              </a:ext>
            </a:extLst>
          </p:cNvPr>
          <p:cNvSpPr txBox="1"/>
          <p:nvPr/>
        </p:nvSpPr>
        <p:spPr>
          <a:xfrm>
            <a:off x="531010" y="1411667"/>
            <a:ext cx="10649189" cy="2923877"/>
          </a:xfrm>
          <a:custGeom>
            <a:avLst/>
            <a:gdLst>
              <a:gd name="connsiteX0" fmla="*/ 0 w 10649189"/>
              <a:gd name="connsiteY0" fmla="*/ 0 h 2923877"/>
              <a:gd name="connsiteX1" fmla="*/ 272146 w 10649189"/>
              <a:gd name="connsiteY1" fmla="*/ 0 h 2923877"/>
              <a:gd name="connsiteX2" fmla="*/ 650784 w 10649189"/>
              <a:gd name="connsiteY2" fmla="*/ 0 h 2923877"/>
              <a:gd name="connsiteX3" fmla="*/ 1455389 w 10649189"/>
              <a:gd name="connsiteY3" fmla="*/ 0 h 2923877"/>
              <a:gd name="connsiteX4" fmla="*/ 2047011 w 10649189"/>
              <a:gd name="connsiteY4" fmla="*/ 0 h 2923877"/>
              <a:gd name="connsiteX5" fmla="*/ 2638632 w 10649189"/>
              <a:gd name="connsiteY5" fmla="*/ 0 h 2923877"/>
              <a:gd name="connsiteX6" fmla="*/ 3017270 w 10649189"/>
              <a:gd name="connsiteY6" fmla="*/ 0 h 2923877"/>
              <a:gd name="connsiteX7" fmla="*/ 3289416 w 10649189"/>
              <a:gd name="connsiteY7" fmla="*/ 0 h 2923877"/>
              <a:gd name="connsiteX8" fmla="*/ 3668054 w 10649189"/>
              <a:gd name="connsiteY8" fmla="*/ 0 h 2923877"/>
              <a:gd name="connsiteX9" fmla="*/ 4046692 w 10649189"/>
              <a:gd name="connsiteY9" fmla="*/ 0 h 2923877"/>
              <a:gd name="connsiteX10" fmla="*/ 4531822 w 10649189"/>
              <a:gd name="connsiteY10" fmla="*/ 0 h 2923877"/>
              <a:gd name="connsiteX11" fmla="*/ 5123443 w 10649189"/>
              <a:gd name="connsiteY11" fmla="*/ 0 h 2923877"/>
              <a:gd name="connsiteX12" fmla="*/ 5928049 w 10649189"/>
              <a:gd name="connsiteY12" fmla="*/ 0 h 2923877"/>
              <a:gd name="connsiteX13" fmla="*/ 6732654 w 10649189"/>
              <a:gd name="connsiteY13" fmla="*/ 0 h 2923877"/>
              <a:gd name="connsiteX14" fmla="*/ 7537259 w 10649189"/>
              <a:gd name="connsiteY14" fmla="*/ 0 h 2923877"/>
              <a:gd name="connsiteX15" fmla="*/ 8128881 w 10649189"/>
              <a:gd name="connsiteY15" fmla="*/ 0 h 2923877"/>
              <a:gd name="connsiteX16" fmla="*/ 8720503 w 10649189"/>
              <a:gd name="connsiteY16" fmla="*/ 0 h 2923877"/>
              <a:gd name="connsiteX17" fmla="*/ 9099140 w 10649189"/>
              <a:gd name="connsiteY17" fmla="*/ 0 h 2923877"/>
              <a:gd name="connsiteX18" fmla="*/ 9903746 w 10649189"/>
              <a:gd name="connsiteY18" fmla="*/ 0 h 2923877"/>
              <a:gd name="connsiteX19" fmla="*/ 10649189 w 10649189"/>
              <a:gd name="connsiteY19" fmla="*/ 0 h 2923877"/>
              <a:gd name="connsiteX20" fmla="*/ 10649189 w 10649189"/>
              <a:gd name="connsiteY20" fmla="*/ 497059 h 2923877"/>
              <a:gd name="connsiteX21" fmla="*/ 10649189 w 10649189"/>
              <a:gd name="connsiteY21" fmla="*/ 1140312 h 2923877"/>
              <a:gd name="connsiteX22" fmla="*/ 10649189 w 10649189"/>
              <a:gd name="connsiteY22" fmla="*/ 1754326 h 2923877"/>
              <a:gd name="connsiteX23" fmla="*/ 10649189 w 10649189"/>
              <a:gd name="connsiteY23" fmla="*/ 2368340 h 2923877"/>
              <a:gd name="connsiteX24" fmla="*/ 10649189 w 10649189"/>
              <a:gd name="connsiteY24" fmla="*/ 2923877 h 2923877"/>
              <a:gd name="connsiteX25" fmla="*/ 10270551 w 10649189"/>
              <a:gd name="connsiteY25" fmla="*/ 2923877 h 2923877"/>
              <a:gd name="connsiteX26" fmla="*/ 9891913 w 10649189"/>
              <a:gd name="connsiteY26" fmla="*/ 2923877 h 2923877"/>
              <a:gd name="connsiteX27" fmla="*/ 9087308 w 10649189"/>
              <a:gd name="connsiteY27" fmla="*/ 2923877 h 2923877"/>
              <a:gd name="connsiteX28" fmla="*/ 8389194 w 10649189"/>
              <a:gd name="connsiteY28" fmla="*/ 2923877 h 2923877"/>
              <a:gd name="connsiteX29" fmla="*/ 7904065 w 10649189"/>
              <a:gd name="connsiteY29" fmla="*/ 2923877 h 2923877"/>
              <a:gd name="connsiteX30" fmla="*/ 7418935 w 10649189"/>
              <a:gd name="connsiteY30" fmla="*/ 2923877 h 2923877"/>
              <a:gd name="connsiteX31" fmla="*/ 6827313 w 10649189"/>
              <a:gd name="connsiteY31" fmla="*/ 2923877 h 2923877"/>
              <a:gd name="connsiteX32" fmla="*/ 6022708 w 10649189"/>
              <a:gd name="connsiteY32" fmla="*/ 2923877 h 2923877"/>
              <a:gd name="connsiteX33" fmla="*/ 5644070 w 10649189"/>
              <a:gd name="connsiteY33" fmla="*/ 2923877 h 2923877"/>
              <a:gd name="connsiteX34" fmla="*/ 5052449 w 10649189"/>
              <a:gd name="connsiteY34" fmla="*/ 2923877 h 2923877"/>
              <a:gd name="connsiteX35" fmla="*/ 4673811 w 10649189"/>
              <a:gd name="connsiteY35" fmla="*/ 2923877 h 2923877"/>
              <a:gd name="connsiteX36" fmla="*/ 3869205 w 10649189"/>
              <a:gd name="connsiteY36" fmla="*/ 2923877 h 2923877"/>
              <a:gd name="connsiteX37" fmla="*/ 3171092 w 10649189"/>
              <a:gd name="connsiteY37" fmla="*/ 2923877 h 2923877"/>
              <a:gd name="connsiteX38" fmla="*/ 2366486 w 10649189"/>
              <a:gd name="connsiteY38" fmla="*/ 2923877 h 2923877"/>
              <a:gd name="connsiteX39" fmla="*/ 1668373 w 10649189"/>
              <a:gd name="connsiteY39" fmla="*/ 2923877 h 2923877"/>
              <a:gd name="connsiteX40" fmla="*/ 1183243 w 10649189"/>
              <a:gd name="connsiteY40" fmla="*/ 2923877 h 2923877"/>
              <a:gd name="connsiteX41" fmla="*/ 698114 w 10649189"/>
              <a:gd name="connsiteY41" fmla="*/ 2923877 h 2923877"/>
              <a:gd name="connsiteX42" fmla="*/ 0 w 10649189"/>
              <a:gd name="connsiteY42" fmla="*/ 2923877 h 2923877"/>
              <a:gd name="connsiteX43" fmla="*/ 0 w 10649189"/>
              <a:gd name="connsiteY43" fmla="*/ 2280624 h 2923877"/>
              <a:gd name="connsiteX44" fmla="*/ 0 w 10649189"/>
              <a:gd name="connsiteY44" fmla="*/ 1754326 h 2923877"/>
              <a:gd name="connsiteX45" fmla="*/ 0 w 10649189"/>
              <a:gd name="connsiteY45" fmla="*/ 1169551 h 2923877"/>
              <a:gd name="connsiteX46" fmla="*/ 0 w 10649189"/>
              <a:gd name="connsiteY46" fmla="*/ 526298 h 2923877"/>
              <a:gd name="connsiteX47" fmla="*/ 0 w 10649189"/>
              <a:gd name="connsiteY47" fmla="*/ 0 h 292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649189" h="2923877" extrusionOk="0">
                <a:moveTo>
                  <a:pt x="0" y="0"/>
                </a:moveTo>
                <a:cubicBezTo>
                  <a:pt x="131684" y="-15624"/>
                  <a:pt x="177586" y="23302"/>
                  <a:pt x="272146" y="0"/>
                </a:cubicBezTo>
                <a:cubicBezTo>
                  <a:pt x="366706" y="-23302"/>
                  <a:pt x="520849" y="24173"/>
                  <a:pt x="650784" y="0"/>
                </a:cubicBezTo>
                <a:cubicBezTo>
                  <a:pt x="780719" y="-24173"/>
                  <a:pt x="1263454" y="36764"/>
                  <a:pt x="1455389" y="0"/>
                </a:cubicBezTo>
                <a:cubicBezTo>
                  <a:pt x="1647324" y="-36764"/>
                  <a:pt x="1860961" y="27788"/>
                  <a:pt x="2047011" y="0"/>
                </a:cubicBezTo>
                <a:cubicBezTo>
                  <a:pt x="2233061" y="-27788"/>
                  <a:pt x="2360440" y="12310"/>
                  <a:pt x="2638632" y="0"/>
                </a:cubicBezTo>
                <a:cubicBezTo>
                  <a:pt x="2916824" y="-12310"/>
                  <a:pt x="2840514" y="27952"/>
                  <a:pt x="3017270" y="0"/>
                </a:cubicBezTo>
                <a:cubicBezTo>
                  <a:pt x="3194026" y="-27952"/>
                  <a:pt x="3195365" y="6280"/>
                  <a:pt x="3289416" y="0"/>
                </a:cubicBezTo>
                <a:cubicBezTo>
                  <a:pt x="3383467" y="-6280"/>
                  <a:pt x="3579023" y="43729"/>
                  <a:pt x="3668054" y="0"/>
                </a:cubicBezTo>
                <a:cubicBezTo>
                  <a:pt x="3757085" y="-43729"/>
                  <a:pt x="3903332" y="104"/>
                  <a:pt x="4046692" y="0"/>
                </a:cubicBezTo>
                <a:cubicBezTo>
                  <a:pt x="4190052" y="-104"/>
                  <a:pt x="4385696" y="16792"/>
                  <a:pt x="4531822" y="0"/>
                </a:cubicBezTo>
                <a:cubicBezTo>
                  <a:pt x="4677948" y="-16792"/>
                  <a:pt x="4866561" y="40344"/>
                  <a:pt x="5123443" y="0"/>
                </a:cubicBezTo>
                <a:cubicBezTo>
                  <a:pt x="5380325" y="-40344"/>
                  <a:pt x="5571193" y="48876"/>
                  <a:pt x="5928049" y="0"/>
                </a:cubicBezTo>
                <a:cubicBezTo>
                  <a:pt x="6284905" y="-48876"/>
                  <a:pt x="6383522" y="71048"/>
                  <a:pt x="6732654" y="0"/>
                </a:cubicBezTo>
                <a:cubicBezTo>
                  <a:pt x="7081786" y="-71048"/>
                  <a:pt x="7222124" y="96270"/>
                  <a:pt x="7537259" y="0"/>
                </a:cubicBezTo>
                <a:cubicBezTo>
                  <a:pt x="7852395" y="-96270"/>
                  <a:pt x="7996852" y="11512"/>
                  <a:pt x="8128881" y="0"/>
                </a:cubicBezTo>
                <a:cubicBezTo>
                  <a:pt x="8260910" y="-11512"/>
                  <a:pt x="8499234" y="55983"/>
                  <a:pt x="8720503" y="0"/>
                </a:cubicBezTo>
                <a:cubicBezTo>
                  <a:pt x="8941772" y="-55983"/>
                  <a:pt x="8991568" y="36003"/>
                  <a:pt x="9099140" y="0"/>
                </a:cubicBezTo>
                <a:cubicBezTo>
                  <a:pt x="9206712" y="-36003"/>
                  <a:pt x="9541620" y="17553"/>
                  <a:pt x="9903746" y="0"/>
                </a:cubicBezTo>
                <a:cubicBezTo>
                  <a:pt x="10265872" y="-17553"/>
                  <a:pt x="10306770" y="28289"/>
                  <a:pt x="10649189" y="0"/>
                </a:cubicBezTo>
                <a:cubicBezTo>
                  <a:pt x="10687149" y="220158"/>
                  <a:pt x="10595006" y="276001"/>
                  <a:pt x="10649189" y="497059"/>
                </a:cubicBezTo>
                <a:cubicBezTo>
                  <a:pt x="10703372" y="718117"/>
                  <a:pt x="10598151" y="871545"/>
                  <a:pt x="10649189" y="1140312"/>
                </a:cubicBezTo>
                <a:cubicBezTo>
                  <a:pt x="10700227" y="1409079"/>
                  <a:pt x="10591634" y="1523312"/>
                  <a:pt x="10649189" y="1754326"/>
                </a:cubicBezTo>
                <a:cubicBezTo>
                  <a:pt x="10706744" y="1985340"/>
                  <a:pt x="10637422" y="2205095"/>
                  <a:pt x="10649189" y="2368340"/>
                </a:cubicBezTo>
                <a:cubicBezTo>
                  <a:pt x="10660956" y="2531585"/>
                  <a:pt x="10589643" y="2702264"/>
                  <a:pt x="10649189" y="2923877"/>
                </a:cubicBezTo>
                <a:cubicBezTo>
                  <a:pt x="10549558" y="2950241"/>
                  <a:pt x="10452868" y="2912143"/>
                  <a:pt x="10270551" y="2923877"/>
                </a:cubicBezTo>
                <a:cubicBezTo>
                  <a:pt x="10088234" y="2935611"/>
                  <a:pt x="9983930" y="2909939"/>
                  <a:pt x="9891913" y="2923877"/>
                </a:cubicBezTo>
                <a:cubicBezTo>
                  <a:pt x="9799896" y="2937815"/>
                  <a:pt x="9421105" y="2903156"/>
                  <a:pt x="9087308" y="2923877"/>
                </a:cubicBezTo>
                <a:cubicBezTo>
                  <a:pt x="8753512" y="2944598"/>
                  <a:pt x="8621939" y="2861864"/>
                  <a:pt x="8389194" y="2923877"/>
                </a:cubicBezTo>
                <a:cubicBezTo>
                  <a:pt x="8156449" y="2985890"/>
                  <a:pt x="8129096" y="2909617"/>
                  <a:pt x="7904065" y="2923877"/>
                </a:cubicBezTo>
                <a:cubicBezTo>
                  <a:pt x="7679034" y="2938137"/>
                  <a:pt x="7603751" y="2868565"/>
                  <a:pt x="7418935" y="2923877"/>
                </a:cubicBezTo>
                <a:cubicBezTo>
                  <a:pt x="7234119" y="2979189"/>
                  <a:pt x="6981474" y="2854355"/>
                  <a:pt x="6827313" y="2923877"/>
                </a:cubicBezTo>
                <a:cubicBezTo>
                  <a:pt x="6673152" y="2993399"/>
                  <a:pt x="6315177" y="2861247"/>
                  <a:pt x="6022708" y="2923877"/>
                </a:cubicBezTo>
                <a:cubicBezTo>
                  <a:pt x="5730240" y="2986507"/>
                  <a:pt x="5816696" y="2921427"/>
                  <a:pt x="5644070" y="2923877"/>
                </a:cubicBezTo>
                <a:cubicBezTo>
                  <a:pt x="5471444" y="2926327"/>
                  <a:pt x="5316237" y="2856116"/>
                  <a:pt x="5052449" y="2923877"/>
                </a:cubicBezTo>
                <a:cubicBezTo>
                  <a:pt x="4788661" y="2991638"/>
                  <a:pt x="4753151" y="2919622"/>
                  <a:pt x="4673811" y="2923877"/>
                </a:cubicBezTo>
                <a:cubicBezTo>
                  <a:pt x="4594471" y="2928132"/>
                  <a:pt x="4237814" y="2873798"/>
                  <a:pt x="3869205" y="2923877"/>
                </a:cubicBezTo>
                <a:cubicBezTo>
                  <a:pt x="3500596" y="2973956"/>
                  <a:pt x="3430469" y="2879227"/>
                  <a:pt x="3171092" y="2923877"/>
                </a:cubicBezTo>
                <a:cubicBezTo>
                  <a:pt x="2911715" y="2968527"/>
                  <a:pt x="2581327" y="2877415"/>
                  <a:pt x="2366486" y="2923877"/>
                </a:cubicBezTo>
                <a:cubicBezTo>
                  <a:pt x="2151645" y="2970339"/>
                  <a:pt x="1979580" y="2871340"/>
                  <a:pt x="1668373" y="2923877"/>
                </a:cubicBezTo>
                <a:cubicBezTo>
                  <a:pt x="1357166" y="2976414"/>
                  <a:pt x="1402786" y="2920474"/>
                  <a:pt x="1183243" y="2923877"/>
                </a:cubicBezTo>
                <a:cubicBezTo>
                  <a:pt x="963700" y="2927280"/>
                  <a:pt x="820198" y="2894022"/>
                  <a:pt x="698114" y="2923877"/>
                </a:cubicBezTo>
                <a:cubicBezTo>
                  <a:pt x="576030" y="2953732"/>
                  <a:pt x="178679" y="2920745"/>
                  <a:pt x="0" y="2923877"/>
                </a:cubicBezTo>
                <a:cubicBezTo>
                  <a:pt x="-56832" y="2697007"/>
                  <a:pt x="43166" y="2460735"/>
                  <a:pt x="0" y="2280624"/>
                </a:cubicBezTo>
                <a:cubicBezTo>
                  <a:pt x="-43166" y="2100513"/>
                  <a:pt x="25697" y="1942656"/>
                  <a:pt x="0" y="1754326"/>
                </a:cubicBezTo>
                <a:cubicBezTo>
                  <a:pt x="-25697" y="1565996"/>
                  <a:pt x="49318" y="1295954"/>
                  <a:pt x="0" y="1169551"/>
                </a:cubicBezTo>
                <a:cubicBezTo>
                  <a:pt x="-49318" y="1043149"/>
                  <a:pt x="50279" y="737857"/>
                  <a:pt x="0" y="526298"/>
                </a:cubicBezTo>
                <a:cubicBezTo>
                  <a:pt x="-50279" y="314739"/>
                  <a:pt x="44396" y="15004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suite à la création d’une Structure accompagnée, ne pas revenir sur la fiche Entrepreneur-Projet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 : 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les conseillers complètent la fiche Structure (onglet Situation) ; sinon ils n’y reviennent pas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VALIDATION DU GROUPE  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Oui pour ne pas revenir sur la fiche Projet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sous réserve des impacts sur le champ « Etat du projet » et « secteur d’activité/NAF » sur la fiche Projet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-&gt; étude des automatisation en place aujourd’hui sur ces champs, et comment ne pas les impacter</a:t>
            </a:r>
          </a:p>
        </p:txBody>
      </p:sp>
    </p:spTree>
    <p:extLst>
      <p:ext uri="{BB962C8B-B14F-4D97-AF65-F5344CB8AC3E}">
        <p14:creationId xmlns:p14="http://schemas.microsoft.com/office/powerpoint/2010/main" val="729921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ODS/ Export des données relatives aux Etapes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161537"/>
            <a:ext cx="10994240" cy="3477875"/>
          </a:xfrm>
          <a:custGeom>
            <a:avLst/>
            <a:gdLst>
              <a:gd name="connsiteX0" fmla="*/ 0 w 10994240"/>
              <a:gd name="connsiteY0" fmla="*/ 0 h 3477875"/>
              <a:gd name="connsiteX1" fmla="*/ 248817 w 10994240"/>
              <a:gd name="connsiteY1" fmla="*/ 0 h 3477875"/>
              <a:gd name="connsiteX2" fmla="*/ 607576 w 10994240"/>
              <a:gd name="connsiteY2" fmla="*/ 0 h 3477875"/>
              <a:gd name="connsiteX3" fmla="*/ 1406105 w 10994240"/>
              <a:gd name="connsiteY3" fmla="*/ 0 h 3477875"/>
              <a:gd name="connsiteX4" fmla="*/ 1984750 w 10994240"/>
              <a:gd name="connsiteY4" fmla="*/ 0 h 3477875"/>
              <a:gd name="connsiteX5" fmla="*/ 2563394 w 10994240"/>
              <a:gd name="connsiteY5" fmla="*/ 0 h 3477875"/>
              <a:gd name="connsiteX6" fmla="*/ 2922153 w 10994240"/>
              <a:gd name="connsiteY6" fmla="*/ 0 h 3477875"/>
              <a:gd name="connsiteX7" fmla="*/ 3170970 w 10994240"/>
              <a:gd name="connsiteY7" fmla="*/ 0 h 3477875"/>
              <a:gd name="connsiteX8" fmla="*/ 3529730 w 10994240"/>
              <a:gd name="connsiteY8" fmla="*/ 0 h 3477875"/>
              <a:gd name="connsiteX9" fmla="*/ 3888489 w 10994240"/>
              <a:gd name="connsiteY9" fmla="*/ 0 h 3477875"/>
              <a:gd name="connsiteX10" fmla="*/ 4357191 w 10994240"/>
              <a:gd name="connsiteY10" fmla="*/ 0 h 3477875"/>
              <a:gd name="connsiteX11" fmla="*/ 4935835 w 10994240"/>
              <a:gd name="connsiteY11" fmla="*/ 0 h 3477875"/>
              <a:gd name="connsiteX12" fmla="*/ 5734364 w 10994240"/>
              <a:gd name="connsiteY12" fmla="*/ 0 h 3477875"/>
              <a:gd name="connsiteX13" fmla="*/ 6532893 w 10994240"/>
              <a:gd name="connsiteY13" fmla="*/ 0 h 3477875"/>
              <a:gd name="connsiteX14" fmla="*/ 7331422 w 10994240"/>
              <a:gd name="connsiteY14" fmla="*/ 0 h 3477875"/>
              <a:gd name="connsiteX15" fmla="*/ 7910066 w 10994240"/>
              <a:gd name="connsiteY15" fmla="*/ 0 h 3477875"/>
              <a:gd name="connsiteX16" fmla="*/ 8488711 w 10994240"/>
              <a:gd name="connsiteY16" fmla="*/ 0 h 3477875"/>
              <a:gd name="connsiteX17" fmla="*/ 8847470 w 10994240"/>
              <a:gd name="connsiteY17" fmla="*/ 0 h 3477875"/>
              <a:gd name="connsiteX18" fmla="*/ 9645999 w 10994240"/>
              <a:gd name="connsiteY18" fmla="*/ 0 h 3477875"/>
              <a:gd name="connsiteX19" fmla="*/ 10334586 w 10994240"/>
              <a:gd name="connsiteY19" fmla="*/ 0 h 3477875"/>
              <a:gd name="connsiteX20" fmla="*/ 10994240 w 10994240"/>
              <a:gd name="connsiteY20" fmla="*/ 0 h 3477875"/>
              <a:gd name="connsiteX21" fmla="*/ 10994240 w 10994240"/>
              <a:gd name="connsiteY21" fmla="*/ 544867 h 3477875"/>
              <a:gd name="connsiteX22" fmla="*/ 10994240 w 10994240"/>
              <a:gd name="connsiteY22" fmla="*/ 1159292 h 3477875"/>
              <a:gd name="connsiteX23" fmla="*/ 10994240 w 10994240"/>
              <a:gd name="connsiteY23" fmla="*/ 1773716 h 3477875"/>
              <a:gd name="connsiteX24" fmla="*/ 10994240 w 10994240"/>
              <a:gd name="connsiteY24" fmla="*/ 2353362 h 3477875"/>
              <a:gd name="connsiteX25" fmla="*/ 10994240 w 10994240"/>
              <a:gd name="connsiteY25" fmla="*/ 2863450 h 3477875"/>
              <a:gd name="connsiteX26" fmla="*/ 10994240 w 10994240"/>
              <a:gd name="connsiteY26" fmla="*/ 3477875 h 3477875"/>
              <a:gd name="connsiteX27" fmla="*/ 10195711 w 10994240"/>
              <a:gd name="connsiteY27" fmla="*/ 3477875 h 3477875"/>
              <a:gd name="connsiteX28" fmla="*/ 9507124 w 10994240"/>
              <a:gd name="connsiteY28" fmla="*/ 3477875 h 3477875"/>
              <a:gd name="connsiteX29" fmla="*/ 9038423 w 10994240"/>
              <a:gd name="connsiteY29" fmla="*/ 3477875 h 3477875"/>
              <a:gd name="connsiteX30" fmla="*/ 8569721 w 10994240"/>
              <a:gd name="connsiteY30" fmla="*/ 3477875 h 3477875"/>
              <a:gd name="connsiteX31" fmla="*/ 7991077 w 10994240"/>
              <a:gd name="connsiteY31" fmla="*/ 3477875 h 3477875"/>
              <a:gd name="connsiteX32" fmla="*/ 7192548 w 10994240"/>
              <a:gd name="connsiteY32" fmla="*/ 3477875 h 3477875"/>
              <a:gd name="connsiteX33" fmla="*/ 6833788 w 10994240"/>
              <a:gd name="connsiteY33" fmla="*/ 3477875 h 3477875"/>
              <a:gd name="connsiteX34" fmla="*/ 6255144 w 10994240"/>
              <a:gd name="connsiteY34" fmla="*/ 3477875 h 3477875"/>
              <a:gd name="connsiteX35" fmla="*/ 5896385 w 10994240"/>
              <a:gd name="connsiteY35" fmla="*/ 3477875 h 3477875"/>
              <a:gd name="connsiteX36" fmla="*/ 5097855 w 10994240"/>
              <a:gd name="connsiteY36" fmla="*/ 3477875 h 3477875"/>
              <a:gd name="connsiteX37" fmla="*/ 4409269 w 10994240"/>
              <a:gd name="connsiteY37" fmla="*/ 3477875 h 3477875"/>
              <a:gd name="connsiteX38" fmla="*/ 3610740 w 10994240"/>
              <a:gd name="connsiteY38" fmla="*/ 3477875 h 3477875"/>
              <a:gd name="connsiteX39" fmla="*/ 2922153 w 10994240"/>
              <a:gd name="connsiteY39" fmla="*/ 3477875 h 3477875"/>
              <a:gd name="connsiteX40" fmla="*/ 2453451 w 10994240"/>
              <a:gd name="connsiteY40" fmla="*/ 3477875 h 3477875"/>
              <a:gd name="connsiteX41" fmla="*/ 1984750 w 10994240"/>
              <a:gd name="connsiteY41" fmla="*/ 3477875 h 3477875"/>
              <a:gd name="connsiteX42" fmla="*/ 1516048 w 10994240"/>
              <a:gd name="connsiteY42" fmla="*/ 3477875 h 3477875"/>
              <a:gd name="connsiteX43" fmla="*/ 717519 w 10994240"/>
              <a:gd name="connsiteY43" fmla="*/ 3477875 h 3477875"/>
              <a:gd name="connsiteX44" fmla="*/ 0 w 10994240"/>
              <a:gd name="connsiteY44" fmla="*/ 3477875 h 3477875"/>
              <a:gd name="connsiteX45" fmla="*/ 0 w 10994240"/>
              <a:gd name="connsiteY45" fmla="*/ 3002565 h 3477875"/>
              <a:gd name="connsiteX46" fmla="*/ 0 w 10994240"/>
              <a:gd name="connsiteY46" fmla="*/ 2353362 h 3477875"/>
              <a:gd name="connsiteX47" fmla="*/ 0 w 10994240"/>
              <a:gd name="connsiteY47" fmla="*/ 1843274 h 3477875"/>
              <a:gd name="connsiteX48" fmla="*/ 0 w 10994240"/>
              <a:gd name="connsiteY48" fmla="*/ 1263628 h 3477875"/>
              <a:gd name="connsiteX49" fmla="*/ 0 w 10994240"/>
              <a:gd name="connsiteY49" fmla="*/ 718761 h 3477875"/>
              <a:gd name="connsiteX50" fmla="*/ 0 w 10994240"/>
              <a:gd name="connsiteY50" fmla="*/ 0 h 347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994240" h="3477875" extrusionOk="0">
                <a:moveTo>
                  <a:pt x="0" y="0"/>
                </a:moveTo>
                <a:cubicBezTo>
                  <a:pt x="123706" y="-18006"/>
                  <a:pt x="193760" y="5485"/>
                  <a:pt x="248817" y="0"/>
                </a:cubicBezTo>
                <a:cubicBezTo>
                  <a:pt x="303874" y="-5485"/>
                  <a:pt x="463350" y="19842"/>
                  <a:pt x="607576" y="0"/>
                </a:cubicBezTo>
                <a:cubicBezTo>
                  <a:pt x="751802" y="-19842"/>
                  <a:pt x="1174466" y="2689"/>
                  <a:pt x="1406105" y="0"/>
                </a:cubicBezTo>
                <a:cubicBezTo>
                  <a:pt x="1637744" y="-2689"/>
                  <a:pt x="1695460" y="24819"/>
                  <a:pt x="1984750" y="0"/>
                </a:cubicBezTo>
                <a:cubicBezTo>
                  <a:pt x="2274041" y="-24819"/>
                  <a:pt x="2283349" y="64189"/>
                  <a:pt x="2563394" y="0"/>
                </a:cubicBezTo>
                <a:cubicBezTo>
                  <a:pt x="2843439" y="-64189"/>
                  <a:pt x="2844476" y="1427"/>
                  <a:pt x="2922153" y="0"/>
                </a:cubicBezTo>
                <a:cubicBezTo>
                  <a:pt x="2999830" y="-1427"/>
                  <a:pt x="3104301" y="20994"/>
                  <a:pt x="3170970" y="0"/>
                </a:cubicBezTo>
                <a:cubicBezTo>
                  <a:pt x="3237639" y="-20994"/>
                  <a:pt x="3397315" y="22849"/>
                  <a:pt x="3529730" y="0"/>
                </a:cubicBezTo>
                <a:cubicBezTo>
                  <a:pt x="3662145" y="-22849"/>
                  <a:pt x="3774301" y="31007"/>
                  <a:pt x="3888489" y="0"/>
                </a:cubicBezTo>
                <a:cubicBezTo>
                  <a:pt x="4002677" y="-31007"/>
                  <a:pt x="4164089" y="19253"/>
                  <a:pt x="4357191" y="0"/>
                </a:cubicBezTo>
                <a:cubicBezTo>
                  <a:pt x="4550293" y="-19253"/>
                  <a:pt x="4761226" y="9850"/>
                  <a:pt x="4935835" y="0"/>
                </a:cubicBezTo>
                <a:cubicBezTo>
                  <a:pt x="5110444" y="-9850"/>
                  <a:pt x="5420466" y="13733"/>
                  <a:pt x="5734364" y="0"/>
                </a:cubicBezTo>
                <a:cubicBezTo>
                  <a:pt x="6048262" y="-13733"/>
                  <a:pt x="6283287" y="52816"/>
                  <a:pt x="6532893" y="0"/>
                </a:cubicBezTo>
                <a:cubicBezTo>
                  <a:pt x="6782499" y="-52816"/>
                  <a:pt x="7033845" y="28807"/>
                  <a:pt x="7331422" y="0"/>
                </a:cubicBezTo>
                <a:cubicBezTo>
                  <a:pt x="7628999" y="-28807"/>
                  <a:pt x="7753823" y="52194"/>
                  <a:pt x="7910066" y="0"/>
                </a:cubicBezTo>
                <a:cubicBezTo>
                  <a:pt x="8066309" y="-52194"/>
                  <a:pt x="8211921" y="44872"/>
                  <a:pt x="8488711" y="0"/>
                </a:cubicBezTo>
                <a:cubicBezTo>
                  <a:pt x="8765501" y="-44872"/>
                  <a:pt x="8677152" y="41516"/>
                  <a:pt x="8847470" y="0"/>
                </a:cubicBezTo>
                <a:cubicBezTo>
                  <a:pt x="9017788" y="-41516"/>
                  <a:pt x="9260887" y="29125"/>
                  <a:pt x="9645999" y="0"/>
                </a:cubicBezTo>
                <a:cubicBezTo>
                  <a:pt x="10031111" y="-29125"/>
                  <a:pt x="10137862" y="42758"/>
                  <a:pt x="10334586" y="0"/>
                </a:cubicBezTo>
                <a:cubicBezTo>
                  <a:pt x="10531310" y="-42758"/>
                  <a:pt x="10850665" y="18356"/>
                  <a:pt x="10994240" y="0"/>
                </a:cubicBezTo>
                <a:cubicBezTo>
                  <a:pt x="11025697" y="243250"/>
                  <a:pt x="10955889" y="435509"/>
                  <a:pt x="10994240" y="544867"/>
                </a:cubicBezTo>
                <a:cubicBezTo>
                  <a:pt x="11032591" y="654225"/>
                  <a:pt x="10941328" y="928916"/>
                  <a:pt x="10994240" y="1159292"/>
                </a:cubicBezTo>
                <a:cubicBezTo>
                  <a:pt x="11047152" y="1389668"/>
                  <a:pt x="10980820" y="1566552"/>
                  <a:pt x="10994240" y="1773716"/>
                </a:cubicBezTo>
                <a:cubicBezTo>
                  <a:pt x="11007660" y="1980880"/>
                  <a:pt x="10927372" y="2224286"/>
                  <a:pt x="10994240" y="2353362"/>
                </a:cubicBezTo>
                <a:cubicBezTo>
                  <a:pt x="11061108" y="2482438"/>
                  <a:pt x="10936483" y="2679620"/>
                  <a:pt x="10994240" y="2863450"/>
                </a:cubicBezTo>
                <a:cubicBezTo>
                  <a:pt x="11051997" y="3047280"/>
                  <a:pt x="10970986" y="3261424"/>
                  <a:pt x="10994240" y="3477875"/>
                </a:cubicBezTo>
                <a:cubicBezTo>
                  <a:pt x="10823659" y="3559908"/>
                  <a:pt x="10442799" y="3390867"/>
                  <a:pt x="10195711" y="3477875"/>
                </a:cubicBezTo>
                <a:cubicBezTo>
                  <a:pt x="9948623" y="3564883"/>
                  <a:pt x="9837518" y="3423599"/>
                  <a:pt x="9507124" y="3477875"/>
                </a:cubicBezTo>
                <a:cubicBezTo>
                  <a:pt x="9176730" y="3532151"/>
                  <a:pt x="9176958" y="3436490"/>
                  <a:pt x="9038423" y="3477875"/>
                </a:cubicBezTo>
                <a:cubicBezTo>
                  <a:pt x="8899888" y="3519260"/>
                  <a:pt x="8772501" y="3475769"/>
                  <a:pt x="8569721" y="3477875"/>
                </a:cubicBezTo>
                <a:cubicBezTo>
                  <a:pt x="8366941" y="3479981"/>
                  <a:pt x="8141775" y="3414232"/>
                  <a:pt x="7991077" y="3477875"/>
                </a:cubicBezTo>
                <a:cubicBezTo>
                  <a:pt x="7840379" y="3541518"/>
                  <a:pt x="7427093" y="3446790"/>
                  <a:pt x="7192548" y="3477875"/>
                </a:cubicBezTo>
                <a:cubicBezTo>
                  <a:pt x="6958003" y="3508960"/>
                  <a:pt x="6981542" y="3462045"/>
                  <a:pt x="6833788" y="3477875"/>
                </a:cubicBezTo>
                <a:cubicBezTo>
                  <a:pt x="6686034" y="3493705"/>
                  <a:pt x="6421304" y="3477348"/>
                  <a:pt x="6255144" y="3477875"/>
                </a:cubicBezTo>
                <a:cubicBezTo>
                  <a:pt x="6088984" y="3478402"/>
                  <a:pt x="6058463" y="3449753"/>
                  <a:pt x="5896385" y="3477875"/>
                </a:cubicBezTo>
                <a:cubicBezTo>
                  <a:pt x="5734307" y="3505997"/>
                  <a:pt x="5369732" y="3400617"/>
                  <a:pt x="5097855" y="3477875"/>
                </a:cubicBezTo>
                <a:cubicBezTo>
                  <a:pt x="4825978" y="3555133"/>
                  <a:pt x="4747176" y="3477653"/>
                  <a:pt x="4409269" y="3477875"/>
                </a:cubicBezTo>
                <a:cubicBezTo>
                  <a:pt x="4071362" y="3478097"/>
                  <a:pt x="3923430" y="3408686"/>
                  <a:pt x="3610740" y="3477875"/>
                </a:cubicBezTo>
                <a:cubicBezTo>
                  <a:pt x="3298050" y="3547064"/>
                  <a:pt x="3227675" y="3412327"/>
                  <a:pt x="2922153" y="3477875"/>
                </a:cubicBezTo>
                <a:cubicBezTo>
                  <a:pt x="2616631" y="3543423"/>
                  <a:pt x="2587404" y="3457252"/>
                  <a:pt x="2453451" y="3477875"/>
                </a:cubicBezTo>
                <a:cubicBezTo>
                  <a:pt x="2319498" y="3498498"/>
                  <a:pt x="2100425" y="3461262"/>
                  <a:pt x="1984750" y="3477875"/>
                </a:cubicBezTo>
                <a:cubicBezTo>
                  <a:pt x="1869075" y="3494488"/>
                  <a:pt x="1691270" y="3451089"/>
                  <a:pt x="1516048" y="3477875"/>
                </a:cubicBezTo>
                <a:cubicBezTo>
                  <a:pt x="1340826" y="3504661"/>
                  <a:pt x="918020" y="3427197"/>
                  <a:pt x="717519" y="3477875"/>
                </a:cubicBezTo>
                <a:cubicBezTo>
                  <a:pt x="517018" y="3528553"/>
                  <a:pt x="322838" y="3422414"/>
                  <a:pt x="0" y="3477875"/>
                </a:cubicBezTo>
                <a:cubicBezTo>
                  <a:pt x="-5743" y="3308283"/>
                  <a:pt x="21360" y="3222643"/>
                  <a:pt x="0" y="3002565"/>
                </a:cubicBezTo>
                <a:cubicBezTo>
                  <a:pt x="-21360" y="2782487"/>
                  <a:pt x="28517" y="2614932"/>
                  <a:pt x="0" y="2353362"/>
                </a:cubicBezTo>
                <a:cubicBezTo>
                  <a:pt x="-28517" y="2091792"/>
                  <a:pt x="13333" y="2069290"/>
                  <a:pt x="0" y="1843274"/>
                </a:cubicBezTo>
                <a:cubicBezTo>
                  <a:pt x="-13333" y="1617258"/>
                  <a:pt x="22041" y="1466126"/>
                  <a:pt x="0" y="1263628"/>
                </a:cubicBezTo>
                <a:cubicBezTo>
                  <a:pt x="-22041" y="1061130"/>
                  <a:pt x="58107" y="863705"/>
                  <a:pt x="0" y="718761"/>
                </a:cubicBezTo>
                <a:cubicBezTo>
                  <a:pt x="-58107" y="573817"/>
                  <a:pt x="42299" y="27943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CHOISIR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Export des données Etapes dans l’export global des ODS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Impact : autant de lignes d’ODS que d’Etapes  ;  qu’un seule export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 des données Etapes au niveau de chaque ODS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Impact : faire autant d’export que d’ODS ; visualisation plus claire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VALIDATION DU GROUPE  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Développer un bouton « export » du paramétrage des Etapes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A afficher sur l’écran de chaque ODS</a:t>
            </a:r>
          </a:p>
        </p:txBody>
      </p:sp>
    </p:spTree>
    <p:extLst>
      <p:ext uri="{BB962C8B-B14F-4D97-AF65-F5344CB8AC3E}">
        <p14:creationId xmlns:p14="http://schemas.microsoft.com/office/powerpoint/2010/main" val="1032818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9942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STRUCTURE ACCOMPAGNEE/ Saisie « n° </a:t>
            </a:r>
            <a:r>
              <a:rPr lang="fr-FR" sz="3200" dirty="0" err="1">
                <a:solidFill>
                  <a:schemeClr val="bg1"/>
                </a:solidFill>
              </a:rPr>
              <a:t>siret</a:t>
            </a:r>
            <a:r>
              <a:rPr lang="fr-FR" sz="3200" dirty="0">
                <a:solidFill>
                  <a:schemeClr val="bg1"/>
                </a:solidFill>
              </a:rPr>
              <a:t> »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161537"/>
            <a:ext cx="10994240" cy="4401205"/>
          </a:xfrm>
          <a:custGeom>
            <a:avLst/>
            <a:gdLst>
              <a:gd name="connsiteX0" fmla="*/ 0 w 10994240"/>
              <a:gd name="connsiteY0" fmla="*/ 0 h 4401205"/>
              <a:gd name="connsiteX1" fmla="*/ 248817 w 10994240"/>
              <a:gd name="connsiteY1" fmla="*/ 0 h 4401205"/>
              <a:gd name="connsiteX2" fmla="*/ 607576 w 10994240"/>
              <a:gd name="connsiteY2" fmla="*/ 0 h 4401205"/>
              <a:gd name="connsiteX3" fmla="*/ 1406105 w 10994240"/>
              <a:gd name="connsiteY3" fmla="*/ 0 h 4401205"/>
              <a:gd name="connsiteX4" fmla="*/ 1984750 w 10994240"/>
              <a:gd name="connsiteY4" fmla="*/ 0 h 4401205"/>
              <a:gd name="connsiteX5" fmla="*/ 2563394 w 10994240"/>
              <a:gd name="connsiteY5" fmla="*/ 0 h 4401205"/>
              <a:gd name="connsiteX6" fmla="*/ 2922153 w 10994240"/>
              <a:gd name="connsiteY6" fmla="*/ 0 h 4401205"/>
              <a:gd name="connsiteX7" fmla="*/ 3170970 w 10994240"/>
              <a:gd name="connsiteY7" fmla="*/ 0 h 4401205"/>
              <a:gd name="connsiteX8" fmla="*/ 3529730 w 10994240"/>
              <a:gd name="connsiteY8" fmla="*/ 0 h 4401205"/>
              <a:gd name="connsiteX9" fmla="*/ 3888489 w 10994240"/>
              <a:gd name="connsiteY9" fmla="*/ 0 h 4401205"/>
              <a:gd name="connsiteX10" fmla="*/ 4357191 w 10994240"/>
              <a:gd name="connsiteY10" fmla="*/ 0 h 4401205"/>
              <a:gd name="connsiteX11" fmla="*/ 4935835 w 10994240"/>
              <a:gd name="connsiteY11" fmla="*/ 0 h 4401205"/>
              <a:gd name="connsiteX12" fmla="*/ 5734364 w 10994240"/>
              <a:gd name="connsiteY12" fmla="*/ 0 h 4401205"/>
              <a:gd name="connsiteX13" fmla="*/ 6532893 w 10994240"/>
              <a:gd name="connsiteY13" fmla="*/ 0 h 4401205"/>
              <a:gd name="connsiteX14" fmla="*/ 7331422 w 10994240"/>
              <a:gd name="connsiteY14" fmla="*/ 0 h 4401205"/>
              <a:gd name="connsiteX15" fmla="*/ 7910066 w 10994240"/>
              <a:gd name="connsiteY15" fmla="*/ 0 h 4401205"/>
              <a:gd name="connsiteX16" fmla="*/ 8488711 w 10994240"/>
              <a:gd name="connsiteY16" fmla="*/ 0 h 4401205"/>
              <a:gd name="connsiteX17" fmla="*/ 8847470 w 10994240"/>
              <a:gd name="connsiteY17" fmla="*/ 0 h 4401205"/>
              <a:gd name="connsiteX18" fmla="*/ 9645999 w 10994240"/>
              <a:gd name="connsiteY18" fmla="*/ 0 h 4401205"/>
              <a:gd name="connsiteX19" fmla="*/ 10334586 w 10994240"/>
              <a:gd name="connsiteY19" fmla="*/ 0 h 4401205"/>
              <a:gd name="connsiteX20" fmla="*/ 10994240 w 10994240"/>
              <a:gd name="connsiteY20" fmla="*/ 0 h 4401205"/>
              <a:gd name="connsiteX21" fmla="*/ 10994240 w 10994240"/>
              <a:gd name="connsiteY21" fmla="*/ 506139 h 4401205"/>
              <a:gd name="connsiteX22" fmla="*/ 10994240 w 10994240"/>
              <a:gd name="connsiteY22" fmla="*/ 1100301 h 4401205"/>
              <a:gd name="connsiteX23" fmla="*/ 10994240 w 10994240"/>
              <a:gd name="connsiteY23" fmla="*/ 1694464 h 4401205"/>
              <a:gd name="connsiteX24" fmla="*/ 10994240 w 10994240"/>
              <a:gd name="connsiteY24" fmla="*/ 2244615 h 4401205"/>
              <a:gd name="connsiteX25" fmla="*/ 10994240 w 10994240"/>
              <a:gd name="connsiteY25" fmla="*/ 2706741 h 4401205"/>
              <a:gd name="connsiteX26" fmla="*/ 10994240 w 10994240"/>
              <a:gd name="connsiteY26" fmla="*/ 3212880 h 4401205"/>
              <a:gd name="connsiteX27" fmla="*/ 10994240 w 10994240"/>
              <a:gd name="connsiteY27" fmla="*/ 3851054 h 4401205"/>
              <a:gd name="connsiteX28" fmla="*/ 10994240 w 10994240"/>
              <a:gd name="connsiteY28" fmla="*/ 4401205 h 4401205"/>
              <a:gd name="connsiteX29" fmla="*/ 10415596 w 10994240"/>
              <a:gd name="connsiteY29" fmla="*/ 4401205 h 4401205"/>
              <a:gd name="connsiteX30" fmla="*/ 9946894 w 10994240"/>
              <a:gd name="connsiteY30" fmla="*/ 4401205 h 4401205"/>
              <a:gd name="connsiteX31" fmla="*/ 9368250 w 10994240"/>
              <a:gd name="connsiteY31" fmla="*/ 4401205 h 4401205"/>
              <a:gd name="connsiteX32" fmla="*/ 8569721 w 10994240"/>
              <a:gd name="connsiteY32" fmla="*/ 4401205 h 4401205"/>
              <a:gd name="connsiteX33" fmla="*/ 8210961 w 10994240"/>
              <a:gd name="connsiteY33" fmla="*/ 4401205 h 4401205"/>
              <a:gd name="connsiteX34" fmla="*/ 7632317 w 10994240"/>
              <a:gd name="connsiteY34" fmla="*/ 4401205 h 4401205"/>
              <a:gd name="connsiteX35" fmla="*/ 7273558 w 10994240"/>
              <a:gd name="connsiteY35" fmla="*/ 4401205 h 4401205"/>
              <a:gd name="connsiteX36" fmla="*/ 6475029 w 10994240"/>
              <a:gd name="connsiteY36" fmla="*/ 4401205 h 4401205"/>
              <a:gd name="connsiteX37" fmla="*/ 5786442 w 10994240"/>
              <a:gd name="connsiteY37" fmla="*/ 4401205 h 4401205"/>
              <a:gd name="connsiteX38" fmla="*/ 4987913 w 10994240"/>
              <a:gd name="connsiteY38" fmla="*/ 4401205 h 4401205"/>
              <a:gd name="connsiteX39" fmla="*/ 4299326 w 10994240"/>
              <a:gd name="connsiteY39" fmla="*/ 4401205 h 4401205"/>
              <a:gd name="connsiteX40" fmla="*/ 3830625 w 10994240"/>
              <a:gd name="connsiteY40" fmla="*/ 4401205 h 4401205"/>
              <a:gd name="connsiteX41" fmla="*/ 3361923 w 10994240"/>
              <a:gd name="connsiteY41" fmla="*/ 4401205 h 4401205"/>
              <a:gd name="connsiteX42" fmla="*/ 2893221 w 10994240"/>
              <a:gd name="connsiteY42" fmla="*/ 4401205 h 4401205"/>
              <a:gd name="connsiteX43" fmla="*/ 2094692 w 10994240"/>
              <a:gd name="connsiteY43" fmla="*/ 4401205 h 4401205"/>
              <a:gd name="connsiteX44" fmla="*/ 1296163 w 10994240"/>
              <a:gd name="connsiteY44" fmla="*/ 4401205 h 4401205"/>
              <a:gd name="connsiteX45" fmla="*/ 1047346 w 10994240"/>
              <a:gd name="connsiteY45" fmla="*/ 4401205 h 4401205"/>
              <a:gd name="connsiteX46" fmla="*/ 0 w 10994240"/>
              <a:gd name="connsiteY46" fmla="*/ 4401205 h 4401205"/>
              <a:gd name="connsiteX47" fmla="*/ 0 w 10994240"/>
              <a:gd name="connsiteY47" fmla="*/ 3939078 h 4401205"/>
              <a:gd name="connsiteX48" fmla="*/ 0 w 10994240"/>
              <a:gd name="connsiteY48" fmla="*/ 3388928 h 4401205"/>
              <a:gd name="connsiteX49" fmla="*/ 0 w 10994240"/>
              <a:gd name="connsiteY49" fmla="*/ 2882789 h 4401205"/>
              <a:gd name="connsiteX50" fmla="*/ 0 w 10994240"/>
              <a:gd name="connsiteY50" fmla="*/ 2464675 h 4401205"/>
              <a:gd name="connsiteX51" fmla="*/ 0 w 10994240"/>
              <a:gd name="connsiteY51" fmla="*/ 2046560 h 4401205"/>
              <a:gd name="connsiteX52" fmla="*/ 0 w 10994240"/>
              <a:gd name="connsiteY52" fmla="*/ 1540422 h 4401205"/>
              <a:gd name="connsiteX53" fmla="*/ 0 w 10994240"/>
              <a:gd name="connsiteY53" fmla="*/ 1122307 h 4401205"/>
              <a:gd name="connsiteX54" fmla="*/ 0 w 10994240"/>
              <a:gd name="connsiteY54" fmla="*/ 572157 h 4401205"/>
              <a:gd name="connsiteX55" fmla="*/ 0 w 10994240"/>
              <a:gd name="connsiteY55" fmla="*/ 0 h 4401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0994240" h="4401205" extrusionOk="0">
                <a:moveTo>
                  <a:pt x="0" y="0"/>
                </a:moveTo>
                <a:cubicBezTo>
                  <a:pt x="123706" y="-18006"/>
                  <a:pt x="193760" y="5485"/>
                  <a:pt x="248817" y="0"/>
                </a:cubicBezTo>
                <a:cubicBezTo>
                  <a:pt x="303874" y="-5485"/>
                  <a:pt x="463350" y="19842"/>
                  <a:pt x="607576" y="0"/>
                </a:cubicBezTo>
                <a:cubicBezTo>
                  <a:pt x="751802" y="-19842"/>
                  <a:pt x="1174466" y="2689"/>
                  <a:pt x="1406105" y="0"/>
                </a:cubicBezTo>
                <a:cubicBezTo>
                  <a:pt x="1637744" y="-2689"/>
                  <a:pt x="1695460" y="24819"/>
                  <a:pt x="1984750" y="0"/>
                </a:cubicBezTo>
                <a:cubicBezTo>
                  <a:pt x="2274041" y="-24819"/>
                  <a:pt x="2283349" y="64189"/>
                  <a:pt x="2563394" y="0"/>
                </a:cubicBezTo>
                <a:cubicBezTo>
                  <a:pt x="2843439" y="-64189"/>
                  <a:pt x="2844476" y="1427"/>
                  <a:pt x="2922153" y="0"/>
                </a:cubicBezTo>
                <a:cubicBezTo>
                  <a:pt x="2999830" y="-1427"/>
                  <a:pt x="3104301" y="20994"/>
                  <a:pt x="3170970" y="0"/>
                </a:cubicBezTo>
                <a:cubicBezTo>
                  <a:pt x="3237639" y="-20994"/>
                  <a:pt x="3397315" y="22849"/>
                  <a:pt x="3529730" y="0"/>
                </a:cubicBezTo>
                <a:cubicBezTo>
                  <a:pt x="3662145" y="-22849"/>
                  <a:pt x="3774301" y="31007"/>
                  <a:pt x="3888489" y="0"/>
                </a:cubicBezTo>
                <a:cubicBezTo>
                  <a:pt x="4002677" y="-31007"/>
                  <a:pt x="4164089" y="19253"/>
                  <a:pt x="4357191" y="0"/>
                </a:cubicBezTo>
                <a:cubicBezTo>
                  <a:pt x="4550293" y="-19253"/>
                  <a:pt x="4761226" y="9850"/>
                  <a:pt x="4935835" y="0"/>
                </a:cubicBezTo>
                <a:cubicBezTo>
                  <a:pt x="5110444" y="-9850"/>
                  <a:pt x="5420466" y="13733"/>
                  <a:pt x="5734364" y="0"/>
                </a:cubicBezTo>
                <a:cubicBezTo>
                  <a:pt x="6048262" y="-13733"/>
                  <a:pt x="6283287" y="52816"/>
                  <a:pt x="6532893" y="0"/>
                </a:cubicBezTo>
                <a:cubicBezTo>
                  <a:pt x="6782499" y="-52816"/>
                  <a:pt x="7033845" y="28807"/>
                  <a:pt x="7331422" y="0"/>
                </a:cubicBezTo>
                <a:cubicBezTo>
                  <a:pt x="7628999" y="-28807"/>
                  <a:pt x="7753823" y="52194"/>
                  <a:pt x="7910066" y="0"/>
                </a:cubicBezTo>
                <a:cubicBezTo>
                  <a:pt x="8066309" y="-52194"/>
                  <a:pt x="8211921" y="44872"/>
                  <a:pt x="8488711" y="0"/>
                </a:cubicBezTo>
                <a:cubicBezTo>
                  <a:pt x="8765501" y="-44872"/>
                  <a:pt x="8677152" y="41516"/>
                  <a:pt x="8847470" y="0"/>
                </a:cubicBezTo>
                <a:cubicBezTo>
                  <a:pt x="9017788" y="-41516"/>
                  <a:pt x="9260887" y="29125"/>
                  <a:pt x="9645999" y="0"/>
                </a:cubicBezTo>
                <a:cubicBezTo>
                  <a:pt x="10031111" y="-29125"/>
                  <a:pt x="10137862" y="42758"/>
                  <a:pt x="10334586" y="0"/>
                </a:cubicBezTo>
                <a:cubicBezTo>
                  <a:pt x="10531310" y="-42758"/>
                  <a:pt x="10850665" y="18356"/>
                  <a:pt x="10994240" y="0"/>
                </a:cubicBezTo>
                <a:cubicBezTo>
                  <a:pt x="11006865" y="118440"/>
                  <a:pt x="10990650" y="312253"/>
                  <a:pt x="10994240" y="506139"/>
                </a:cubicBezTo>
                <a:cubicBezTo>
                  <a:pt x="10997830" y="700025"/>
                  <a:pt x="10937222" y="980342"/>
                  <a:pt x="10994240" y="1100301"/>
                </a:cubicBezTo>
                <a:cubicBezTo>
                  <a:pt x="11051258" y="1220260"/>
                  <a:pt x="10986346" y="1530777"/>
                  <a:pt x="10994240" y="1694464"/>
                </a:cubicBezTo>
                <a:cubicBezTo>
                  <a:pt x="11002134" y="1858151"/>
                  <a:pt x="10987218" y="2113643"/>
                  <a:pt x="10994240" y="2244615"/>
                </a:cubicBezTo>
                <a:cubicBezTo>
                  <a:pt x="11001262" y="2375587"/>
                  <a:pt x="10950150" y="2508326"/>
                  <a:pt x="10994240" y="2706741"/>
                </a:cubicBezTo>
                <a:cubicBezTo>
                  <a:pt x="11038330" y="2905156"/>
                  <a:pt x="10951815" y="2991203"/>
                  <a:pt x="10994240" y="3212880"/>
                </a:cubicBezTo>
                <a:cubicBezTo>
                  <a:pt x="11036665" y="3434557"/>
                  <a:pt x="10943407" y="3650228"/>
                  <a:pt x="10994240" y="3851054"/>
                </a:cubicBezTo>
                <a:cubicBezTo>
                  <a:pt x="11045073" y="4051880"/>
                  <a:pt x="10991267" y="4280650"/>
                  <a:pt x="10994240" y="4401205"/>
                </a:cubicBezTo>
                <a:cubicBezTo>
                  <a:pt x="10859444" y="4416501"/>
                  <a:pt x="10636922" y="4398909"/>
                  <a:pt x="10415596" y="4401205"/>
                </a:cubicBezTo>
                <a:cubicBezTo>
                  <a:pt x="10194270" y="4403501"/>
                  <a:pt x="10149674" y="4399099"/>
                  <a:pt x="9946894" y="4401205"/>
                </a:cubicBezTo>
                <a:cubicBezTo>
                  <a:pt x="9744114" y="4403311"/>
                  <a:pt x="9518948" y="4337562"/>
                  <a:pt x="9368250" y="4401205"/>
                </a:cubicBezTo>
                <a:cubicBezTo>
                  <a:pt x="9217552" y="4464848"/>
                  <a:pt x="8804266" y="4370120"/>
                  <a:pt x="8569721" y="4401205"/>
                </a:cubicBezTo>
                <a:cubicBezTo>
                  <a:pt x="8335176" y="4432290"/>
                  <a:pt x="8358715" y="4385375"/>
                  <a:pt x="8210961" y="4401205"/>
                </a:cubicBezTo>
                <a:cubicBezTo>
                  <a:pt x="8063207" y="4417035"/>
                  <a:pt x="7798477" y="4400678"/>
                  <a:pt x="7632317" y="4401205"/>
                </a:cubicBezTo>
                <a:cubicBezTo>
                  <a:pt x="7466157" y="4401732"/>
                  <a:pt x="7435636" y="4373083"/>
                  <a:pt x="7273558" y="4401205"/>
                </a:cubicBezTo>
                <a:cubicBezTo>
                  <a:pt x="7111480" y="4429327"/>
                  <a:pt x="6741964" y="4323052"/>
                  <a:pt x="6475029" y="4401205"/>
                </a:cubicBezTo>
                <a:cubicBezTo>
                  <a:pt x="6208094" y="4479358"/>
                  <a:pt x="6129023" y="4324178"/>
                  <a:pt x="5786442" y="4401205"/>
                </a:cubicBezTo>
                <a:cubicBezTo>
                  <a:pt x="5443861" y="4478232"/>
                  <a:pt x="5300603" y="4332016"/>
                  <a:pt x="4987913" y="4401205"/>
                </a:cubicBezTo>
                <a:cubicBezTo>
                  <a:pt x="4675223" y="4470394"/>
                  <a:pt x="4604848" y="4335657"/>
                  <a:pt x="4299326" y="4401205"/>
                </a:cubicBezTo>
                <a:cubicBezTo>
                  <a:pt x="3993804" y="4466753"/>
                  <a:pt x="3962765" y="4377374"/>
                  <a:pt x="3830625" y="4401205"/>
                </a:cubicBezTo>
                <a:cubicBezTo>
                  <a:pt x="3698485" y="4425036"/>
                  <a:pt x="3481009" y="4386353"/>
                  <a:pt x="3361923" y="4401205"/>
                </a:cubicBezTo>
                <a:cubicBezTo>
                  <a:pt x="3242837" y="4416057"/>
                  <a:pt x="3068443" y="4374419"/>
                  <a:pt x="2893221" y="4401205"/>
                </a:cubicBezTo>
                <a:cubicBezTo>
                  <a:pt x="2717999" y="4427991"/>
                  <a:pt x="2295193" y="4350527"/>
                  <a:pt x="2094692" y="4401205"/>
                </a:cubicBezTo>
                <a:cubicBezTo>
                  <a:pt x="1894191" y="4451883"/>
                  <a:pt x="1484542" y="4307458"/>
                  <a:pt x="1296163" y="4401205"/>
                </a:cubicBezTo>
                <a:cubicBezTo>
                  <a:pt x="1107784" y="4494952"/>
                  <a:pt x="1142049" y="4390741"/>
                  <a:pt x="1047346" y="4401205"/>
                </a:cubicBezTo>
                <a:cubicBezTo>
                  <a:pt x="952643" y="4411669"/>
                  <a:pt x="302751" y="4335643"/>
                  <a:pt x="0" y="4401205"/>
                </a:cubicBezTo>
                <a:cubicBezTo>
                  <a:pt x="-30056" y="4203983"/>
                  <a:pt x="4158" y="4075353"/>
                  <a:pt x="0" y="3939078"/>
                </a:cubicBezTo>
                <a:cubicBezTo>
                  <a:pt x="-4158" y="3802803"/>
                  <a:pt x="30388" y="3518695"/>
                  <a:pt x="0" y="3388928"/>
                </a:cubicBezTo>
                <a:cubicBezTo>
                  <a:pt x="-30388" y="3259161"/>
                  <a:pt x="6125" y="2993639"/>
                  <a:pt x="0" y="2882789"/>
                </a:cubicBezTo>
                <a:cubicBezTo>
                  <a:pt x="-6125" y="2771939"/>
                  <a:pt x="1760" y="2643798"/>
                  <a:pt x="0" y="2464675"/>
                </a:cubicBezTo>
                <a:cubicBezTo>
                  <a:pt x="-1760" y="2285552"/>
                  <a:pt x="41726" y="2156709"/>
                  <a:pt x="0" y="2046560"/>
                </a:cubicBezTo>
                <a:cubicBezTo>
                  <a:pt x="-41726" y="1936411"/>
                  <a:pt x="55630" y="1732578"/>
                  <a:pt x="0" y="1540422"/>
                </a:cubicBezTo>
                <a:cubicBezTo>
                  <a:pt x="-55630" y="1348266"/>
                  <a:pt x="4928" y="1299787"/>
                  <a:pt x="0" y="1122307"/>
                </a:cubicBezTo>
                <a:cubicBezTo>
                  <a:pt x="-4928" y="944828"/>
                  <a:pt x="21807" y="786704"/>
                  <a:pt x="0" y="572157"/>
                </a:cubicBezTo>
                <a:cubicBezTo>
                  <a:pt x="-21807" y="357610"/>
                  <a:pt x="13672" y="18996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BESOIN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une complétude de saisie sur le n° Siret, pour analyse d’impact.</a:t>
            </a:r>
          </a:p>
          <a:p>
            <a:endParaRPr lang="fr-FR" sz="2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SAVOIR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n’est pas possible de le rendre obligatoire dès la création de la Structure (car le conseiller ne connait pas le n° Siret de suite)</a:t>
            </a:r>
          </a:p>
          <a:p>
            <a:endParaRPr lang="fr-FR" sz="2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REFLEXION A MENER pour garantir la saisie du N° </a:t>
            </a:r>
            <a:r>
              <a:rPr lang="fr-FR" sz="2000" b="1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Siet</a:t>
            </a:r>
            <a:endParaRPr lang="fr-FR" sz="2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quel moment le rendre obligatoire ?</a:t>
            </a: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Système d’alerte ?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  <a:tabLst>
                <a:tab pos="447675" algn="l"/>
              </a:tabLst>
            </a:pP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VALIDATION DU GROUPE  </a:t>
            </a:r>
          </a:p>
          <a:p>
            <a:pPr algn="just"/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Prévoir une Alerte sur les fiches Structures accompagnées sans n° Siret</a:t>
            </a:r>
          </a:p>
        </p:txBody>
      </p:sp>
    </p:spTree>
    <p:extLst>
      <p:ext uri="{BB962C8B-B14F-4D97-AF65-F5344CB8AC3E}">
        <p14:creationId xmlns:p14="http://schemas.microsoft.com/office/powerpoint/2010/main" val="2220003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8439" y="1567740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 LIVREES|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PARAMETRAGE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03D4B86-B5CB-5FD8-3EF1-0FD78B23951A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2 au 21 </a:t>
            </a:r>
            <a:r>
              <a:rPr lang="fr-FR" sz="2800" dirty="0" err="1">
                <a:solidFill>
                  <a:srgbClr val="2F479E"/>
                </a:solidFill>
                <a:latin typeface="ITC Avant Garde Std Bk" panose="020B0502020202020204" pitchFamily="34" charset="0"/>
              </a:rPr>
              <a:t>nov</a:t>
            </a:r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4849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92CC5B8-2480-901A-8F1F-13D35AC1031D}"/>
              </a:ext>
            </a:extLst>
          </p:cNvPr>
          <p:cNvSpPr txBox="1"/>
          <p:nvPr/>
        </p:nvSpPr>
        <p:spPr>
          <a:xfrm>
            <a:off x="421470" y="1156393"/>
            <a:ext cx="1101328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Développemen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 programme sur Jungo pour les règles RGPD suivantes :</a:t>
            </a:r>
            <a:endParaRPr lang="fr-FR" sz="18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fr-FR" sz="1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INACTIVATION des entrepreneurs (archivage)</a:t>
            </a:r>
          </a:p>
          <a:p>
            <a:pPr>
              <a:spcAft>
                <a:spcPts val="600"/>
              </a:spcAft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-&gt; Inactivation automatique des entrepreneurs 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sans actions depuis 5 ans</a:t>
            </a:r>
          </a:p>
          <a:p>
            <a:pPr>
              <a:spcAft>
                <a:spcPts val="600"/>
              </a:spcAft>
            </a:pPr>
            <a:endParaRPr lang="fr-FR" sz="1000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ANONYMISATION des entrepreneurs</a:t>
            </a:r>
          </a:p>
          <a:p>
            <a:pPr>
              <a:spcAft>
                <a:spcPts val="600"/>
              </a:spcAft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1-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des entrepreneurs 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sans actions depuis 10 ans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sauf pour les Entrepreneurs financés par FSE (avec coche « FSE » sur fiche Situation)</a:t>
            </a:r>
            <a:endParaRPr lang="fr-FR" sz="600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2-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des entrepreneurs 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créé depuis 1 an ET sans aucune action</a:t>
            </a:r>
          </a:p>
          <a:p>
            <a:pPr>
              <a:spcAft>
                <a:spcPts val="600"/>
              </a:spcAft>
            </a:pPr>
            <a:endParaRPr lang="fr-FR" sz="1000" b="1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  INFO ANONYMISES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 nom, prénom, mail, téléphone, ligne adresse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B8903F-67F7-5F57-E867-BEF266EC9752}"/>
              </a:ext>
            </a:extLst>
          </p:cNvPr>
          <p:cNvSpPr txBox="1"/>
          <p:nvPr/>
        </p:nvSpPr>
        <p:spPr>
          <a:xfrm>
            <a:off x="454808" y="357167"/>
            <a:ext cx="10946614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RGPD/ Archivage et anonymisation des entrepreneurs ---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8563478-19B5-3FAA-05DD-425CA387F37E}"/>
              </a:ext>
            </a:extLst>
          </p:cNvPr>
          <p:cNvSpPr txBox="1"/>
          <p:nvPr/>
        </p:nvSpPr>
        <p:spPr>
          <a:xfrm>
            <a:off x="1415383" y="5223560"/>
            <a:ext cx="9560566" cy="1277273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NOTER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 programme est en place, mais 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pas activé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La 1</a:t>
            </a:r>
            <a:r>
              <a:rPr lang="fr-FR" b="1" baseline="30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ère</a:t>
            </a: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automatisation sera prévue en janvier 2023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sous réserve de validation des directions BGE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L’automatisation de l’inactivation et anonymisation des entrepreneurs sera lancé 1 à 2 fois par an</a:t>
            </a:r>
          </a:p>
        </p:txBody>
      </p:sp>
    </p:spTree>
    <p:extLst>
      <p:ext uri="{BB962C8B-B14F-4D97-AF65-F5344CB8AC3E}">
        <p14:creationId xmlns:p14="http://schemas.microsoft.com/office/powerpoint/2010/main" val="228566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92CC5B8-2480-901A-8F1F-13D35AC1031D}"/>
              </a:ext>
            </a:extLst>
          </p:cNvPr>
          <p:cNvSpPr txBox="1"/>
          <p:nvPr/>
        </p:nvSpPr>
        <p:spPr>
          <a:xfrm>
            <a:off x="454808" y="1365114"/>
            <a:ext cx="1101328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Numérotation chronologique sans trou par système</a:t>
            </a:r>
          </a:p>
          <a:p>
            <a:pPr>
              <a:spcAft>
                <a:spcPts val="600"/>
              </a:spcAft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 numérotation chronologique sur Jungo + 1 autre numérotation chronologique sur un autre système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Structuration du numéro de facture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 à 2 chiffre pour le numéro de la base Jungo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Suivi d’un trigramme  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-&gt; qui correspond à la personnalisation de la facturation Jungo , à saisir en amont dans le référentiel Entité juridique (champ « préfixe)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Lettre F (F comme facture)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 chiffres pour l’année(2 chiffres) +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 chiffres correspondant au numéro de facture (ordre chronologique)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B8903F-67F7-5F57-E867-BEF266EC9752}"/>
              </a:ext>
            </a:extLst>
          </p:cNvPr>
          <p:cNvSpPr txBox="1"/>
          <p:nvPr/>
        </p:nvSpPr>
        <p:spPr>
          <a:xfrm>
            <a:off x="521485" y="539677"/>
            <a:ext cx="10946614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FACTURE ACTIV’CREA/ Numérotation facture ---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59E79D-91CB-13BA-97B1-375943990E63}"/>
              </a:ext>
            </a:extLst>
          </p:cNvPr>
          <p:cNvSpPr txBox="1"/>
          <p:nvPr/>
        </p:nvSpPr>
        <p:spPr>
          <a:xfrm>
            <a:off x="2470542" y="5336753"/>
            <a:ext cx="630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</a:t>
            </a:r>
            <a:r>
              <a:rPr lang="fr-FR" sz="1800" b="1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		JUN		F	22	00009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47F721F-81FF-AACD-DC2A-047AEF177A2C}"/>
              </a:ext>
            </a:extLst>
          </p:cNvPr>
          <p:cNvSpPr txBox="1"/>
          <p:nvPr/>
        </p:nvSpPr>
        <p:spPr>
          <a:xfrm>
            <a:off x="4098089" y="5706085"/>
            <a:ext cx="14044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pour identifier que facture sur Jungo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B9A2D72-9C05-8603-ABD8-A6CAD5B40843}"/>
              </a:ext>
            </a:extLst>
          </p:cNvPr>
          <p:cNvSpPr txBox="1"/>
          <p:nvPr/>
        </p:nvSpPr>
        <p:spPr>
          <a:xfrm>
            <a:off x="2727717" y="5767640"/>
            <a:ext cx="111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n° de la base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7C08EA-C01F-32AD-6575-11030806BE93}"/>
              </a:ext>
            </a:extLst>
          </p:cNvPr>
          <p:cNvSpPr txBox="1"/>
          <p:nvPr/>
        </p:nvSpPr>
        <p:spPr>
          <a:xfrm>
            <a:off x="5758529" y="5703063"/>
            <a:ext cx="111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n° de la base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B8F9659-5450-0812-C06D-BE1AF7DD7405}"/>
              </a:ext>
            </a:extLst>
          </p:cNvPr>
          <p:cNvSpPr txBox="1"/>
          <p:nvPr/>
        </p:nvSpPr>
        <p:spPr>
          <a:xfrm>
            <a:off x="6970032" y="5698762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année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DD44360-03CD-2F49-FB48-F7BE262E0F57}"/>
              </a:ext>
            </a:extLst>
          </p:cNvPr>
          <p:cNvSpPr txBox="1"/>
          <p:nvPr/>
        </p:nvSpPr>
        <p:spPr>
          <a:xfrm>
            <a:off x="7860800" y="5706085"/>
            <a:ext cx="1749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numérotation chrono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A6A48C-9475-52A6-160E-776507EB4B25}"/>
              </a:ext>
            </a:extLst>
          </p:cNvPr>
          <p:cNvSpPr/>
          <p:nvPr/>
        </p:nvSpPr>
        <p:spPr>
          <a:xfrm>
            <a:off x="2099067" y="5162550"/>
            <a:ext cx="7791450" cy="1282199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93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92CC5B8-2480-901A-8F1F-13D35AC1031D}"/>
              </a:ext>
            </a:extLst>
          </p:cNvPr>
          <p:cNvSpPr txBox="1"/>
          <p:nvPr/>
        </p:nvSpPr>
        <p:spPr>
          <a:xfrm>
            <a:off x="454808" y="1365114"/>
            <a:ext cx="1101328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Test de dépôt de facture AC sur Chorus pro </a:t>
            </a:r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avec Damien, de BGE </a:t>
            </a:r>
            <a:r>
              <a:rPr lang="fr-FR" sz="1800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Ile-et-Vilaine</a:t>
            </a:r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envoi manuel de 2 factures</a:t>
            </a:r>
          </a:p>
          <a:p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correction suite à l’échec de l’envoi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(traitement de la spécificité de BGE Bretagne : 2 entités juridiques pour une même Ressource)</a:t>
            </a:r>
          </a:p>
          <a:p>
            <a:r>
              <a:rPr lang="fr-FR" sz="11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nouvel envoi avec réussite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B8903F-67F7-5F57-E867-BEF266EC9752}"/>
              </a:ext>
            </a:extLst>
          </p:cNvPr>
          <p:cNvSpPr txBox="1"/>
          <p:nvPr/>
        </p:nvSpPr>
        <p:spPr>
          <a:xfrm>
            <a:off x="521485" y="539677"/>
            <a:ext cx="10946614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FACTURE ACTIV’CREA/ Test téléchargement sur CHORUS 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253A3DF-9AD4-0393-9F79-AABD568D2A23}"/>
              </a:ext>
            </a:extLst>
          </p:cNvPr>
          <p:cNvSpPr txBox="1"/>
          <p:nvPr/>
        </p:nvSpPr>
        <p:spPr>
          <a:xfrm>
            <a:off x="488145" y="4577601"/>
            <a:ext cx="11013289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faire début décembre : nouveau test avec développement fait sur la base</a:t>
            </a:r>
            <a:endParaRPr lang="fr-FR" sz="18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test manuel : envoi de 2 factures</a:t>
            </a:r>
          </a:p>
          <a:p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test production : envoi automatique de 2 factures</a:t>
            </a:r>
          </a:p>
          <a:p>
            <a:r>
              <a:rPr lang="fr-FR" sz="11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paramétrage de téléchargement sur </a:t>
            </a:r>
            <a:r>
              <a:rPr lang="fr-FR" dirty="0" err="1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Chrorus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pour les BGE identifiées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inactivation des factures passées, présentes dans onglet « factures à émettre sans devis 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» </a:t>
            </a:r>
          </a:p>
          <a:p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(celles déjà téléchargées manuellement su Chorus les derniers mois)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GO pour envoi automatique chaque soir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64268D2-1D69-3D72-76AC-A2DDE6A04E30}"/>
              </a:ext>
            </a:extLst>
          </p:cNvPr>
          <p:cNvSpPr txBox="1"/>
          <p:nvPr/>
        </p:nvSpPr>
        <p:spPr>
          <a:xfrm>
            <a:off x="488146" y="3109857"/>
            <a:ext cx="1101328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Développement en cours, </a:t>
            </a:r>
            <a:r>
              <a:rPr lang="fr-FR" sz="18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prise en compte de la particularité « 2 entités pour une même Ressource »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Intégration du nouveau champ « Tiers Ressource » sur la fiche « Entité juridique »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Règle : quand Tiers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(fiche Entité juridique)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 mandataire du groupement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(fiche Ressource),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alors la facture sera identifié comme « mandataire » ; sinon, elle sera identifié comme « co-traitant ».</a:t>
            </a:r>
          </a:p>
        </p:txBody>
      </p:sp>
    </p:spTree>
    <p:extLst>
      <p:ext uri="{BB962C8B-B14F-4D97-AF65-F5344CB8AC3E}">
        <p14:creationId xmlns:p14="http://schemas.microsoft.com/office/powerpoint/2010/main" val="394771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514350" y="315745"/>
            <a:ext cx="10983856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Développement API ---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14350" y="1415054"/>
            <a:ext cx="6915150" cy="784830"/>
          </a:xfrm>
          <a:custGeom>
            <a:avLst/>
            <a:gdLst>
              <a:gd name="connsiteX0" fmla="*/ 0 w 6915150"/>
              <a:gd name="connsiteY0" fmla="*/ 0 h 784830"/>
              <a:gd name="connsiteX1" fmla="*/ 368808 w 6915150"/>
              <a:gd name="connsiteY1" fmla="*/ 0 h 784830"/>
              <a:gd name="connsiteX2" fmla="*/ 806767 w 6915150"/>
              <a:gd name="connsiteY2" fmla="*/ 0 h 784830"/>
              <a:gd name="connsiteX3" fmla="*/ 1521333 w 6915150"/>
              <a:gd name="connsiteY3" fmla="*/ 0 h 784830"/>
              <a:gd name="connsiteX4" fmla="*/ 2097595 w 6915150"/>
              <a:gd name="connsiteY4" fmla="*/ 0 h 784830"/>
              <a:gd name="connsiteX5" fmla="*/ 2673858 w 6915150"/>
              <a:gd name="connsiteY5" fmla="*/ 0 h 784830"/>
              <a:gd name="connsiteX6" fmla="*/ 3111817 w 6915150"/>
              <a:gd name="connsiteY6" fmla="*/ 0 h 784830"/>
              <a:gd name="connsiteX7" fmla="*/ 3480625 w 6915150"/>
              <a:gd name="connsiteY7" fmla="*/ 0 h 784830"/>
              <a:gd name="connsiteX8" fmla="*/ 3918585 w 6915150"/>
              <a:gd name="connsiteY8" fmla="*/ 0 h 784830"/>
              <a:gd name="connsiteX9" fmla="*/ 4356545 w 6915150"/>
              <a:gd name="connsiteY9" fmla="*/ 0 h 784830"/>
              <a:gd name="connsiteX10" fmla="*/ 4863656 w 6915150"/>
              <a:gd name="connsiteY10" fmla="*/ 0 h 784830"/>
              <a:gd name="connsiteX11" fmla="*/ 5439918 w 6915150"/>
              <a:gd name="connsiteY11" fmla="*/ 0 h 784830"/>
              <a:gd name="connsiteX12" fmla="*/ 6154484 w 6915150"/>
              <a:gd name="connsiteY12" fmla="*/ 0 h 784830"/>
              <a:gd name="connsiteX13" fmla="*/ 6915150 w 6915150"/>
              <a:gd name="connsiteY13" fmla="*/ 0 h 784830"/>
              <a:gd name="connsiteX14" fmla="*/ 6915150 w 6915150"/>
              <a:gd name="connsiteY14" fmla="*/ 408112 h 784830"/>
              <a:gd name="connsiteX15" fmla="*/ 6915150 w 6915150"/>
              <a:gd name="connsiteY15" fmla="*/ 784830 h 784830"/>
              <a:gd name="connsiteX16" fmla="*/ 6200585 w 6915150"/>
              <a:gd name="connsiteY16" fmla="*/ 784830 h 784830"/>
              <a:gd name="connsiteX17" fmla="*/ 5624322 w 6915150"/>
              <a:gd name="connsiteY17" fmla="*/ 784830 h 784830"/>
              <a:gd name="connsiteX18" fmla="*/ 5117211 w 6915150"/>
              <a:gd name="connsiteY18" fmla="*/ 784830 h 784830"/>
              <a:gd name="connsiteX19" fmla="*/ 4610100 w 6915150"/>
              <a:gd name="connsiteY19" fmla="*/ 784830 h 784830"/>
              <a:gd name="connsiteX20" fmla="*/ 4102989 w 6915150"/>
              <a:gd name="connsiteY20" fmla="*/ 784830 h 784830"/>
              <a:gd name="connsiteX21" fmla="*/ 3457575 w 6915150"/>
              <a:gd name="connsiteY21" fmla="*/ 784830 h 784830"/>
              <a:gd name="connsiteX22" fmla="*/ 2812161 w 6915150"/>
              <a:gd name="connsiteY22" fmla="*/ 784830 h 784830"/>
              <a:gd name="connsiteX23" fmla="*/ 2305050 w 6915150"/>
              <a:gd name="connsiteY23" fmla="*/ 784830 h 784830"/>
              <a:gd name="connsiteX24" fmla="*/ 1797939 w 6915150"/>
              <a:gd name="connsiteY24" fmla="*/ 784830 h 784830"/>
              <a:gd name="connsiteX25" fmla="*/ 1290828 w 6915150"/>
              <a:gd name="connsiteY25" fmla="*/ 784830 h 784830"/>
              <a:gd name="connsiteX26" fmla="*/ 852868 w 6915150"/>
              <a:gd name="connsiteY26" fmla="*/ 784830 h 784830"/>
              <a:gd name="connsiteX27" fmla="*/ 0 w 6915150"/>
              <a:gd name="connsiteY27" fmla="*/ 784830 h 784830"/>
              <a:gd name="connsiteX28" fmla="*/ 0 w 6915150"/>
              <a:gd name="connsiteY28" fmla="*/ 384567 h 784830"/>
              <a:gd name="connsiteX29" fmla="*/ 0 w 6915150"/>
              <a:gd name="connsiteY29" fmla="*/ 0 h 78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915150" h="784830" extrusionOk="0">
                <a:moveTo>
                  <a:pt x="0" y="0"/>
                </a:moveTo>
                <a:cubicBezTo>
                  <a:pt x="143758" y="-20157"/>
                  <a:pt x="188851" y="16027"/>
                  <a:pt x="368808" y="0"/>
                </a:cubicBezTo>
                <a:cubicBezTo>
                  <a:pt x="548765" y="-16027"/>
                  <a:pt x="703737" y="45896"/>
                  <a:pt x="806767" y="0"/>
                </a:cubicBezTo>
                <a:cubicBezTo>
                  <a:pt x="909797" y="-45896"/>
                  <a:pt x="1195654" y="2030"/>
                  <a:pt x="1521333" y="0"/>
                </a:cubicBezTo>
                <a:cubicBezTo>
                  <a:pt x="1847012" y="-2030"/>
                  <a:pt x="1870351" y="20374"/>
                  <a:pt x="2097595" y="0"/>
                </a:cubicBezTo>
                <a:cubicBezTo>
                  <a:pt x="2324839" y="-20374"/>
                  <a:pt x="2530045" y="55187"/>
                  <a:pt x="2673858" y="0"/>
                </a:cubicBezTo>
                <a:cubicBezTo>
                  <a:pt x="2817671" y="-55187"/>
                  <a:pt x="2913833" y="15669"/>
                  <a:pt x="3111817" y="0"/>
                </a:cubicBezTo>
                <a:cubicBezTo>
                  <a:pt x="3309801" y="-15669"/>
                  <a:pt x="3303118" y="13354"/>
                  <a:pt x="3480625" y="0"/>
                </a:cubicBezTo>
                <a:cubicBezTo>
                  <a:pt x="3658132" y="-13354"/>
                  <a:pt x="3749582" y="29680"/>
                  <a:pt x="3918585" y="0"/>
                </a:cubicBezTo>
                <a:cubicBezTo>
                  <a:pt x="4087588" y="-29680"/>
                  <a:pt x="4236440" y="45338"/>
                  <a:pt x="4356545" y="0"/>
                </a:cubicBezTo>
                <a:cubicBezTo>
                  <a:pt x="4476650" y="-45338"/>
                  <a:pt x="4634550" y="24681"/>
                  <a:pt x="4863656" y="0"/>
                </a:cubicBezTo>
                <a:cubicBezTo>
                  <a:pt x="5092762" y="-24681"/>
                  <a:pt x="5153719" y="56933"/>
                  <a:pt x="5439918" y="0"/>
                </a:cubicBezTo>
                <a:cubicBezTo>
                  <a:pt x="5726117" y="-56933"/>
                  <a:pt x="5962634" y="58847"/>
                  <a:pt x="6154484" y="0"/>
                </a:cubicBezTo>
                <a:cubicBezTo>
                  <a:pt x="6346334" y="-58847"/>
                  <a:pt x="6751581" y="85117"/>
                  <a:pt x="6915150" y="0"/>
                </a:cubicBezTo>
                <a:cubicBezTo>
                  <a:pt x="6962595" y="185245"/>
                  <a:pt x="6909712" y="316476"/>
                  <a:pt x="6915150" y="408112"/>
                </a:cubicBezTo>
                <a:cubicBezTo>
                  <a:pt x="6920588" y="499748"/>
                  <a:pt x="6890282" y="634867"/>
                  <a:pt x="6915150" y="784830"/>
                </a:cubicBezTo>
                <a:cubicBezTo>
                  <a:pt x="6579578" y="801618"/>
                  <a:pt x="6405051" y="759291"/>
                  <a:pt x="6200585" y="784830"/>
                </a:cubicBezTo>
                <a:cubicBezTo>
                  <a:pt x="5996120" y="810369"/>
                  <a:pt x="5753353" y="759795"/>
                  <a:pt x="5624322" y="784830"/>
                </a:cubicBezTo>
                <a:cubicBezTo>
                  <a:pt x="5495291" y="809865"/>
                  <a:pt x="5269691" y="769373"/>
                  <a:pt x="5117211" y="784830"/>
                </a:cubicBezTo>
                <a:cubicBezTo>
                  <a:pt x="4964731" y="800287"/>
                  <a:pt x="4803828" y="744451"/>
                  <a:pt x="4610100" y="784830"/>
                </a:cubicBezTo>
                <a:cubicBezTo>
                  <a:pt x="4416372" y="825209"/>
                  <a:pt x="4334217" y="743105"/>
                  <a:pt x="4102989" y="784830"/>
                </a:cubicBezTo>
                <a:cubicBezTo>
                  <a:pt x="3871761" y="826555"/>
                  <a:pt x="3750616" y="778781"/>
                  <a:pt x="3457575" y="784830"/>
                </a:cubicBezTo>
                <a:cubicBezTo>
                  <a:pt x="3164534" y="790879"/>
                  <a:pt x="2962184" y="755165"/>
                  <a:pt x="2812161" y="784830"/>
                </a:cubicBezTo>
                <a:cubicBezTo>
                  <a:pt x="2662138" y="814495"/>
                  <a:pt x="2509232" y="748652"/>
                  <a:pt x="2305050" y="784830"/>
                </a:cubicBezTo>
                <a:cubicBezTo>
                  <a:pt x="2100868" y="821008"/>
                  <a:pt x="2035473" y="782081"/>
                  <a:pt x="1797939" y="784830"/>
                </a:cubicBezTo>
                <a:cubicBezTo>
                  <a:pt x="1560405" y="787579"/>
                  <a:pt x="1482343" y="751951"/>
                  <a:pt x="1290828" y="784830"/>
                </a:cubicBezTo>
                <a:cubicBezTo>
                  <a:pt x="1099313" y="817709"/>
                  <a:pt x="984764" y="757715"/>
                  <a:pt x="852868" y="784830"/>
                </a:cubicBezTo>
                <a:cubicBezTo>
                  <a:pt x="720972" y="811945"/>
                  <a:pt x="373116" y="755081"/>
                  <a:pt x="0" y="784830"/>
                </a:cubicBezTo>
                <a:cubicBezTo>
                  <a:pt x="-9679" y="607002"/>
                  <a:pt x="28867" y="559066"/>
                  <a:pt x="0" y="384567"/>
                </a:cubicBezTo>
                <a:cubicBezTo>
                  <a:pt x="-28867" y="210068"/>
                  <a:pt x="7547" y="15116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API Jungo-Agate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Temps de développement sur la préparation d’API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B21768-B8C7-51B8-AFDE-8E30304C43BC}"/>
              </a:ext>
            </a:extLst>
          </p:cNvPr>
          <p:cNvSpPr txBox="1"/>
          <p:nvPr/>
        </p:nvSpPr>
        <p:spPr>
          <a:xfrm>
            <a:off x="609600" y="2714418"/>
            <a:ext cx="6915150" cy="784830"/>
          </a:xfrm>
          <a:custGeom>
            <a:avLst/>
            <a:gdLst>
              <a:gd name="connsiteX0" fmla="*/ 0 w 6915150"/>
              <a:gd name="connsiteY0" fmla="*/ 0 h 784830"/>
              <a:gd name="connsiteX1" fmla="*/ 368808 w 6915150"/>
              <a:gd name="connsiteY1" fmla="*/ 0 h 784830"/>
              <a:gd name="connsiteX2" fmla="*/ 806767 w 6915150"/>
              <a:gd name="connsiteY2" fmla="*/ 0 h 784830"/>
              <a:gd name="connsiteX3" fmla="*/ 1521333 w 6915150"/>
              <a:gd name="connsiteY3" fmla="*/ 0 h 784830"/>
              <a:gd name="connsiteX4" fmla="*/ 2097595 w 6915150"/>
              <a:gd name="connsiteY4" fmla="*/ 0 h 784830"/>
              <a:gd name="connsiteX5" fmla="*/ 2673858 w 6915150"/>
              <a:gd name="connsiteY5" fmla="*/ 0 h 784830"/>
              <a:gd name="connsiteX6" fmla="*/ 3111817 w 6915150"/>
              <a:gd name="connsiteY6" fmla="*/ 0 h 784830"/>
              <a:gd name="connsiteX7" fmla="*/ 3480625 w 6915150"/>
              <a:gd name="connsiteY7" fmla="*/ 0 h 784830"/>
              <a:gd name="connsiteX8" fmla="*/ 3918585 w 6915150"/>
              <a:gd name="connsiteY8" fmla="*/ 0 h 784830"/>
              <a:gd name="connsiteX9" fmla="*/ 4356545 w 6915150"/>
              <a:gd name="connsiteY9" fmla="*/ 0 h 784830"/>
              <a:gd name="connsiteX10" fmla="*/ 4863656 w 6915150"/>
              <a:gd name="connsiteY10" fmla="*/ 0 h 784830"/>
              <a:gd name="connsiteX11" fmla="*/ 5439918 w 6915150"/>
              <a:gd name="connsiteY11" fmla="*/ 0 h 784830"/>
              <a:gd name="connsiteX12" fmla="*/ 6154484 w 6915150"/>
              <a:gd name="connsiteY12" fmla="*/ 0 h 784830"/>
              <a:gd name="connsiteX13" fmla="*/ 6915150 w 6915150"/>
              <a:gd name="connsiteY13" fmla="*/ 0 h 784830"/>
              <a:gd name="connsiteX14" fmla="*/ 6915150 w 6915150"/>
              <a:gd name="connsiteY14" fmla="*/ 408112 h 784830"/>
              <a:gd name="connsiteX15" fmla="*/ 6915150 w 6915150"/>
              <a:gd name="connsiteY15" fmla="*/ 784830 h 784830"/>
              <a:gd name="connsiteX16" fmla="*/ 6200585 w 6915150"/>
              <a:gd name="connsiteY16" fmla="*/ 784830 h 784830"/>
              <a:gd name="connsiteX17" fmla="*/ 5624322 w 6915150"/>
              <a:gd name="connsiteY17" fmla="*/ 784830 h 784830"/>
              <a:gd name="connsiteX18" fmla="*/ 5117211 w 6915150"/>
              <a:gd name="connsiteY18" fmla="*/ 784830 h 784830"/>
              <a:gd name="connsiteX19" fmla="*/ 4610100 w 6915150"/>
              <a:gd name="connsiteY19" fmla="*/ 784830 h 784830"/>
              <a:gd name="connsiteX20" fmla="*/ 4102989 w 6915150"/>
              <a:gd name="connsiteY20" fmla="*/ 784830 h 784830"/>
              <a:gd name="connsiteX21" fmla="*/ 3457575 w 6915150"/>
              <a:gd name="connsiteY21" fmla="*/ 784830 h 784830"/>
              <a:gd name="connsiteX22" fmla="*/ 2812161 w 6915150"/>
              <a:gd name="connsiteY22" fmla="*/ 784830 h 784830"/>
              <a:gd name="connsiteX23" fmla="*/ 2305050 w 6915150"/>
              <a:gd name="connsiteY23" fmla="*/ 784830 h 784830"/>
              <a:gd name="connsiteX24" fmla="*/ 1797939 w 6915150"/>
              <a:gd name="connsiteY24" fmla="*/ 784830 h 784830"/>
              <a:gd name="connsiteX25" fmla="*/ 1290828 w 6915150"/>
              <a:gd name="connsiteY25" fmla="*/ 784830 h 784830"/>
              <a:gd name="connsiteX26" fmla="*/ 852868 w 6915150"/>
              <a:gd name="connsiteY26" fmla="*/ 784830 h 784830"/>
              <a:gd name="connsiteX27" fmla="*/ 0 w 6915150"/>
              <a:gd name="connsiteY27" fmla="*/ 784830 h 784830"/>
              <a:gd name="connsiteX28" fmla="*/ 0 w 6915150"/>
              <a:gd name="connsiteY28" fmla="*/ 384567 h 784830"/>
              <a:gd name="connsiteX29" fmla="*/ 0 w 6915150"/>
              <a:gd name="connsiteY29" fmla="*/ 0 h 78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915150" h="784830" extrusionOk="0">
                <a:moveTo>
                  <a:pt x="0" y="0"/>
                </a:moveTo>
                <a:cubicBezTo>
                  <a:pt x="143758" y="-20157"/>
                  <a:pt x="188851" y="16027"/>
                  <a:pt x="368808" y="0"/>
                </a:cubicBezTo>
                <a:cubicBezTo>
                  <a:pt x="548765" y="-16027"/>
                  <a:pt x="703737" y="45896"/>
                  <a:pt x="806767" y="0"/>
                </a:cubicBezTo>
                <a:cubicBezTo>
                  <a:pt x="909797" y="-45896"/>
                  <a:pt x="1195654" y="2030"/>
                  <a:pt x="1521333" y="0"/>
                </a:cubicBezTo>
                <a:cubicBezTo>
                  <a:pt x="1847012" y="-2030"/>
                  <a:pt x="1870351" y="20374"/>
                  <a:pt x="2097595" y="0"/>
                </a:cubicBezTo>
                <a:cubicBezTo>
                  <a:pt x="2324839" y="-20374"/>
                  <a:pt x="2530045" y="55187"/>
                  <a:pt x="2673858" y="0"/>
                </a:cubicBezTo>
                <a:cubicBezTo>
                  <a:pt x="2817671" y="-55187"/>
                  <a:pt x="2913833" y="15669"/>
                  <a:pt x="3111817" y="0"/>
                </a:cubicBezTo>
                <a:cubicBezTo>
                  <a:pt x="3309801" y="-15669"/>
                  <a:pt x="3303118" y="13354"/>
                  <a:pt x="3480625" y="0"/>
                </a:cubicBezTo>
                <a:cubicBezTo>
                  <a:pt x="3658132" y="-13354"/>
                  <a:pt x="3749582" y="29680"/>
                  <a:pt x="3918585" y="0"/>
                </a:cubicBezTo>
                <a:cubicBezTo>
                  <a:pt x="4087588" y="-29680"/>
                  <a:pt x="4236440" y="45338"/>
                  <a:pt x="4356545" y="0"/>
                </a:cubicBezTo>
                <a:cubicBezTo>
                  <a:pt x="4476650" y="-45338"/>
                  <a:pt x="4634550" y="24681"/>
                  <a:pt x="4863656" y="0"/>
                </a:cubicBezTo>
                <a:cubicBezTo>
                  <a:pt x="5092762" y="-24681"/>
                  <a:pt x="5153719" y="56933"/>
                  <a:pt x="5439918" y="0"/>
                </a:cubicBezTo>
                <a:cubicBezTo>
                  <a:pt x="5726117" y="-56933"/>
                  <a:pt x="5962634" y="58847"/>
                  <a:pt x="6154484" y="0"/>
                </a:cubicBezTo>
                <a:cubicBezTo>
                  <a:pt x="6346334" y="-58847"/>
                  <a:pt x="6751581" y="85117"/>
                  <a:pt x="6915150" y="0"/>
                </a:cubicBezTo>
                <a:cubicBezTo>
                  <a:pt x="6962595" y="185245"/>
                  <a:pt x="6909712" y="316476"/>
                  <a:pt x="6915150" y="408112"/>
                </a:cubicBezTo>
                <a:cubicBezTo>
                  <a:pt x="6920588" y="499748"/>
                  <a:pt x="6890282" y="634867"/>
                  <a:pt x="6915150" y="784830"/>
                </a:cubicBezTo>
                <a:cubicBezTo>
                  <a:pt x="6579578" y="801618"/>
                  <a:pt x="6405051" y="759291"/>
                  <a:pt x="6200585" y="784830"/>
                </a:cubicBezTo>
                <a:cubicBezTo>
                  <a:pt x="5996120" y="810369"/>
                  <a:pt x="5753353" y="759795"/>
                  <a:pt x="5624322" y="784830"/>
                </a:cubicBezTo>
                <a:cubicBezTo>
                  <a:pt x="5495291" y="809865"/>
                  <a:pt x="5269691" y="769373"/>
                  <a:pt x="5117211" y="784830"/>
                </a:cubicBezTo>
                <a:cubicBezTo>
                  <a:pt x="4964731" y="800287"/>
                  <a:pt x="4803828" y="744451"/>
                  <a:pt x="4610100" y="784830"/>
                </a:cubicBezTo>
                <a:cubicBezTo>
                  <a:pt x="4416372" y="825209"/>
                  <a:pt x="4334217" y="743105"/>
                  <a:pt x="4102989" y="784830"/>
                </a:cubicBezTo>
                <a:cubicBezTo>
                  <a:pt x="3871761" y="826555"/>
                  <a:pt x="3750616" y="778781"/>
                  <a:pt x="3457575" y="784830"/>
                </a:cubicBezTo>
                <a:cubicBezTo>
                  <a:pt x="3164534" y="790879"/>
                  <a:pt x="2962184" y="755165"/>
                  <a:pt x="2812161" y="784830"/>
                </a:cubicBezTo>
                <a:cubicBezTo>
                  <a:pt x="2662138" y="814495"/>
                  <a:pt x="2509232" y="748652"/>
                  <a:pt x="2305050" y="784830"/>
                </a:cubicBezTo>
                <a:cubicBezTo>
                  <a:pt x="2100868" y="821008"/>
                  <a:pt x="2035473" y="782081"/>
                  <a:pt x="1797939" y="784830"/>
                </a:cubicBezTo>
                <a:cubicBezTo>
                  <a:pt x="1560405" y="787579"/>
                  <a:pt x="1482343" y="751951"/>
                  <a:pt x="1290828" y="784830"/>
                </a:cubicBezTo>
                <a:cubicBezTo>
                  <a:pt x="1099313" y="817709"/>
                  <a:pt x="984764" y="757715"/>
                  <a:pt x="852868" y="784830"/>
                </a:cubicBezTo>
                <a:cubicBezTo>
                  <a:pt x="720972" y="811945"/>
                  <a:pt x="373116" y="755081"/>
                  <a:pt x="0" y="784830"/>
                </a:cubicBezTo>
                <a:cubicBezTo>
                  <a:pt x="-9679" y="607002"/>
                  <a:pt x="28867" y="559066"/>
                  <a:pt x="0" y="384567"/>
                </a:cubicBezTo>
                <a:cubicBezTo>
                  <a:pt x="-28867" y="210068"/>
                  <a:pt x="7547" y="15116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API BPI</a:t>
            </a:r>
          </a:p>
          <a:p>
            <a:pPr algn="just">
              <a:spcAft>
                <a:spcPts val="600"/>
              </a:spcAft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Temps de test de dépôt de données (en production)</a:t>
            </a:r>
          </a:p>
        </p:txBody>
      </p:sp>
    </p:spTree>
    <p:extLst>
      <p:ext uri="{BB962C8B-B14F-4D97-AF65-F5344CB8AC3E}">
        <p14:creationId xmlns:p14="http://schemas.microsoft.com/office/powerpoint/2010/main" val="346556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9781" y="1479250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 LIVREES|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UTILISATION JUNGO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90B78BE-6C0A-12C1-F8A7-E0B4339A6A32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2 au 21 </a:t>
            </a:r>
            <a:r>
              <a:rPr lang="fr-FR" sz="2800" dirty="0" err="1">
                <a:solidFill>
                  <a:srgbClr val="2F479E"/>
                </a:solidFill>
                <a:latin typeface="ITC Avant Garde Std Bk" panose="020B0502020202020204" pitchFamily="34" charset="0"/>
              </a:rPr>
              <a:t>nov</a:t>
            </a:r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1780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514350" y="315745"/>
            <a:ext cx="10983856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GENERAL/ Ajout bouton « enregistrer » 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14349" y="1291229"/>
            <a:ext cx="10915651" cy="2616101"/>
          </a:xfrm>
          <a:custGeom>
            <a:avLst/>
            <a:gdLst>
              <a:gd name="connsiteX0" fmla="*/ 0 w 10915651"/>
              <a:gd name="connsiteY0" fmla="*/ 0 h 2616101"/>
              <a:gd name="connsiteX1" fmla="*/ 247038 w 10915651"/>
              <a:gd name="connsiteY1" fmla="*/ 0 h 2616101"/>
              <a:gd name="connsiteX2" fmla="*/ 603233 w 10915651"/>
              <a:gd name="connsiteY2" fmla="*/ 0 h 2616101"/>
              <a:gd name="connsiteX3" fmla="*/ 1396054 w 10915651"/>
              <a:gd name="connsiteY3" fmla="*/ 0 h 2616101"/>
              <a:gd name="connsiteX4" fmla="*/ 1970562 w 10915651"/>
              <a:gd name="connsiteY4" fmla="*/ 0 h 2616101"/>
              <a:gd name="connsiteX5" fmla="*/ 2545070 w 10915651"/>
              <a:gd name="connsiteY5" fmla="*/ 0 h 2616101"/>
              <a:gd name="connsiteX6" fmla="*/ 2901265 w 10915651"/>
              <a:gd name="connsiteY6" fmla="*/ 0 h 2616101"/>
              <a:gd name="connsiteX7" fmla="*/ 3148304 w 10915651"/>
              <a:gd name="connsiteY7" fmla="*/ 0 h 2616101"/>
              <a:gd name="connsiteX8" fmla="*/ 3504498 w 10915651"/>
              <a:gd name="connsiteY8" fmla="*/ 0 h 2616101"/>
              <a:gd name="connsiteX9" fmla="*/ 3860693 w 10915651"/>
              <a:gd name="connsiteY9" fmla="*/ 0 h 2616101"/>
              <a:gd name="connsiteX10" fmla="*/ 4326045 w 10915651"/>
              <a:gd name="connsiteY10" fmla="*/ 0 h 2616101"/>
              <a:gd name="connsiteX11" fmla="*/ 4900553 w 10915651"/>
              <a:gd name="connsiteY11" fmla="*/ 0 h 2616101"/>
              <a:gd name="connsiteX12" fmla="*/ 5693374 w 10915651"/>
              <a:gd name="connsiteY12" fmla="*/ 0 h 2616101"/>
              <a:gd name="connsiteX13" fmla="*/ 6486195 w 10915651"/>
              <a:gd name="connsiteY13" fmla="*/ 0 h 2616101"/>
              <a:gd name="connsiteX14" fmla="*/ 7279016 w 10915651"/>
              <a:gd name="connsiteY14" fmla="*/ 0 h 2616101"/>
              <a:gd name="connsiteX15" fmla="*/ 7853524 w 10915651"/>
              <a:gd name="connsiteY15" fmla="*/ 0 h 2616101"/>
              <a:gd name="connsiteX16" fmla="*/ 8428032 w 10915651"/>
              <a:gd name="connsiteY16" fmla="*/ 0 h 2616101"/>
              <a:gd name="connsiteX17" fmla="*/ 8784227 w 10915651"/>
              <a:gd name="connsiteY17" fmla="*/ 0 h 2616101"/>
              <a:gd name="connsiteX18" fmla="*/ 9577047 w 10915651"/>
              <a:gd name="connsiteY18" fmla="*/ 0 h 2616101"/>
              <a:gd name="connsiteX19" fmla="*/ 10260712 w 10915651"/>
              <a:gd name="connsiteY19" fmla="*/ 0 h 2616101"/>
              <a:gd name="connsiteX20" fmla="*/ 10915651 w 10915651"/>
              <a:gd name="connsiteY20" fmla="*/ 0 h 2616101"/>
              <a:gd name="connsiteX21" fmla="*/ 10915651 w 10915651"/>
              <a:gd name="connsiteY21" fmla="*/ 497059 h 2616101"/>
              <a:gd name="connsiteX22" fmla="*/ 10915651 w 10915651"/>
              <a:gd name="connsiteY22" fmla="*/ 1046440 h 2616101"/>
              <a:gd name="connsiteX23" fmla="*/ 10915651 w 10915651"/>
              <a:gd name="connsiteY23" fmla="*/ 1595822 h 2616101"/>
              <a:gd name="connsiteX24" fmla="*/ 10915651 w 10915651"/>
              <a:gd name="connsiteY24" fmla="*/ 2119042 h 2616101"/>
              <a:gd name="connsiteX25" fmla="*/ 10915651 w 10915651"/>
              <a:gd name="connsiteY25" fmla="*/ 2616101 h 2616101"/>
              <a:gd name="connsiteX26" fmla="*/ 10450300 w 10915651"/>
              <a:gd name="connsiteY26" fmla="*/ 2616101 h 2616101"/>
              <a:gd name="connsiteX27" fmla="*/ 9657479 w 10915651"/>
              <a:gd name="connsiteY27" fmla="*/ 2616101 h 2616101"/>
              <a:gd name="connsiteX28" fmla="*/ 8973814 w 10915651"/>
              <a:gd name="connsiteY28" fmla="*/ 2616101 h 2616101"/>
              <a:gd name="connsiteX29" fmla="*/ 8508463 w 10915651"/>
              <a:gd name="connsiteY29" fmla="*/ 2616101 h 2616101"/>
              <a:gd name="connsiteX30" fmla="*/ 8043111 w 10915651"/>
              <a:gd name="connsiteY30" fmla="*/ 2616101 h 2616101"/>
              <a:gd name="connsiteX31" fmla="*/ 7468603 w 10915651"/>
              <a:gd name="connsiteY31" fmla="*/ 2616101 h 2616101"/>
              <a:gd name="connsiteX32" fmla="*/ 6675782 w 10915651"/>
              <a:gd name="connsiteY32" fmla="*/ 2616101 h 2616101"/>
              <a:gd name="connsiteX33" fmla="*/ 6319587 w 10915651"/>
              <a:gd name="connsiteY33" fmla="*/ 2616101 h 2616101"/>
              <a:gd name="connsiteX34" fmla="*/ 5745079 w 10915651"/>
              <a:gd name="connsiteY34" fmla="*/ 2616101 h 2616101"/>
              <a:gd name="connsiteX35" fmla="*/ 5388885 w 10915651"/>
              <a:gd name="connsiteY35" fmla="*/ 2616101 h 2616101"/>
              <a:gd name="connsiteX36" fmla="*/ 4596064 w 10915651"/>
              <a:gd name="connsiteY36" fmla="*/ 2616101 h 2616101"/>
              <a:gd name="connsiteX37" fmla="*/ 3912399 w 10915651"/>
              <a:gd name="connsiteY37" fmla="*/ 2616101 h 2616101"/>
              <a:gd name="connsiteX38" fmla="*/ 3119578 w 10915651"/>
              <a:gd name="connsiteY38" fmla="*/ 2616101 h 2616101"/>
              <a:gd name="connsiteX39" fmla="*/ 2435914 w 10915651"/>
              <a:gd name="connsiteY39" fmla="*/ 2616101 h 2616101"/>
              <a:gd name="connsiteX40" fmla="*/ 1970562 w 10915651"/>
              <a:gd name="connsiteY40" fmla="*/ 2616101 h 2616101"/>
              <a:gd name="connsiteX41" fmla="*/ 1505211 w 10915651"/>
              <a:gd name="connsiteY41" fmla="*/ 2616101 h 2616101"/>
              <a:gd name="connsiteX42" fmla="*/ 1039859 w 10915651"/>
              <a:gd name="connsiteY42" fmla="*/ 2616101 h 2616101"/>
              <a:gd name="connsiteX43" fmla="*/ 0 w 10915651"/>
              <a:gd name="connsiteY43" fmla="*/ 2616101 h 2616101"/>
              <a:gd name="connsiteX44" fmla="*/ 0 w 10915651"/>
              <a:gd name="connsiteY44" fmla="*/ 2040559 h 2616101"/>
              <a:gd name="connsiteX45" fmla="*/ 0 w 10915651"/>
              <a:gd name="connsiteY45" fmla="*/ 1517339 h 2616101"/>
              <a:gd name="connsiteX46" fmla="*/ 0 w 10915651"/>
              <a:gd name="connsiteY46" fmla="*/ 941796 h 2616101"/>
              <a:gd name="connsiteX47" fmla="*/ 0 w 10915651"/>
              <a:gd name="connsiteY47" fmla="*/ 470898 h 2616101"/>
              <a:gd name="connsiteX48" fmla="*/ 0 w 10915651"/>
              <a:gd name="connsiteY48" fmla="*/ 0 h 261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915651" h="2616101" extrusionOk="0">
                <a:moveTo>
                  <a:pt x="0" y="0"/>
                </a:moveTo>
                <a:cubicBezTo>
                  <a:pt x="84797" y="-2836"/>
                  <a:pt x="160677" y="15148"/>
                  <a:pt x="247038" y="0"/>
                </a:cubicBezTo>
                <a:cubicBezTo>
                  <a:pt x="333399" y="-15148"/>
                  <a:pt x="484319" y="17906"/>
                  <a:pt x="603233" y="0"/>
                </a:cubicBezTo>
                <a:cubicBezTo>
                  <a:pt x="722147" y="-17906"/>
                  <a:pt x="1065684" y="62664"/>
                  <a:pt x="1396054" y="0"/>
                </a:cubicBezTo>
                <a:cubicBezTo>
                  <a:pt x="1726424" y="-62664"/>
                  <a:pt x="1773592" y="9815"/>
                  <a:pt x="1970562" y="0"/>
                </a:cubicBezTo>
                <a:cubicBezTo>
                  <a:pt x="2167532" y="-9815"/>
                  <a:pt x="2326510" y="18733"/>
                  <a:pt x="2545070" y="0"/>
                </a:cubicBezTo>
                <a:cubicBezTo>
                  <a:pt x="2763630" y="-18733"/>
                  <a:pt x="2748738" y="14325"/>
                  <a:pt x="2901265" y="0"/>
                </a:cubicBezTo>
                <a:cubicBezTo>
                  <a:pt x="3053793" y="-14325"/>
                  <a:pt x="3094380" y="10122"/>
                  <a:pt x="3148304" y="0"/>
                </a:cubicBezTo>
                <a:cubicBezTo>
                  <a:pt x="3202228" y="-10122"/>
                  <a:pt x="3395075" y="16496"/>
                  <a:pt x="3504498" y="0"/>
                </a:cubicBezTo>
                <a:cubicBezTo>
                  <a:pt x="3613921" y="-16496"/>
                  <a:pt x="3770169" y="34960"/>
                  <a:pt x="3860693" y="0"/>
                </a:cubicBezTo>
                <a:cubicBezTo>
                  <a:pt x="3951218" y="-34960"/>
                  <a:pt x="4158458" y="6115"/>
                  <a:pt x="4326045" y="0"/>
                </a:cubicBezTo>
                <a:cubicBezTo>
                  <a:pt x="4493632" y="-6115"/>
                  <a:pt x="4619749" y="16276"/>
                  <a:pt x="4900553" y="0"/>
                </a:cubicBezTo>
                <a:cubicBezTo>
                  <a:pt x="5181357" y="-16276"/>
                  <a:pt x="5434485" y="84155"/>
                  <a:pt x="5693374" y="0"/>
                </a:cubicBezTo>
                <a:cubicBezTo>
                  <a:pt x="5952263" y="-84155"/>
                  <a:pt x="6288954" y="6470"/>
                  <a:pt x="6486195" y="0"/>
                </a:cubicBezTo>
                <a:cubicBezTo>
                  <a:pt x="6683436" y="-6470"/>
                  <a:pt x="7117057" y="45026"/>
                  <a:pt x="7279016" y="0"/>
                </a:cubicBezTo>
                <a:cubicBezTo>
                  <a:pt x="7440975" y="-45026"/>
                  <a:pt x="7605087" y="30652"/>
                  <a:pt x="7853524" y="0"/>
                </a:cubicBezTo>
                <a:cubicBezTo>
                  <a:pt x="8101961" y="-30652"/>
                  <a:pt x="8195628" y="65472"/>
                  <a:pt x="8428032" y="0"/>
                </a:cubicBezTo>
                <a:cubicBezTo>
                  <a:pt x="8660436" y="-65472"/>
                  <a:pt x="8635696" y="13897"/>
                  <a:pt x="8784227" y="0"/>
                </a:cubicBezTo>
                <a:cubicBezTo>
                  <a:pt x="8932759" y="-13897"/>
                  <a:pt x="9323059" y="90927"/>
                  <a:pt x="9577047" y="0"/>
                </a:cubicBezTo>
                <a:cubicBezTo>
                  <a:pt x="9831035" y="-90927"/>
                  <a:pt x="10077320" y="43469"/>
                  <a:pt x="10260712" y="0"/>
                </a:cubicBezTo>
                <a:cubicBezTo>
                  <a:pt x="10444105" y="-43469"/>
                  <a:pt x="10731162" y="14334"/>
                  <a:pt x="10915651" y="0"/>
                </a:cubicBezTo>
                <a:cubicBezTo>
                  <a:pt x="10973076" y="214266"/>
                  <a:pt x="10881934" y="380184"/>
                  <a:pt x="10915651" y="497059"/>
                </a:cubicBezTo>
                <a:cubicBezTo>
                  <a:pt x="10949368" y="613934"/>
                  <a:pt x="10877518" y="798460"/>
                  <a:pt x="10915651" y="1046440"/>
                </a:cubicBezTo>
                <a:cubicBezTo>
                  <a:pt x="10953784" y="1294420"/>
                  <a:pt x="10880823" y="1483411"/>
                  <a:pt x="10915651" y="1595822"/>
                </a:cubicBezTo>
                <a:cubicBezTo>
                  <a:pt x="10950479" y="1708233"/>
                  <a:pt x="10866129" y="1899364"/>
                  <a:pt x="10915651" y="2119042"/>
                </a:cubicBezTo>
                <a:cubicBezTo>
                  <a:pt x="10965173" y="2338720"/>
                  <a:pt x="10873454" y="2431440"/>
                  <a:pt x="10915651" y="2616101"/>
                </a:cubicBezTo>
                <a:cubicBezTo>
                  <a:pt x="10779671" y="2670652"/>
                  <a:pt x="10672118" y="2577602"/>
                  <a:pt x="10450300" y="2616101"/>
                </a:cubicBezTo>
                <a:cubicBezTo>
                  <a:pt x="10228482" y="2654600"/>
                  <a:pt x="10024500" y="2536478"/>
                  <a:pt x="9657479" y="2616101"/>
                </a:cubicBezTo>
                <a:cubicBezTo>
                  <a:pt x="9290458" y="2695724"/>
                  <a:pt x="9243347" y="2603338"/>
                  <a:pt x="8973814" y="2616101"/>
                </a:cubicBezTo>
                <a:cubicBezTo>
                  <a:pt x="8704282" y="2628864"/>
                  <a:pt x="8707511" y="2582677"/>
                  <a:pt x="8508463" y="2616101"/>
                </a:cubicBezTo>
                <a:cubicBezTo>
                  <a:pt x="8309415" y="2649525"/>
                  <a:pt x="8232236" y="2572372"/>
                  <a:pt x="8043111" y="2616101"/>
                </a:cubicBezTo>
                <a:cubicBezTo>
                  <a:pt x="7853986" y="2659830"/>
                  <a:pt x="7704034" y="2585696"/>
                  <a:pt x="7468603" y="2616101"/>
                </a:cubicBezTo>
                <a:cubicBezTo>
                  <a:pt x="7233172" y="2646506"/>
                  <a:pt x="6868867" y="2541894"/>
                  <a:pt x="6675782" y="2616101"/>
                </a:cubicBezTo>
                <a:cubicBezTo>
                  <a:pt x="6482697" y="2690308"/>
                  <a:pt x="6408456" y="2584698"/>
                  <a:pt x="6319587" y="2616101"/>
                </a:cubicBezTo>
                <a:cubicBezTo>
                  <a:pt x="6230718" y="2647504"/>
                  <a:pt x="5891037" y="2585901"/>
                  <a:pt x="5745079" y="2616101"/>
                </a:cubicBezTo>
                <a:cubicBezTo>
                  <a:pt x="5599121" y="2646301"/>
                  <a:pt x="5545987" y="2609657"/>
                  <a:pt x="5388885" y="2616101"/>
                </a:cubicBezTo>
                <a:cubicBezTo>
                  <a:pt x="5231783" y="2622545"/>
                  <a:pt x="4957321" y="2570422"/>
                  <a:pt x="4596064" y="2616101"/>
                </a:cubicBezTo>
                <a:cubicBezTo>
                  <a:pt x="4234807" y="2661780"/>
                  <a:pt x="4219824" y="2581566"/>
                  <a:pt x="3912399" y="2616101"/>
                </a:cubicBezTo>
                <a:cubicBezTo>
                  <a:pt x="3604974" y="2650636"/>
                  <a:pt x="3455678" y="2528901"/>
                  <a:pt x="3119578" y="2616101"/>
                </a:cubicBezTo>
                <a:cubicBezTo>
                  <a:pt x="2783478" y="2703301"/>
                  <a:pt x="2762553" y="2552316"/>
                  <a:pt x="2435914" y="2616101"/>
                </a:cubicBezTo>
                <a:cubicBezTo>
                  <a:pt x="2109275" y="2679886"/>
                  <a:pt x="2175330" y="2570120"/>
                  <a:pt x="1970562" y="2616101"/>
                </a:cubicBezTo>
                <a:cubicBezTo>
                  <a:pt x="1765794" y="2662082"/>
                  <a:pt x="1641083" y="2565571"/>
                  <a:pt x="1505211" y="2616101"/>
                </a:cubicBezTo>
                <a:cubicBezTo>
                  <a:pt x="1369339" y="2666631"/>
                  <a:pt x="1216263" y="2582158"/>
                  <a:pt x="1039859" y="2616101"/>
                </a:cubicBezTo>
                <a:cubicBezTo>
                  <a:pt x="863455" y="2650044"/>
                  <a:pt x="333418" y="2584054"/>
                  <a:pt x="0" y="2616101"/>
                </a:cubicBezTo>
                <a:cubicBezTo>
                  <a:pt x="-68502" y="2384847"/>
                  <a:pt x="55851" y="2200214"/>
                  <a:pt x="0" y="2040559"/>
                </a:cubicBezTo>
                <a:cubicBezTo>
                  <a:pt x="-55851" y="1880904"/>
                  <a:pt x="51218" y="1650828"/>
                  <a:pt x="0" y="1517339"/>
                </a:cubicBezTo>
                <a:cubicBezTo>
                  <a:pt x="-51218" y="1383850"/>
                  <a:pt x="28689" y="1136650"/>
                  <a:pt x="0" y="941796"/>
                </a:cubicBezTo>
                <a:cubicBezTo>
                  <a:pt x="-28689" y="746942"/>
                  <a:pt x="12059" y="694053"/>
                  <a:pt x="0" y="470898"/>
                </a:cubicBezTo>
                <a:cubicBezTo>
                  <a:pt x="-12059" y="247743"/>
                  <a:pt x="32226" y="202672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Bouton « enregistrer » en haut et en bas de l’écran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afin de gagner du temps en manipulation ; pour diminuer les </a:t>
            </a:r>
            <a:r>
              <a:rPr lang="fr-FR" sz="2000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scrolls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éviter de revenir en haut ou en bas pour Enregistrer.</a:t>
            </a:r>
          </a:p>
          <a:p>
            <a:pPr algn="just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>
              <a:spcAft>
                <a:spcPts val="600"/>
              </a:spcAft>
            </a:pPr>
            <a:r>
              <a:rPr lang="fr-FR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Ecrans concernés</a:t>
            </a: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Module Entrepreneur :		onglets Identité, Situation et Parcours</a:t>
            </a: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Module Action : 			onglets Action et Compte-rendu</a:t>
            </a: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Module Structures Accompagnées : 	onglet Identité </a:t>
            </a:r>
          </a:p>
        </p:txBody>
      </p:sp>
    </p:spTree>
    <p:extLst>
      <p:ext uri="{BB962C8B-B14F-4D97-AF65-F5344CB8AC3E}">
        <p14:creationId xmlns:p14="http://schemas.microsoft.com/office/powerpoint/2010/main" val="3478840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2130</Words>
  <Application>Microsoft Office PowerPoint</Application>
  <PresentationFormat>Grand écran</PresentationFormat>
  <Paragraphs>243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ITC Avant Garde Std Bk</vt:lpstr>
      <vt:lpstr>Wingdings</vt:lpstr>
      <vt:lpstr>Thème Office</vt:lpstr>
      <vt:lpstr>RDV JUNGO Actualités - Utilisation Optimisation - Evolution</vt:lpstr>
      <vt:lpstr>Présentation PowerPoint</vt:lpstr>
      <vt:lpstr>|NOUVEAUTES LIVREES| PARAMETRAGE</vt:lpstr>
      <vt:lpstr>Présentation PowerPoint</vt:lpstr>
      <vt:lpstr>Présentation PowerPoint</vt:lpstr>
      <vt:lpstr>Présentation PowerPoint</vt:lpstr>
      <vt:lpstr>Présentation PowerPoint</vt:lpstr>
      <vt:lpstr>|NOUVEAUTES LIVREES| UTILISATION JUNGO</vt:lpstr>
      <vt:lpstr>Présentation PowerPoint</vt:lpstr>
      <vt:lpstr>Présentation PowerPoint</vt:lpstr>
      <vt:lpstr>Présentation PowerPoint</vt:lpstr>
      <vt:lpstr>|CORRECTIONS LIVREES|</vt:lpstr>
      <vt:lpstr>Présentation PowerPoint</vt:lpstr>
      <vt:lpstr>Présentation PowerPoint</vt:lpstr>
      <vt:lpstr>|A SAVOIR| Bonnes pratiques</vt:lpstr>
      <vt:lpstr>Présentation PowerPoint</vt:lpstr>
      <vt:lpstr>Présentation PowerPoint</vt:lpstr>
      <vt:lpstr>Présentation PowerPoint</vt:lpstr>
      <vt:lpstr>Présentation PowerPoint</vt:lpstr>
      <vt:lpstr>|A DISCUTER - VALIDER| Modifications à valider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Rafiaa KHITOUS</cp:lastModifiedBy>
  <cp:revision>253</cp:revision>
  <dcterms:created xsi:type="dcterms:W3CDTF">2020-06-25T16:47:11Z</dcterms:created>
  <dcterms:modified xsi:type="dcterms:W3CDTF">2022-12-01T10:44:20Z</dcterms:modified>
</cp:coreProperties>
</file>