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8" r:id="rId2"/>
    <p:sldId id="367" r:id="rId3"/>
    <p:sldId id="487" r:id="rId4"/>
    <p:sldId id="577" r:id="rId5"/>
    <p:sldId id="578" r:id="rId6"/>
    <p:sldId id="572" r:id="rId7"/>
    <p:sldId id="567" r:id="rId8"/>
    <p:sldId id="575" r:id="rId9"/>
    <p:sldId id="492" r:id="rId10"/>
    <p:sldId id="559" r:id="rId11"/>
    <p:sldId id="576" r:id="rId12"/>
    <p:sldId id="573" r:id="rId13"/>
    <p:sldId id="574" r:id="rId14"/>
    <p:sldId id="526" r:id="rId15"/>
    <p:sldId id="579" r:id="rId16"/>
    <p:sldId id="555" r:id="rId17"/>
    <p:sldId id="360" r:id="rId18"/>
    <p:sldId id="563" r:id="rId19"/>
    <p:sldId id="569" r:id="rId20"/>
    <p:sldId id="551" r:id="rId21"/>
    <p:sldId id="566" r:id="rId22"/>
    <p:sldId id="570" r:id="rId23"/>
    <p:sldId id="564" r:id="rId24"/>
    <p:sldId id="562" r:id="rId25"/>
    <p:sldId id="552" r:id="rId26"/>
    <p:sldId id="568" r:id="rId27"/>
    <p:sldId id="317" r:id="rId28"/>
    <p:sldId id="446" r:id="rId29"/>
    <p:sldId id="456" r:id="rId30"/>
    <p:sldId id="565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79E"/>
    <a:srgbClr val="FF9999"/>
    <a:srgbClr val="FFFFCC"/>
    <a:srgbClr val="00CCFF"/>
    <a:srgbClr val="33CCFF"/>
    <a:srgbClr val="66CCFF"/>
    <a:srgbClr val="CC0000"/>
    <a:srgbClr val="FFCCCC"/>
    <a:srgbClr val="FFCC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22AC6-73B7-4EB0-847E-F7C5A7D1725E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1F4DA-5627-4B41-8C57-5AF77D9ED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68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1F4DA-5627-4B41-8C57-5AF77D9EDB8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02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7ECA0-8FF1-4C9C-9D5C-8322B0516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2B1846-4D55-4238-A58D-F943D1735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45EEF9-6FDC-4EAA-8669-525759F3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42F525-CDED-45C6-A065-786D3D1F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2C97BA-C456-4A1A-98CD-D2D3AB17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64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5218EA-8BA5-4EBF-8930-6BBFE985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AFA85F-D9CF-4FFF-98BA-5AE5EC5E1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9EBDC9-7E59-44DA-9166-BD12FC0B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ECC181-0B3E-48AB-A759-4020A9A9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78EF42-57CC-4D73-91EC-0460AFCE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79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FD7FC22-569F-427B-BB5B-15199DEE8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6653FF-C5BF-4444-99D2-6DBA4A55D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6C1CFA-9B62-43AD-95D2-036A5D201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46A19A-ACDA-4C18-B491-791A6C21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949BA3-93FC-467E-B3E4-97E7BDF1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90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E2FE9A-7CD6-45CD-B61C-05F5EB3D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7C89E2-8276-4E39-B50D-1ED93B98F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622EF7-EEC1-45FE-B77F-8ACC73D4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FFFDDB-0B92-44B3-A0FB-CD1E9B25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35B44C-787C-4017-A5CE-D822B6BB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4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B52A-C430-42B9-9473-A4C93253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E575AD-9E46-428C-8543-C226B3000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238302-D8DA-4E4D-8B38-8A838DFF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09EE05-5E5A-42F4-A946-9AA273AA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07D7D0-ED49-42B2-8B5A-B0B3CE0F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72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F35208-C743-4038-A671-0321D8BD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75169B-5D17-4B1E-A1EE-34F380BEF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EF5BBD-63CE-4B93-B431-08F377E99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D8EC65-D8A0-4333-BA48-89AD595D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3A7C7B-B4EE-4C32-83A9-597828F8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BD0D46-249D-4D96-AB81-4860A265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97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8D4E9-2BDD-4862-B7B3-6FF3ECE19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CA2B8D-70E6-4DA7-9F3D-E5860926E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6B2336-007E-433C-9A82-80BC34B75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82234C-5E2D-42C0-9D25-545AC105A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43106D-5260-40B2-93E3-97C040152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85B576-8FB4-4FB8-8DE8-0AFEA72C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727A09D-767A-458A-8554-256A7C39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A04DCA-F16C-4083-83F7-A6F555E6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77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764A2-B9E8-468B-8D5D-AA61F732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E1D414-BD26-49DB-A7C1-F3FA3C4E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C057F2-7971-4F22-8055-6E273FC8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FD37B5-13C9-4569-AE21-3D139AFE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35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1CE600-C83C-4F58-B9BC-5F856E60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750BB8-C909-4C9D-9F8E-0EB78F15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C49B51-CB38-4D70-8390-411DD0AD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27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E5393-CEC5-40CB-822C-674A6460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621011-414B-4D9A-A59C-8AC2CB098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32A5CC-BD2D-4291-A11F-07F744E7E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E567CB-A779-46C5-B651-A698C9FC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928D67-975A-4BA6-9805-3D72EAA6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5D14C6-B641-43E4-9284-0EE580D0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48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DFFE86-7F97-42A9-8993-EA5BA29F9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D781BE-5553-4EB6-A57B-D3B94152D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7F447D-BA74-4558-8228-1098B9ED6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2D2532-3FCA-411A-92E3-9B969A03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FDDE16-9050-4670-9489-FF31BD80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7A5C5D-36F0-4C61-B85C-8386E53F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99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AB3E89-3D78-4319-9275-8C658037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3FBA76-391B-4BDF-899E-8EF46098F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0F19E-1FA4-404F-835B-3A04D2349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0111-CF7C-4B15-81A8-A6141E9BE74C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B1AC7F-9541-4291-B727-21336D7DF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6C9801-DC04-41BB-B2C5-DE837B717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24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CA447835-DC3B-49F7-A6C3-28F9E1F9F325}"/>
              </a:ext>
            </a:extLst>
          </p:cNvPr>
          <p:cNvSpPr/>
          <p:nvPr/>
        </p:nvSpPr>
        <p:spPr>
          <a:xfrm>
            <a:off x="6665034" y="0"/>
            <a:ext cx="3228975" cy="6858000"/>
          </a:xfrm>
          <a:prstGeom prst="rtTriangl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41F8FA-E886-4114-B2C0-351BD6D678BF}"/>
              </a:ext>
            </a:extLst>
          </p:cNvPr>
          <p:cNvSpPr/>
          <p:nvPr/>
        </p:nvSpPr>
        <p:spPr>
          <a:xfrm>
            <a:off x="0" y="0"/>
            <a:ext cx="6677025" cy="68580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48" y="463472"/>
            <a:ext cx="2208740" cy="1419116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978A6C-33D2-4C5B-AAA0-C361F59D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69650"/>
            <a:ext cx="3001885" cy="673037"/>
          </a:xfrm>
        </p:spPr>
        <p:txBody>
          <a:bodyPr/>
          <a:lstStyle/>
          <a:p>
            <a:pPr algn="r"/>
            <a:r>
              <a:rPr lang="fr-FR" sz="2400" dirty="0">
                <a:solidFill>
                  <a:schemeClr val="bg1"/>
                </a:solidFill>
                <a:latin typeface="ITC Avant Garde Std Bk" panose="020B0502020202020204" pitchFamily="34" charset="0"/>
                <a:ea typeface="+mj-ea"/>
                <a:cs typeface="+mj-cs"/>
              </a:rPr>
              <a:t>le 16 décembre 2022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43D0843-22B6-40FB-BBE6-37E2B4AC9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18" y="1882588"/>
            <a:ext cx="7428518" cy="23876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ITC Avant Garde Std Bk" panose="020B0502020202020204" pitchFamily="34" charset="0"/>
              </a:rPr>
              <a:t>RDV JUNGO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  <a:latin typeface="ITC Avant Garde Std Bk" panose="020B0502020202020204" pitchFamily="34" charset="0"/>
              </a:rPr>
            </a:br>
            <a:r>
              <a:rPr lang="fr-FR" sz="6000" dirty="0">
                <a:solidFill>
                  <a:schemeClr val="accent1">
                    <a:lumMod val="75000"/>
                  </a:schemeClr>
                </a:solidFill>
                <a:latin typeface="ITC Avant Garde Std Bk" panose="020B0502020202020204" pitchFamily="34" charset="0"/>
              </a:rPr>
              <a:t>Actualités - Utilisation Optimisation - Evolution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38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5BA32AC-F47F-CA11-F507-4701CD950957}"/>
              </a:ext>
            </a:extLst>
          </p:cNvPr>
          <p:cNvSpPr txBox="1"/>
          <p:nvPr/>
        </p:nvSpPr>
        <p:spPr>
          <a:xfrm>
            <a:off x="514348" y="504675"/>
            <a:ext cx="10934699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ENTREPRENEUR-IDENTITE/ Création d’une action ---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7E112C-A1AC-5E7F-E92C-B8E8B64FA9DC}"/>
              </a:ext>
            </a:extLst>
          </p:cNvPr>
          <p:cNvSpPr txBox="1"/>
          <p:nvPr/>
        </p:nvSpPr>
        <p:spPr>
          <a:xfrm>
            <a:off x="514348" y="1357501"/>
            <a:ext cx="1083945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fr-FR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Correction effectuée pour la création d’une action à partir de la fiche Entrepreneur/ onglet Identité.</a:t>
            </a:r>
          </a:p>
          <a:p>
            <a:pPr>
              <a:spcAft>
                <a:spcPts val="400"/>
              </a:spcAft>
            </a:pPr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cliquant sur le bouton vert « Lui affecter une action », vous êtes redirigez sur l’Agenda.</a:t>
            </a:r>
          </a:p>
          <a:p>
            <a:pPr>
              <a:spcAft>
                <a:spcPts val="400"/>
              </a:spcAft>
            </a:pPr>
            <a:endParaRPr lang="fr-FR" sz="10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création une action par ce biais, l’ODS est maintenant bien ajouté sur la fiche Parcours, et l’action bien intégré sur ce même écran.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4F5B67-AC62-B8BD-3F0D-C959ECFB3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8" y="3683630"/>
            <a:ext cx="5778297" cy="23686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106A59D-4F90-B488-AB3E-62F2C7220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931" y="3683630"/>
            <a:ext cx="5330471" cy="23882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9E901AF-6092-B501-2A73-762DF5EB19BE}"/>
              </a:ext>
            </a:extLst>
          </p:cNvPr>
          <p:cNvSpPr txBox="1"/>
          <p:nvPr/>
        </p:nvSpPr>
        <p:spPr>
          <a:xfrm>
            <a:off x="514348" y="3302280"/>
            <a:ext cx="5017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Entrepreneur/ Identité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79217D-0229-8768-D398-00E91B92906D}"/>
              </a:ext>
            </a:extLst>
          </p:cNvPr>
          <p:cNvSpPr txBox="1"/>
          <p:nvPr/>
        </p:nvSpPr>
        <p:spPr>
          <a:xfrm>
            <a:off x="6597931" y="3319065"/>
            <a:ext cx="5017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Entrepreneur/ Parcours</a:t>
            </a:r>
          </a:p>
        </p:txBody>
      </p:sp>
    </p:spTree>
    <p:extLst>
      <p:ext uri="{BB962C8B-B14F-4D97-AF65-F5344CB8AC3E}">
        <p14:creationId xmlns:p14="http://schemas.microsoft.com/office/powerpoint/2010/main" val="1520938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5BA32AC-F47F-CA11-F507-4701CD950957}"/>
              </a:ext>
            </a:extLst>
          </p:cNvPr>
          <p:cNvSpPr txBox="1"/>
          <p:nvPr/>
        </p:nvSpPr>
        <p:spPr>
          <a:xfrm>
            <a:off x="514348" y="504675"/>
            <a:ext cx="10934699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ENTREPRENEUR-ORIENTATION / Problème à l’ajout d’un Tiers ---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7E112C-A1AC-5E7F-E92C-B8E8B64FA9DC}"/>
              </a:ext>
            </a:extLst>
          </p:cNvPr>
          <p:cNvSpPr txBox="1"/>
          <p:nvPr/>
        </p:nvSpPr>
        <p:spPr>
          <a:xfrm>
            <a:off x="514348" y="1185371"/>
            <a:ext cx="10839451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fr-FR" b="1" i="0" dirty="0">
              <a:solidFill>
                <a:srgbClr val="2F479E"/>
              </a:solidFill>
              <a:effectLst/>
            </a:endParaRPr>
          </a:p>
          <a:p>
            <a:pPr marL="285750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2F479E"/>
                </a:solidFill>
              </a:rPr>
              <a:t>Correction pour l’ajout d’une orientation sur la fiche Entrepreneur. </a:t>
            </a:r>
          </a:p>
          <a:p>
            <a:pPr>
              <a:spcAft>
                <a:spcPts val="400"/>
              </a:spcAft>
            </a:pPr>
            <a:r>
              <a:rPr lang="fr-FR" dirty="0"/>
              <a:t>      En effet, la sélection de certains Partenaires empêchait la création de l’Orientation.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E59864-0C8F-A1D0-33F6-756C74906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3010117"/>
            <a:ext cx="7753350" cy="374198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71AE34D-B469-02CC-8B9C-26B73630B87E}"/>
              </a:ext>
            </a:extLst>
          </p:cNvPr>
          <p:cNvSpPr txBox="1"/>
          <p:nvPr/>
        </p:nvSpPr>
        <p:spPr>
          <a:xfrm>
            <a:off x="2609850" y="2623061"/>
            <a:ext cx="5017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Entrepreneur/ Situation/ Ajout d’une Orientation</a:t>
            </a:r>
          </a:p>
        </p:txBody>
      </p:sp>
    </p:spTree>
    <p:extLst>
      <p:ext uri="{BB962C8B-B14F-4D97-AF65-F5344CB8AC3E}">
        <p14:creationId xmlns:p14="http://schemas.microsoft.com/office/powerpoint/2010/main" val="213812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5BA32AC-F47F-CA11-F507-4701CD950957}"/>
              </a:ext>
            </a:extLst>
          </p:cNvPr>
          <p:cNvSpPr txBox="1"/>
          <p:nvPr/>
        </p:nvSpPr>
        <p:spPr>
          <a:xfrm>
            <a:off x="514348" y="340906"/>
            <a:ext cx="10934699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ENTREPRENEUR-ORIENTATION/Non affichage des tiers inactifs ---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CE89E5-3756-30B5-0B7F-08A48708C469}"/>
              </a:ext>
            </a:extLst>
          </p:cNvPr>
          <p:cNvSpPr txBox="1"/>
          <p:nvPr/>
        </p:nvSpPr>
        <p:spPr>
          <a:xfrm>
            <a:off x="514348" y="1324808"/>
            <a:ext cx="1083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2F479E"/>
                </a:solidFill>
              </a:rPr>
              <a:t>Les partenaires inactivés ne remontent plus dans le champs « partenaire prescripteur ».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12B014-A80C-24FE-EA88-6D8A3D4B4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202" y="2743177"/>
            <a:ext cx="4975373" cy="36407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192A769-BDA8-689E-EADB-E8E8527222B8}"/>
              </a:ext>
            </a:extLst>
          </p:cNvPr>
          <p:cNvSpPr txBox="1"/>
          <p:nvPr/>
        </p:nvSpPr>
        <p:spPr>
          <a:xfrm>
            <a:off x="3798669" y="2347756"/>
            <a:ext cx="5017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Entrepreneur/ Situation/ Ajout d’une Orientation</a:t>
            </a:r>
          </a:p>
        </p:txBody>
      </p:sp>
    </p:spTree>
    <p:extLst>
      <p:ext uri="{BB962C8B-B14F-4D97-AF65-F5344CB8AC3E}">
        <p14:creationId xmlns:p14="http://schemas.microsoft.com/office/powerpoint/2010/main" val="1771108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5BA32AC-F47F-CA11-F507-4701CD950957}"/>
              </a:ext>
            </a:extLst>
          </p:cNvPr>
          <p:cNvSpPr txBox="1"/>
          <p:nvPr/>
        </p:nvSpPr>
        <p:spPr>
          <a:xfrm>
            <a:off x="514348" y="308030"/>
            <a:ext cx="10934699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ENTREPRENEUR-PROJET/  Description du besoin en BGE ---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7E112C-A1AC-5E7F-E92C-B8E8B64FA9DC}"/>
              </a:ext>
            </a:extLst>
          </p:cNvPr>
          <p:cNvSpPr txBox="1"/>
          <p:nvPr/>
        </p:nvSpPr>
        <p:spPr>
          <a:xfrm>
            <a:off x="514348" y="1438184"/>
            <a:ext cx="10839451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la fiche projet, possibilité de saisir un texte dans "description du besoins« .  </a:t>
            </a:r>
          </a:p>
          <a:p>
            <a:pPr>
              <a:spcAft>
                <a:spcPts val="400"/>
              </a:spcAft>
            </a:pPr>
            <a:r>
              <a:rPr lang="fr-FR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champ n'a plus de lien vers la fiche Entrepreneur.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10A673-2C3E-23D3-FB2D-A167602BD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68" y="3076861"/>
            <a:ext cx="9829800" cy="32906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B10B3E7-8623-3B4A-5D3B-C5AFB941C1C2}"/>
              </a:ext>
            </a:extLst>
          </p:cNvPr>
          <p:cNvSpPr txBox="1"/>
          <p:nvPr/>
        </p:nvSpPr>
        <p:spPr>
          <a:xfrm>
            <a:off x="725530" y="2681190"/>
            <a:ext cx="5017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Entrepreneur/ Projet</a:t>
            </a:r>
          </a:p>
        </p:txBody>
      </p:sp>
    </p:spTree>
    <p:extLst>
      <p:ext uri="{BB962C8B-B14F-4D97-AF65-F5344CB8AC3E}">
        <p14:creationId xmlns:p14="http://schemas.microsoft.com/office/powerpoint/2010/main" val="239934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51147" y="2868825"/>
            <a:ext cx="9144000" cy="18442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67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|A SAVOIR|</a:t>
            </a:r>
            <a:br>
              <a:rPr lang="fr-FR" sz="5400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sz="4400" dirty="0">
                <a:solidFill>
                  <a:schemeClr val="accent2"/>
                </a:solidFill>
                <a:latin typeface="ITC Avant Garde Std Bk" panose="020B0502020202020204" pitchFamily="34" charset="0"/>
              </a:rPr>
              <a:t>Bonnes pratiques</a:t>
            </a: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66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DB5912-D210-28CF-8FD7-91811422F9E2}"/>
              </a:ext>
            </a:extLst>
          </p:cNvPr>
          <p:cNvSpPr txBox="1"/>
          <p:nvPr/>
        </p:nvSpPr>
        <p:spPr>
          <a:xfrm>
            <a:off x="559585" y="369174"/>
            <a:ext cx="10975190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RESSOURCE/ Type de date à prendre en compte ---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E08CFD-5B80-4EEE-8B37-72485835D5E5}"/>
              </a:ext>
            </a:extLst>
          </p:cNvPr>
          <p:cNvSpPr txBox="1"/>
          <p:nvPr/>
        </p:nvSpPr>
        <p:spPr>
          <a:xfrm>
            <a:off x="559583" y="1095543"/>
            <a:ext cx="11213315" cy="1015663"/>
          </a:xfrm>
          <a:custGeom>
            <a:avLst/>
            <a:gdLst>
              <a:gd name="connsiteX0" fmla="*/ 0 w 11213315"/>
              <a:gd name="connsiteY0" fmla="*/ 0 h 1015663"/>
              <a:gd name="connsiteX1" fmla="*/ 253775 w 11213315"/>
              <a:gd name="connsiteY1" fmla="*/ 0 h 1015663"/>
              <a:gd name="connsiteX2" fmla="*/ 619683 w 11213315"/>
              <a:gd name="connsiteY2" fmla="*/ 0 h 1015663"/>
              <a:gd name="connsiteX3" fmla="*/ 1434124 w 11213315"/>
              <a:gd name="connsiteY3" fmla="*/ 0 h 1015663"/>
              <a:gd name="connsiteX4" fmla="*/ 2024298 w 11213315"/>
              <a:gd name="connsiteY4" fmla="*/ 0 h 1015663"/>
              <a:gd name="connsiteX5" fmla="*/ 2614473 w 11213315"/>
              <a:gd name="connsiteY5" fmla="*/ 0 h 1015663"/>
              <a:gd name="connsiteX6" fmla="*/ 2980381 w 11213315"/>
              <a:gd name="connsiteY6" fmla="*/ 0 h 1015663"/>
              <a:gd name="connsiteX7" fmla="*/ 3234156 w 11213315"/>
              <a:gd name="connsiteY7" fmla="*/ 0 h 1015663"/>
              <a:gd name="connsiteX8" fmla="*/ 3600064 w 11213315"/>
              <a:gd name="connsiteY8" fmla="*/ 0 h 1015663"/>
              <a:gd name="connsiteX9" fmla="*/ 3965972 w 11213315"/>
              <a:gd name="connsiteY9" fmla="*/ 0 h 1015663"/>
              <a:gd name="connsiteX10" fmla="*/ 4444014 w 11213315"/>
              <a:gd name="connsiteY10" fmla="*/ 0 h 1015663"/>
              <a:gd name="connsiteX11" fmla="*/ 5034188 w 11213315"/>
              <a:gd name="connsiteY11" fmla="*/ 0 h 1015663"/>
              <a:gd name="connsiteX12" fmla="*/ 5848629 w 11213315"/>
              <a:gd name="connsiteY12" fmla="*/ 0 h 1015663"/>
              <a:gd name="connsiteX13" fmla="*/ 6663070 w 11213315"/>
              <a:gd name="connsiteY13" fmla="*/ 0 h 1015663"/>
              <a:gd name="connsiteX14" fmla="*/ 7477511 w 11213315"/>
              <a:gd name="connsiteY14" fmla="*/ 0 h 1015663"/>
              <a:gd name="connsiteX15" fmla="*/ 8067685 w 11213315"/>
              <a:gd name="connsiteY15" fmla="*/ 0 h 1015663"/>
              <a:gd name="connsiteX16" fmla="*/ 8657860 w 11213315"/>
              <a:gd name="connsiteY16" fmla="*/ 0 h 1015663"/>
              <a:gd name="connsiteX17" fmla="*/ 9023768 w 11213315"/>
              <a:gd name="connsiteY17" fmla="*/ 0 h 1015663"/>
              <a:gd name="connsiteX18" fmla="*/ 9838208 w 11213315"/>
              <a:gd name="connsiteY18" fmla="*/ 0 h 1015663"/>
              <a:gd name="connsiteX19" fmla="*/ 10540516 w 11213315"/>
              <a:gd name="connsiteY19" fmla="*/ 0 h 1015663"/>
              <a:gd name="connsiteX20" fmla="*/ 11213315 w 11213315"/>
              <a:gd name="connsiteY20" fmla="*/ 0 h 1015663"/>
              <a:gd name="connsiteX21" fmla="*/ 11213315 w 11213315"/>
              <a:gd name="connsiteY21" fmla="*/ 497675 h 1015663"/>
              <a:gd name="connsiteX22" fmla="*/ 11213315 w 11213315"/>
              <a:gd name="connsiteY22" fmla="*/ 1015663 h 1015663"/>
              <a:gd name="connsiteX23" fmla="*/ 10511007 w 11213315"/>
              <a:gd name="connsiteY23" fmla="*/ 1015663 h 1015663"/>
              <a:gd name="connsiteX24" fmla="*/ 10032966 w 11213315"/>
              <a:gd name="connsiteY24" fmla="*/ 1015663 h 1015663"/>
              <a:gd name="connsiteX25" fmla="*/ 9554925 w 11213315"/>
              <a:gd name="connsiteY25" fmla="*/ 1015663 h 1015663"/>
              <a:gd name="connsiteX26" fmla="*/ 9189017 w 11213315"/>
              <a:gd name="connsiteY26" fmla="*/ 1015663 h 1015663"/>
              <a:gd name="connsiteX27" fmla="*/ 8374576 w 11213315"/>
              <a:gd name="connsiteY27" fmla="*/ 1015663 h 1015663"/>
              <a:gd name="connsiteX28" fmla="*/ 7672268 w 11213315"/>
              <a:gd name="connsiteY28" fmla="*/ 1015663 h 1015663"/>
              <a:gd name="connsiteX29" fmla="*/ 7194227 w 11213315"/>
              <a:gd name="connsiteY29" fmla="*/ 1015663 h 1015663"/>
              <a:gd name="connsiteX30" fmla="*/ 6716186 w 11213315"/>
              <a:gd name="connsiteY30" fmla="*/ 1015663 h 1015663"/>
              <a:gd name="connsiteX31" fmla="*/ 6126011 w 11213315"/>
              <a:gd name="connsiteY31" fmla="*/ 1015663 h 1015663"/>
              <a:gd name="connsiteX32" fmla="*/ 5311570 w 11213315"/>
              <a:gd name="connsiteY32" fmla="*/ 1015663 h 1015663"/>
              <a:gd name="connsiteX33" fmla="*/ 4945662 w 11213315"/>
              <a:gd name="connsiteY33" fmla="*/ 1015663 h 1015663"/>
              <a:gd name="connsiteX34" fmla="*/ 4355488 w 11213315"/>
              <a:gd name="connsiteY34" fmla="*/ 1015663 h 1015663"/>
              <a:gd name="connsiteX35" fmla="*/ 3989579 w 11213315"/>
              <a:gd name="connsiteY35" fmla="*/ 1015663 h 1015663"/>
              <a:gd name="connsiteX36" fmla="*/ 3175139 w 11213315"/>
              <a:gd name="connsiteY36" fmla="*/ 1015663 h 1015663"/>
              <a:gd name="connsiteX37" fmla="*/ 2472831 w 11213315"/>
              <a:gd name="connsiteY37" fmla="*/ 1015663 h 1015663"/>
              <a:gd name="connsiteX38" fmla="*/ 1658390 w 11213315"/>
              <a:gd name="connsiteY38" fmla="*/ 1015663 h 1015663"/>
              <a:gd name="connsiteX39" fmla="*/ 956083 w 11213315"/>
              <a:gd name="connsiteY39" fmla="*/ 1015663 h 1015663"/>
              <a:gd name="connsiteX40" fmla="*/ 0 w 11213315"/>
              <a:gd name="connsiteY40" fmla="*/ 1015663 h 1015663"/>
              <a:gd name="connsiteX41" fmla="*/ 0 w 11213315"/>
              <a:gd name="connsiteY41" fmla="*/ 517988 h 1015663"/>
              <a:gd name="connsiteX42" fmla="*/ 0 w 11213315"/>
              <a:gd name="connsiteY42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213315" h="1015663" extrusionOk="0">
                <a:moveTo>
                  <a:pt x="0" y="0"/>
                </a:moveTo>
                <a:cubicBezTo>
                  <a:pt x="78202" y="-11086"/>
                  <a:pt x="161138" y="24790"/>
                  <a:pt x="253775" y="0"/>
                </a:cubicBezTo>
                <a:cubicBezTo>
                  <a:pt x="346413" y="-24790"/>
                  <a:pt x="483754" y="20426"/>
                  <a:pt x="619683" y="0"/>
                </a:cubicBezTo>
                <a:cubicBezTo>
                  <a:pt x="755612" y="-20426"/>
                  <a:pt x="1097700" y="51106"/>
                  <a:pt x="1434124" y="0"/>
                </a:cubicBezTo>
                <a:cubicBezTo>
                  <a:pt x="1770548" y="-51106"/>
                  <a:pt x="1749000" y="69117"/>
                  <a:pt x="2024298" y="0"/>
                </a:cubicBezTo>
                <a:cubicBezTo>
                  <a:pt x="2299596" y="-69117"/>
                  <a:pt x="2470220" y="29481"/>
                  <a:pt x="2614473" y="0"/>
                </a:cubicBezTo>
                <a:cubicBezTo>
                  <a:pt x="2758727" y="-29481"/>
                  <a:pt x="2877377" y="42683"/>
                  <a:pt x="2980381" y="0"/>
                </a:cubicBezTo>
                <a:cubicBezTo>
                  <a:pt x="3083385" y="-42683"/>
                  <a:pt x="3126065" y="12372"/>
                  <a:pt x="3234156" y="0"/>
                </a:cubicBezTo>
                <a:cubicBezTo>
                  <a:pt x="3342247" y="-12372"/>
                  <a:pt x="3521301" y="745"/>
                  <a:pt x="3600064" y="0"/>
                </a:cubicBezTo>
                <a:cubicBezTo>
                  <a:pt x="3678827" y="-745"/>
                  <a:pt x="3865208" y="8863"/>
                  <a:pt x="3965972" y="0"/>
                </a:cubicBezTo>
                <a:cubicBezTo>
                  <a:pt x="4066736" y="-8863"/>
                  <a:pt x="4267020" y="20923"/>
                  <a:pt x="4444014" y="0"/>
                </a:cubicBezTo>
                <a:cubicBezTo>
                  <a:pt x="4621008" y="-20923"/>
                  <a:pt x="4857121" y="39517"/>
                  <a:pt x="5034188" y="0"/>
                </a:cubicBezTo>
                <a:cubicBezTo>
                  <a:pt x="5211255" y="-39517"/>
                  <a:pt x="5539327" y="66955"/>
                  <a:pt x="5848629" y="0"/>
                </a:cubicBezTo>
                <a:cubicBezTo>
                  <a:pt x="6157931" y="-66955"/>
                  <a:pt x="6353351" y="74117"/>
                  <a:pt x="6663070" y="0"/>
                </a:cubicBezTo>
                <a:cubicBezTo>
                  <a:pt x="6972789" y="-74117"/>
                  <a:pt x="7307505" y="82399"/>
                  <a:pt x="7477511" y="0"/>
                </a:cubicBezTo>
                <a:cubicBezTo>
                  <a:pt x="7647517" y="-82399"/>
                  <a:pt x="7844957" y="4099"/>
                  <a:pt x="8067685" y="0"/>
                </a:cubicBezTo>
                <a:cubicBezTo>
                  <a:pt x="8290413" y="-4099"/>
                  <a:pt x="8448110" y="9983"/>
                  <a:pt x="8657860" y="0"/>
                </a:cubicBezTo>
                <a:cubicBezTo>
                  <a:pt x="8867610" y="-9983"/>
                  <a:pt x="8920197" y="5800"/>
                  <a:pt x="9023768" y="0"/>
                </a:cubicBezTo>
                <a:cubicBezTo>
                  <a:pt x="9127339" y="-5800"/>
                  <a:pt x="9644935" y="44489"/>
                  <a:pt x="9838208" y="0"/>
                </a:cubicBezTo>
                <a:cubicBezTo>
                  <a:pt x="10031481" y="-44489"/>
                  <a:pt x="10346043" y="65964"/>
                  <a:pt x="10540516" y="0"/>
                </a:cubicBezTo>
                <a:cubicBezTo>
                  <a:pt x="10734989" y="-65964"/>
                  <a:pt x="11040790" y="62387"/>
                  <a:pt x="11213315" y="0"/>
                </a:cubicBezTo>
                <a:cubicBezTo>
                  <a:pt x="11233062" y="117957"/>
                  <a:pt x="11167657" y="380662"/>
                  <a:pt x="11213315" y="497675"/>
                </a:cubicBezTo>
                <a:cubicBezTo>
                  <a:pt x="11258973" y="614689"/>
                  <a:pt x="11164011" y="876730"/>
                  <a:pt x="11213315" y="1015663"/>
                </a:cubicBezTo>
                <a:cubicBezTo>
                  <a:pt x="10946652" y="1019021"/>
                  <a:pt x="10772392" y="954205"/>
                  <a:pt x="10511007" y="1015663"/>
                </a:cubicBezTo>
                <a:cubicBezTo>
                  <a:pt x="10249622" y="1077121"/>
                  <a:pt x="10254458" y="970392"/>
                  <a:pt x="10032966" y="1015663"/>
                </a:cubicBezTo>
                <a:cubicBezTo>
                  <a:pt x="9811474" y="1060934"/>
                  <a:pt x="9659137" y="974209"/>
                  <a:pt x="9554925" y="1015663"/>
                </a:cubicBezTo>
                <a:cubicBezTo>
                  <a:pt x="9450713" y="1057117"/>
                  <a:pt x="9281207" y="1006997"/>
                  <a:pt x="9189017" y="1015663"/>
                </a:cubicBezTo>
                <a:cubicBezTo>
                  <a:pt x="9096827" y="1024329"/>
                  <a:pt x="8621234" y="928838"/>
                  <a:pt x="8374576" y="1015663"/>
                </a:cubicBezTo>
                <a:cubicBezTo>
                  <a:pt x="8127918" y="1102488"/>
                  <a:pt x="7859248" y="949131"/>
                  <a:pt x="7672268" y="1015663"/>
                </a:cubicBezTo>
                <a:cubicBezTo>
                  <a:pt x="7485288" y="1082195"/>
                  <a:pt x="7343001" y="985704"/>
                  <a:pt x="7194227" y="1015663"/>
                </a:cubicBezTo>
                <a:cubicBezTo>
                  <a:pt x="7045453" y="1045622"/>
                  <a:pt x="6841055" y="987402"/>
                  <a:pt x="6716186" y="1015663"/>
                </a:cubicBezTo>
                <a:cubicBezTo>
                  <a:pt x="6591317" y="1043924"/>
                  <a:pt x="6368636" y="1007373"/>
                  <a:pt x="6126011" y="1015663"/>
                </a:cubicBezTo>
                <a:cubicBezTo>
                  <a:pt x="5883387" y="1023953"/>
                  <a:pt x="5474599" y="976729"/>
                  <a:pt x="5311570" y="1015663"/>
                </a:cubicBezTo>
                <a:cubicBezTo>
                  <a:pt x="5148541" y="1054597"/>
                  <a:pt x="5083628" y="978446"/>
                  <a:pt x="4945662" y="1015663"/>
                </a:cubicBezTo>
                <a:cubicBezTo>
                  <a:pt x="4807696" y="1052880"/>
                  <a:pt x="4560400" y="1011135"/>
                  <a:pt x="4355488" y="1015663"/>
                </a:cubicBezTo>
                <a:cubicBezTo>
                  <a:pt x="4150576" y="1020191"/>
                  <a:pt x="4136484" y="1006637"/>
                  <a:pt x="3989579" y="1015663"/>
                </a:cubicBezTo>
                <a:cubicBezTo>
                  <a:pt x="3842674" y="1024689"/>
                  <a:pt x="3400601" y="996416"/>
                  <a:pt x="3175139" y="1015663"/>
                </a:cubicBezTo>
                <a:cubicBezTo>
                  <a:pt x="2949677" y="1034910"/>
                  <a:pt x="2688624" y="971098"/>
                  <a:pt x="2472831" y="1015663"/>
                </a:cubicBezTo>
                <a:cubicBezTo>
                  <a:pt x="2257038" y="1060228"/>
                  <a:pt x="1967301" y="955125"/>
                  <a:pt x="1658390" y="1015663"/>
                </a:cubicBezTo>
                <a:cubicBezTo>
                  <a:pt x="1349479" y="1076201"/>
                  <a:pt x="1247345" y="997120"/>
                  <a:pt x="956083" y="1015663"/>
                </a:cubicBezTo>
                <a:cubicBezTo>
                  <a:pt x="664821" y="1034206"/>
                  <a:pt x="375069" y="1012384"/>
                  <a:pt x="0" y="1015663"/>
                </a:cubicBezTo>
                <a:cubicBezTo>
                  <a:pt x="-47204" y="780158"/>
                  <a:pt x="50245" y="659920"/>
                  <a:pt x="0" y="517988"/>
                </a:cubicBezTo>
                <a:cubicBezTo>
                  <a:pt x="-50245" y="376057"/>
                  <a:pt x="21910" y="21874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champ « Type de date à prendre en compte » va indiquer la date que Jungo devra regarder pour vérifier si elle est bien comprise entre la « Date début » et la « Date de fin », </a:t>
            </a:r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permettre qu’elle remonte dans le menu déroulant du champ « Ressource » sur la fiche Action.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12A7AE-492E-950E-7D18-FA37C7107A90}"/>
              </a:ext>
            </a:extLst>
          </p:cNvPr>
          <p:cNvSpPr txBox="1"/>
          <p:nvPr/>
        </p:nvSpPr>
        <p:spPr>
          <a:xfrm>
            <a:off x="4738575" y="2592070"/>
            <a:ext cx="2988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Gestion/ Ressource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2E4D62-F45A-0337-2723-17AEB4EE6532}"/>
              </a:ext>
            </a:extLst>
          </p:cNvPr>
          <p:cNvSpPr txBox="1"/>
          <p:nvPr/>
        </p:nvSpPr>
        <p:spPr>
          <a:xfrm>
            <a:off x="559583" y="2252800"/>
            <a:ext cx="344589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2F479E"/>
                </a:solidFill>
              </a:rPr>
              <a:t>REGLE EN VIGUEUR</a:t>
            </a:r>
          </a:p>
          <a:p>
            <a:pPr algn="just"/>
            <a:r>
              <a:rPr lang="fr-FR" dirty="0"/>
              <a:t>1/ Si le « Type de date à prendre en compte » = </a:t>
            </a:r>
            <a:r>
              <a:rPr lang="fr-FR" b="1" dirty="0">
                <a:solidFill>
                  <a:srgbClr val="2F479E"/>
                </a:solidFill>
              </a:rPr>
              <a:t>« date de l’action »,</a:t>
            </a:r>
            <a:r>
              <a:rPr lang="fr-FR" dirty="0">
                <a:solidFill>
                  <a:srgbClr val="2F479E"/>
                </a:solidFill>
              </a:rPr>
              <a:t> </a:t>
            </a:r>
            <a:r>
              <a:rPr lang="fr-FR" dirty="0"/>
              <a:t>ce sera la </a:t>
            </a:r>
            <a:r>
              <a:rPr lang="fr-FR" b="1" dirty="0"/>
              <a:t>date d’action </a:t>
            </a:r>
            <a:r>
              <a:rPr lang="fr-FR" dirty="0"/>
              <a:t>qui sera considérée.</a:t>
            </a:r>
          </a:p>
          <a:p>
            <a:pPr algn="just"/>
            <a:endParaRPr lang="fr-FR" sz="1000" dirty="0"/>
          </a:p>
          <a:p>
            <a:pPr algn="just"/>
            <a:r>
              <a:rPr lang="fr-FR" dirty="0"/>
              <a:t>2/ Si le « Type de date à prendre en compte » </a:t>
            </a:r>
            <a:r>
              <a:rPr lang="fr-FR" dirty="0">
                <a:solidFill>
                  <a:srgbClr val="2F479E"/>
                </a:solidFill>
              </a:rPr>
              <a:t>= </a:t>
            </a:r>
            <a:r>
              <a:rPr lang="fr-FR" b="1" dirty="0">
                <a:solidFill>
                  <a:srgbClr val="2F479E"/>
                </a:solidFill>
              </a:rPr>
              <a:t>« date d’entrée en prestation»</a:t>
            </a:r>
            <a:r>
              <a:rPr lang="fr-FR" dirty="0">
                <a:solidFill>
                  <a:srgbClr val="2F479E"/>
                </a:solidFill>
              </a:rPr>
              <a:t>, </a:t>
            </a:r>
            <a:r>
              <a:rPr lang="fr-FR" dirty="0"/>
              <a:t>ce sera la </a:t>
            </a:r>
            <a:r>
              <a:rPr lang="fr-FR" b="1" dirty="0"/>
              <a:t>date de la 1</a:t>
            </a:r>
            <a:r>
              <a:rPr lang="fr-FR" b="1" baseline="30000" dirty="0"/>
              <a:t>ère</a:t>
            </a:r>
            <a:r>
              <a:rPr lang="fr-FR" b="1" dirty="0"/>
              <a:t> action de la prestation </a:t>
            </a:r>
            <a:r>
              <a:rPr lang="fr-FR" dirty="0"/>
              <a:t>(ODS) qui sera prise en compte.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CEE9BDF-B5C6-5860-15D0-7D355A612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575" y="2949076"/>
            <a:ext cx="6598019" cy="334921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7007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DB5912-D210-28CF-8FD7-91811422F9E2}"/>
              </a:ext>
            </a:extLst>
          </p:cNvPr>
          <p:cNvSpPr txBox="1"/>
          <p:nvPr/>
        </p:nvSpPr>
        <p:spPr>
          <a:xfrm>
            <a:off x="559585" y="369174"/>
            <a:ext cx="10975190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RESSOURCE/ Type de date à prendre en compte ---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12A7AE-492E-950E-7D18-FA37C7107A90}"/>
              </a:ext>
            </a:extLst>
          </p:cNvPr>
          <p:cNvSpPr txBox="1"/>
          <p:nvPr/>
        </p:nvSpPr>
        <p:spPr>
          <a:xfrm>
            <a:off x="6231038" y="1631280"/>
            <a:ext cx="514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Action/ Participants/ Tableau des Participants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AC6592-8144-3D29-904C-5289FCA3200B}"/>
              </a:ext>
            </a:extLst>
          </p:cNvPr>
          <p:cNvSpPr txBox="1"/>
          <p:nvPr/>
        </p:nvSpPr>
        <p:spPr>
          <a:xfrm>
            <a:off x="648844" y="2985719"/>
            <a:ext cx="4975210" cy="2831544"/>
          </a:xfrm>
          <a:prstGeom prst="rect">
            <a:avLst/>
          </a:prstGeom>
          <a:noFill/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TOUTES les Ressource avec paramétrage à la « Date d’entrée en prestation » remontent systématiquement dans le champ «</a:t>
            </a:r>
            <a:r>
              <a:rPr lang="fr-FR" b="1" dirty="0"/>
              <a:t> Ressource par défaut » (</a:t>
            </a:r>
            <a:r>
              <a:rPr lang="fr-FR" dirty="0"/>
              <a:t>ressource de l’action).</a:t>
            </a:r>
          </a:p>
          <a:p>
            <a:endParaRPr lang="fr-F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Après inscription des Entrepreneurs, Jungo remontera </a:t>
            </a:r>
            <a:r>
              <a:rPr lang="fr-FR" b="1" dirty="0"/>
              <a:t>dans la « Ressource du Participant » </a:t>
            </a:r>
            <a:r>
              <a:rPr lang="fr-FR" dirty="0"/>
              <a:t>les SEULES Ressources avec paramétrage à la « Date d’entrée en prestation,  appliquant la Règle 2.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7D76A4B-6C12-95F1-F606-A72BD2610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193" y="2025444"/>
            <a:ext cx="5145870" cy="46204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1603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51147" y="2868825"/>
            <a:ext cx="9144000" cy="18442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67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|A DISCUTER - VALIDER|</a:t>
            </a:r>
            <a:br>
              <a:rPr lang="fr-FR" sz="5400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sz="4400" dirty="0">
                <a:solidFill>
                  <a:schemeClr val="accent2"/>
                </a:solidFill>
                <a:latin typeface="ITC Avant Garde Std Bk" panose="020B0502020202020204" pitchFamily="34" charset="0"/>
              </a:rPr>
              <a:t>Modifications à valider</a:t>
            </a: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76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DB5912-D210-28CF-8FD7-91811422F9E2}"/>
              </a:ext>
            </a:extLst>
          </p:cNvPr>
          <p:cNvSpPr txBox="1"/>
          <p:nvPr/>
        </p:nvSpPr>
        <p:spPr>
          <a:xfrm>
            <a:off x="559585" y="369174"/>
            <a:ext cx="10994240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AGENDA/ Affichage couleur actions ---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E08CFD-5B80-4EEE-8B37-72485835D5E5}"/>
              </a:ext>
            </a:extLst>
          </p:cNvPr>
          <p:cNvSpPr txBox="1"/>
          <p:nvPr/>
        </p:nvSpPr>
        <p:spPr>
          <a:xfrm>
            <a:off x="461569" y="1139511"/>
            <a:ext cx="10649189" cy="5940088"/>
          </a:xfrm>
          <a:custGeom>
            <a:avLst/>
            <a:gdLst>
              <a:gd name="connsiteX0" fmla="*/ 0 w 10649189"/>
              <a:gd name="connsiteY0" fmla="*/ 0 h 5940088"/>
              <a:gd name="connsiteX1" fmla="*/ 272146 w 10649189"/>
              <a:gd name="connsiteY1" fmla="*/ 0 h 5940088"/>
              <a:gd name="connsiteX2" fmla="*/ 650784 w 10649189"/>
              <a:gd name="connsiteY2" fmla="*/ 0 h 5940088"/>
              <a:gd name="connsiteX3" fmla="*/ 1455389 w 10649189"/>
              <a:gd name="connsiteY3" fmla="*/ 0 h 5940088"/>
              <a:gd name="connsiteX4" fmla="*/ 2047011 w 10649189"/>
              <a:gd name="connsiteY4" fmla="*/ 0 h 5940088"/>
              <a:gd name="connsiteX5" fmla="*/ 2638632 w 10649189"/>
              <a:gd name="connsiteY5" fmla="*/ 0 h 5940088"/>
              <a:gd name="connsiteX6" fmla="*/ 3017270 w 10649189"/>
              <a:gd name="connsiteY6" fmla="*/ 0 h 5940088"/>
              <a:gd name="connsiteX7" fmla="*/ 3289416 w 10649189"/>
              <a:gd name="connsiteY7" fmla="*/ 0 h 5940088"/>
              <a:gd name="connsiteX8" fmla="*/ 3668054 w 10649189"/>
              <a:gd name="connsiteY8" fmla="*/ 0 h 5940088"/>
              <a:gd name="connsiteX9" fmla="*/ 4046692 w 10649189"/>
              <a:gd name="connsiteY9" fmla="*/ 0 h 5940088"/>
              <a:gd name="connsiteX10" fmla="*/ 4531822 w 10649189"/>
              <a:gd name="connsiteY10" fmla="*/ 0 h 5940088"/>
              <a:gd name="connsiteX11" fmla="*/ 5123443 w 10649189"/>
              <a:gd name="connsiteY11" fmla="*/ 0 h 5940088"/>
              <a:gd name="connsiteX12" fmla="*/ 5928049 w 10649189"/>
              <a:gd name="connsiteY12" fmla="*/ 0 h 5940088"/>
              <a:gd name="connsiteX13" fmla="*/ 6732654 w 10649189"/>
              <a:gd name="connsiteY13" fmla="*/ 0 h 5940088"/>
              <a:gd name="connsiteX14" fmla="*/ 7537259 w 10649189"/>
              <a:gd name="connsiteY14" fmla="*/ 0 h 5940088"/>
              <a:gd name="connsiteX15" fmla="*/ 8128881 w 10649189"/>
              <a:gd name="connsiteY15" fmla="*/ 0 h 5940088"/>
              <a:gd name="connsiteX16" fmla="*/ 8720503 w 10649189"/>
              <a:gd name="connsiteY16" fmla="*/ 0 h 5940088"/>
              <a:gd name="connsiteX17" fmla="*/ 9099140 w 10649189"/>
              <a:gd name="connsiteY17" fmla="*/ 0 h 5940088"/>
              <a:gd name="connsiteX18" fmla="*/ 9903746 w 10649189"/>
              <a:gd name="connsiteY18" fmla="*/ 0 h 5940088"/>
              <a:gd name="connsiteX19" fmla="*/ 10649189 w 10649189"/>
              <a:gd name="connsiteY19" fmla="*/ 0 h 5940088"/>
              <a:gd name="connsiteX20" fmla="*/ 10649189 w 10649189"/>
              <a:gd name="connsiteY20" fmla="*/ 415806 h 5940088"/>
              <a:gd name="connsiteX21" fmla="*/ 10649189 w 10649189"/>
              <a:gd name="connsiteY21" fmla="*/ 1128617 h 5940088"/>
              <a:gd name="connsiteX22" fmla="*/ 10649189 w 10649189"/>
              <a:gd name="connsiteY22" fmla="*/ 1782026 h 5940088"/>
              <a:gd name="connsiteX23" fmla="*/ 10649189 w 10649189"/>
              <a:gd name="connsiteY23" fmla="*/ 2435436 h 5940088"/>
              <a:gd name="connsiteX24" fmla="*/ 10649189 w 10649189"/>
              <a:gd name="connsiteY24" fmla="*/ 3029445 h 5940088"/>
              <a:gd name="connsiteX25" fmla="*/ 10649189 w 10649189"/>
              <a:gd name="connsiteY25" fmla="*/ 3504652 h 5940088"/>
              <a:gd name="connsiteX26" fmla="*/ 10649189 w 10649189"/>
              <a:gd name="connsiteY26" fmla="*/ 4039260 h 5940088"/>
              <a:gd name="connsiteX27" fmla="*/ 10649189 w 10649189"/>
              <a:gd name="connsiteY27" fmla="*/ 4752070 h 5940088"/>
              <a:gd name="connsiteX28" fmla="*/ 10649189 w 10649189"/>
              <a:gd name="connsiteY28" fmla="*/ 5940088 h 5940088"/>
              <a:gd name="connsiteX29" fmla="*/ 10057567 w 10649189"/>
              <a:gd name="connsiteY29" fmla="*/ 5940088 h 5940088"/>
              <a:gd name="connsiteX30" fmla="*/ 9572438 w 10649189"/>
              <a:gd name="connsiteY30" fmla="*/ 5940088 h 5940088"/>
              <a:gd name="connsiteX31" fmla="*/ 8980816 w 10649189"/>
              <a:gd name="connsiteY31" fmla="*/ 5940088 h 5940088"/>
              <a:gd name="connsiteX32" fmla="*/ 8176211 w 10649189"/>
              <a:gd name="connsiteY32" fmla="*/ 5940088 h 5940088"/>
              <a:gd name="connsiteX33" fmla="*/ 7797573 w 10649189"/>
              <a:gd name="connsiteY33" fmla="*/ 5940088 h 5940088"/>
              <a:gd name="connsiteX34" fmla="*/ 7205951 w 10649189"/>
              <a:gd name="connsiteY34" fmla="*/ 5940088 h 5940088"/>
              <a:gd name="connsiteX35" fmla="*/ 6827313 w 10649189"/>
              <a:gd name="connsiteY35" fmla="*/ 5940088 h 5940088"/>
              <a:gd name="connsiteX36" fmla="*/ 6022708 w 10649189"/>
              <a:gd name="connsiteY36" fmla="*/ 5940088 h 5940088"/>
              <a:gd name="connsiteX37" fmla="*/ 5324595 w 10649189"/>
              <a:gd name="connsiteY37" fmla="*/ 5940088 h 5940088"/>
              <a:gd name="connsiteX38" fmla="*/ 4519989 w 10649189"/>
              <a:gd name="connsiteY38" fmla="*/ 5940088 h 5940088"/>
              <a:gd name="connsiteX39" fmla="*/ 3821876 w 10649189"/>
              <a:gd name="connsiteY39" fmla="*/ 5940088 h 5940088"/>
              <a:gd name="connsiteX40" fmla="*/ 3336746 w 10649189"/>
              <a:gd name="connsiteY40" fmla="*/ 5940088 h 5940088"/>
              <a:gd name="connsiteX41" fmla="*/ 2851616 w 10649189"/>
              <a:gd name="connsiteY41" fmla="*/ 5940088 h 5940088"/>
              <a:gd name="connsiteX42" fmla="*/ 2366486 w 10649189"/>
              <a:gd name="connsiteY42" fmla="*/ 5940088 h 5940088"/>
              <a:gd name="connsiteX43" fmla="*/ 1561881 w 10649189"/>
              <a:gd name="connsiteY43" fmla="*/ 5940088 h 5940088"/>
              <a:gd name="connsiteX44" fmla="*/ 757276 w 10649189"/>
              <a:gd name="connsiteY44" fmla="*/ 5940088 h 5940088"/>
              <a:gd name="connsiteX45" fmla="*/ 0 w 10649189"/>
              <a:gd name="connsiteY45" fmla="*/ 5940088 h 5940088"/>
              <a:gd name="connsiteX46" fmla="*/ 0 w 10649189"/>
              <a:gd name="connsiteY46" fmla="*/ 5346079 h 5940088"/>
              <a:gd name="connsiteX47" fmla="*/ 0 w 10649189"/>
              <a:gd name="connsiteY47" fmla="*/ 4870872 h 5940088"/>
              <a:gd name="connsiteX48" fmla="*/ 0 w 10649189"/>
              <a:gd name="connsiteY48" fmla="*/ 4276863 h 5940088"/>
              <a:gd name="connsiteX49" fmla="*/ 0 w 10649189"/>
              <a:gd name="connsiteY49" fmla="*/ 3742255 h 5940088"/>
              <a:gd name="connsiteX50" fmla="*/ 0 w 10649189"/>
              <a:gd name="connsiteY50" fmla="*/ 3326449 h 5940088"/>
              <a:gd name="connsiteX51" fmla="*/ 0 w 10649189"/>
              <a:gd name="connsiteY51" fmla="*/ 2910643 h 5940088"/>
              <a:gd name="connsiteX52" fmla="*/ 0 w 10649189"/>
              <a:gd name="connsiteY52" fmla="*/ 2376035 h 5940088"/>
              <a:gd name="connsiteX53" fmla="*/ 0 w 10649189"/>
              <a:gd name="connsiteY53" fmla="*/ 1960229 h 5940088"/>
              <a:gd name="connsiteX54" fmla="*/ 0 w 10649189"/>
              <a:gd name="connsiteY54" fmla="*/ 1366220 h 5940088"/>
              <a:gd name="connsiteX55" fmla="*/ 0 w 10649189"/>
              <a:gd name="connsiteY55" fmla="*/ 831612 h 5940088"/>
              <a:gd name="connsiteX56" fmla="*/ 0 w 10649189"/>
              <a:gd name="connsiteY56" fmla="*/ 0 h 59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649189" h="5940088" extrusionOk="0">
                <a:moveTo>
                  <a:pt x="0" y="0"/>
                </a:moveTo>
                <a:cubicBezTo>
                  <a:pt x="131684" y="-15624"/>
                  <a:pt x="177586" y="23302"/>
                  <a:pt x="272146" y="0"/>
                </a:cubicBezTo>
                <a:cubicBezTo>
                  <a:pt x="366706" y="-23302"/>
                  <a:pt x="520849" y="24173"/>
                  <a:pt x="650784" y="0"/>
                </a:cubicBezTo>
                <a:cubicBezTo>
                  <a:pt x="780719" y="-24173"/>
                  <a:pt x="1263454" y="36764"/>
                  <a:pt x="1455389" y="0"/>
                </a:cubicBezTo>
                <a:cubicBezTo>
                  <a:pt x="1647324" y="-36764"/>
                  <a:pt x="1860961" y="27788"/>
                  <a:pt x="2047011" y="0"/>
                </a:cubicBezTo>
                <a:cubicBezTo>
                  <a:pt x="2233061" y="-27788"/>
                  <a:pt x="2360440" y="12310"/>
                  <a:pt x="2638632" y="0"/>
                </a:cubicBezTo>
                <a:cubicBezTo>
                  <a:pt x="2916824" y="-12310"/>
                  <a:pt x="2840514" y="27952"/>
                  <a:pt x="3017270" y="0"/>
                </a:cubicBezTo>
                <a:cubicBezTo>
                  <a:pt x="3194026" y="-27952"/>
                  <a:pt x="3195365" y="6280"/>
                  <a:pt x="3289416" y="0"/>
                </a:cubicBezTo>
                <a:cubicBezTo>
                  <a:pt x="3383467" y="-6280"/>
                  <a:pt x="3579023" y="43729"/>
                  <a:pt x="3668054" y="0"/>
                </a:cubicBezTo>
                <a:cubicBezTo>
                  <a:pt x="3757085" y="-43729"/>
                  <a:pt x="3903332" y="104"/>
                  <a:pt x="4046692" y="0"/>
                </a:cubicBezTo>
                <a:cubicBezTo>
                  <a:pt x="4190052" y="-104"/>
                  <a:pt x="4385696" y="16792"/>
                  <a:pt x="4531822" y="0"/>
                </a:cubicBezTo>
                <a:cubicBezTo>
                  <a:pt x="4677948" y="-16792"/>
                  <a:pt x="4866561" y="40344"/>
                  <a:pt x="5123443" y="0"/>
                </a:cubicBezTo>
                <a:cubicBezTo>
                  <a:pt x="5380325" y="-40344"/>
                  <a:pt x="5571193" y="48876"/>
                  <a:pt x="5928049" y="0"/>
                </a:cubicBezTo>
                <a:cubicBezTo>
                  <a:pt x="6284905" y="-48876"/>
                  <a:pt x="6383522" y="71048"/>
                  <a:pt x="6732654" y="0"/>
                </a:cubicBezTo>
                <a:cubicBezTo>
                  <a:pt x="7081786" y="-71048"/>
                  <a:pt x="7222124" y="96270"/>
                  <a:pt x="7537259" y="0"/>
                </a:cubicBezTo>
                <a:cubicBezTo>
                  <a:pt x="7852395" y="-96270"/>
                  <a:pt x="7996852" y="11512"/>
                  <a:pt x="8128881" y="0"/>
                </a:cubicBezTo>
                <a:cubicBezTo>
                  <a:pt x="8260910" y="-11512"/>
                  <a:pt x="8499234" y="55983"/>
                  <a:pt x="8720503" y="0"/>
                </a:cubicBezTo>
                <a:cubicBezTo>
                  <a:pt x="8941772" y="-55983"/>
                  <a:pt x="8991568" y="36003"/>
                  <a:pt x="9099140" y="0"/>
                </a:cubicBezTo>
                <a:cubicBezTo>
                  <a:pt x="9206712" y="-36003"/>
                  <a:pt x="9541620" y="17553"/>
                  <a:pt x="9903746" y="0"/>
                </a:cubicBezTo>
                <a:cubicBezTo>
                  <a:pt x="10265872" y="-17553"/>
                  <a:pt x="10306770" y="28289"/>
                  <a:pt x="10649189" y="0"/>
                </a:cubicBezTo>
                <a:cubicBezTo>
                  <a:pt x="10661751" y="140323"/>
                  <a:pt x="10625687" y="261206"/>
                  <a:pt x="10649189" y="415806"/>
                </a:cubicBezTo>
                <a:cubicBezTo>
                  <a:pt x="10672691" y="570406"/>
                  <a:pt x="10636389" y="848316"/>
                  <a:pt x="10649189" y="1128617"/>
                </a:cubicBezTo>
                <a:cubicBezTo>
                  <a:pt x="10661989" y="1408918"/>
                  <a:pt x="10597492" y="1507946"/>
                  <a:pt x="10649189" y="1782026"/>
                </a:cubicBezTo>
                <a:cubicBezTo>
                  <a:pt x="10700886" y="2056106"/>
                  <a:pt x="10584820" y="2295126"/>
                  <a:pt x="10649189" y="2435436"/>
                </a:cubicBezTo>
                <a:cubicBezTo>
                  <a:pt x="10713558" y="2575746"/>
                  <a:pt x="10610016" y="2782951"/>
                  <a:pt x="10649189" y="3029445"/>
                </a:cubicBezTo>
                <a:cubicBezTo>
                  <a:pt x="10688362" y="3275939"/>
                  <a:pt x="10646854" y="3291092"/>
                  <a:pt x="10649189" y="3504652"/>
                </a:cubicBezTo>
                <a:cubicBezTo>
                  <a:pt x="10651524" y="3718212"/>
                  <a:pt x="10620972" y="3773359"/>
                  <a:pt x="10649189" y="4039260"/>
                </a:cubicBezTo>
                <a:cubicBezTo>
                  <a:pt x="10677406" y="4305161"/>
                  <a:pt x="10605872" y="4429133"/>
                  <a:pt x="10649189" y="4752070"/>
                </a:cubicBezTo>
                <a:cubicBezTo>
                  <a:pt x="10692506" y="5075007"/>
                  <a:pt x="10535282" y="5668487"/>
                  <a:pt x="10649189" y="5940088"/>
                </a:cubicBezTo>
                <a:cubicBezTo>
                  <a:pt x="10503426" y="5970634"/>
                  <a:pt x="10253477" y="5902213"/>
                  <a:pt x="10057567" y="5940088"/>
                </a:cubicBezTo>
                <a:cubicBezTo>
                  <a:pt x="9861657" y="5977963"/>
                  <a:pt x="9749963" y="5883218"/>
                  <a:pt x="9572438" y="5940088"/>
                </a:cubicBezTo>
                <a:cubicBezTo>
                  <a:pt x="9394913" y="5996958"/>
                  <a:pt x="9134977" y="5870566"/>
                  <a:pt x="8980816" y="5940088"/>
                </a:cubicBezTo>
                <a:cubicBezTo>
                  <a:pt x="8826655" y="6009610"/>
                  <a:pt x="8468680" y="5877458"/>
                  <a:pt x="8176211" y="5940088"/>
                </a:cubicBezTo>
                <a:cubicBezTo>
                  <a:pt x="7883743" y="6002718"/>
                  <a:pt x="7970199" y="5937638"/>
                  <a:pt x="7797573" y="5940088"/>
                </a:cubicBezTo>
                <a:cubicBezTo>
                  <a:pt x="7624947" y="5942538"/>
                  <a:pt x="7476877" y="5874681"/>
                  <a:pt x="7205951" y="5940088"/>
                </a:cubicBezTo>
                <a:cubicBezTo>
                  <a:pt x="6935025" y="6005495"/>
                  <a:pt x="6906653" y="5935833"/>
                  <a:pt x="6827313" y="5940088"/>
                </a:cubicBezTo>
                <a:cubicBezTo>
                  <a:pt x="6747973" y="5944343"/>
                  <a:pt x="6386413" y="5889121"/>
                  <a:pt x="6022708" y="5940088"/>
                </a:cubicBezTo>
                <a:cubicBezTo>
                  <a:pt x="5659004" y="5991055"/>
                  <a:pt x="5583972" y="5895438"/>
                  <a:pt x="5324595" y="5940088"/>
                </a:cubicBezTo>
                <a:cubicBezTo>
                  <a:pt x="5065218" y="5984738"/>
                  <a:pt x="4734830" y="5893626"/>
                  <a:pt x="4519989" y="5940088"/>
                </a:cubicBezTo>
                <a:cubicBezTo>
                  <a:pt x="4305148" y="5986550"/>
                  <a:pt x="4133083" y="5887551"/>
                  <a:pt x="3821876" y="5940088"/>
                </a:cubicBezTo>
                <a:cubicBezTo>
                  <a:pt x="3510669" y="5992625"/>
                  <a:pt x="3556289" y="5936685"/>
                  <a:pt x="3336746" y="5940088"/>
                </a:cubicBezTo>
                <a:cubicBezTo>
                  <a:pt x="3117203" y="5943491"/>
                  <a:pt x="2976996" y="5911934"/>
                  <a:pt x="2851616" y="5940088"/>
                </a:cubicBezTo>
                <a:cubicBezTo>
                  <a:pt x="2726236" y="5968242"/>
                  <a:pt x="2576238" y="5919503"/>
                  <a:pt x="2366486" y="5940088"/>
                </a:cubicBezTo>
                <a:cubicBezTo>
                  <a:pt x="2156734" y="5960673"/>
                  <a:pt x="1917660" y="5891977"/>
                  <a:pt x="1561881" y="5940088"/>
                </a:cubicBezTo>
                <a:cubicBezTo>
                  <a:pt x="1206103" y="5988199"/>
                  <a:pt x="1159057" y="5937526"/>
                  <a:pt x="757276" y="5940088"/>
                </a:cubicBezTo>
                <a:cubicBezTo>
                  <a:pt x="355496" y="5942650"/>
                  <a:pt x="202927" y="5902984"/>
                  <a:pt x="0" y="5940088"/>
                </a:cubicBezTo>
                <a:cubicBezTo>
                  <a:pt x="-19064" y="5775925"/>
                  <a:pt x="60938" y="5633752"/>
                  <a:pt x="0" y="5346079"/>
                </a:cubicBezTo>
                <a:cubicBezTo>
                  <a:pt x="-60938" y="5058406"/>
                  <a:pt x="20595" y="5082906"/>
                  <a:pt x="0" y="4870872"/>
                </a:cubicBezTo>
                <a:cubicBezTo>
                  <a:pt x="-20595" y="4658838"/>
                  <a:pt x="56126" y="4506902"/>
                  <a:pt x="0" y="4276863"/>
                </a:cubicBezTo>
                <a:cubicBezTo>
                  <a:pt x="-56126" y="4046824"/>
                  <a:pt x="9533" y="3947489"/>
                  <a:pt x="0" y="3742255"/>
                </a:cubicBezTo>
                <a:cubicBezTo>
                  <a:pt x="-9533" y="3537021"/>
                  <a:pt x="41341" y="3477498"/>
                  <a:pt x="0" y="3326449"/>
                </a:cubicBezTo>
                <a:cubicBezTo>
                  <a:pt x="-41341" y="3175400"/>
                  <a:pt x="18029" y="3042623"/>
                  <a:pt x="0" y="2910643"/>
                </a:cubicBezTo>
                <a:cubicBezTo>
                  <a:pt x="-18029" y="2778663"/>
                  <a:pt x="30078" y="2622509"/>
                  <a:pt x="0" y="2376035"/>
                </a:cubicBezTo>
                <a:cubicBezTo>
                  <a:pt x="-30078" y="2129561"/>
                  <a:pt x="20518" y="2079550"/>
                  <a:pt x="0" y="1960229"/>
                </a:cubicBezTo>
                <a:cubicBezTo>
                  <a:pt x="-20518" y="1840908"/>
                  <a:pt x="36355" y="1563605"/>
                  <a:pt x="0" y="1366220"/>
                </a:cubicBezTo>
                <a:cubicBezTo>
                  <a:pt x="-36355" y="1168835"/>
                  <a:pt x="784" y="1045072"/>
                  <a:pt x="0" y="831612"/>
                </a:cubicBezTo>
                <a:cubicBezTo>
                  <a:pt x="-784" y="618152"/>
                  <a:pt x="79887" y="19583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 </a:t>
            </a: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REGLE D’AFFICHAGE DES BLOCS ACTIONS dans l’agenda</a:t>
            </a:r>
          </a:p>
          <a:p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couleurs des RDV, dans l’Agenda, correspondent à une classification des Lieux d’action.</a:t>
            </a:r>
          </a:p>
          <a:p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paramétrage des couleurs par Site se fait dans le référentiel Site (Administration/ Référentiel/ Site/ Ouvrir la fiche d’un Lieu  -&gt; champ « couleur »).</a:t>
            </a:r>
          </a:p>
          <a:p>
            <a:endParaRPr lang="fr-FR" sz="1000" b="1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 </a:t>
            </a: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BESOIN</a:t>
            </a:r>
          </a:p>
          <a:p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Pouvoir repérer rapidement les actions absence dans l’Agenda, via un code couleur commun.</a:t>
            </a:r>
          </a:p>
          <a:p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Depuis le rattachement des Actions absence à un Lieu, les actions Absence prennent la couleur des différents Sites dans l’Agenda</a:t>
            </a:r>
          </a:p>
          <a:p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 REPONSE de DEVELOPPEMENT PROPOSE</a:t>
            </a:r>
          </a:p>
          <a:p>
            <a:pPr algn="just"/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Modification de la règle d’affichage des couleurs d’actions dans l’agenda : l’action s’affiche avec la couleur du Site, sauf pour les Actions Absence. Une couleur générale sera définie pour les actions Absence.</a:t>
            </a:r>
          </a:p>
          <a:p>
            <a:pPr algn="just"/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Couleur fond + couleur texte ?</a:t>
            </a:r>
          </a:p>
          <a:p>
            <a:pPr algn="just"/>
            <a:endParaRPr lang="fr-FR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endParaRPr lang="fr-FR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fr-FR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VALIDATION GROUPE BGE</a:t>
            </a:r>
          </a:p>
          <a:p>
            <a:pPr algn="just"/>
            <a:r>
              <a:rPr lang="fr-FR" sz="1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de la proposition : 1 seule et même couleur pour les Actions de nature « Absence » </a:t>
            </a:r>
          </a:p>
          <a:p>
            <a:pPr algn="just"/>
            <a:r>
              <a:rPr lang="fr-FR" sz="1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-&gt; fond gris foncé, avec écriture en blanc</a:t>
            </a:r>
          </a:p>
          <a:p>
            <a:pPr algn="just"/>
            <a:endParaRPr lang="fr-FR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endParaRPr lang="fr-FR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32619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DB5912-D210-28CF-8FD7-91811422F9E2}"/>
              </a:ext>
            </a:extLst>
          </p:cNvPr>
          <p:cNvSpPr txBox="1"/>
          <p:nvPr/>
        </p:nvSpPr>
        <p:spPr>
          <a:xfrm>
            <a:off x="559585" y="369174"/>
            <a:ext cx="10994240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ALERTE/ Alerter quand l’Entreprise n’est pas créée ---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E08CFD-5B80-4EEE-8B37-72485835D5E5}"/>
              </a:ext>
            </a:extLst>
          </p:cNvPr>
          <p:cNvSpPr txBox="1"/>
          <p:nvPr/>
        </p:nvSpPr>
        <p:spPr>
          <a:xfrm>
            <a:off x="461569" y="1139511"/>
            <a:ext cx="10994240" cy="3724096"/>
          </a:xfrm>
          <a:custGeom>
            <a:avLst/>
            <a:gdLst>
              <a:gd name="connsiteX0" fmla="*/ 0 w 10994240"/>
              <a:gd name="connsiteY0" fmla="*/ 0 h 3724096"/>
              <a:gd name="connsiteX1" fmla="*/ 248817 w 10994240"/>
              <a:gd name="connsiteY1" fmla="*/ 0 h 3724096"/>
              <a:gd name="connsiteX2" fmla="*/ 607576 w 10994240"/>
              <a:gd name="connsiteY2" fmla="*/ 0 h 3724096"/>
              <a:gd name="connsiteX3" fmla="*/ 1406105 w 10994240"/>
              <a:gd name="connsiteY3" fmla="*/ 0 h 3724096"/>
              <a:gd name="connsiteX4" fmla="*/ 1984750 w 10994240"/>
              <a:gd name="connsiteY4" fmla="*/ 0 h 3724096"/>
              <a:gd name="connsiteX5" fmla="*/ 2563394 w 10994240"/>
              <a:gd name="connsiteY5" fmla="*/ 0 h 3724096"/>
              <a:gd name="connsiteX6" fmla="*/ 2922153 w 10994240"/>
              <a:gd name="connsiteY6" fmla="*/ 0 h 3724096"/>
              <a:gd name="connsiteX7" fmla="*/ 3170970 w 10994240"/>
              <a:gd name="connsiteY7" fmla="*/ 0 h 3724096"/>
              <a:gd name="connsiteX8" fmla="*/ 3529730 w 10994240"/>
              <a:gd name="connsiteY8" fmla="*/ 0 h 3724096"/>
              <a:gd name="connsiteX9" fmla="*/ 3888489 w 10994240"/>
              <a:gd name="connsiteY9" fmla="*/ 0 h 3724096"/>
              <a:gd name="connsiteX10" fmla="*/ 4357191 w 10994240"/>
              <a:gd name="connsiteY10" fmla="*/ 0 h 3724096"/>
              <a:gd name="connsiteX11" fmla="*/ 4935835 w 10994240"/>
              <a:gd name="connsiteY11" fmla="*/ 0 h 3724096"/>
              <a:gd name="connsiteX12" fmla="*/ 5734364 w 10994240"/>
              <a:gd name="connsiteY12" fmla="*/ 0 h 3724096"/>
              <a:gd name="connsiteX13" fmla="*/ 6532893 w 10994240"/>
              <a:gd name="connsiteY13" fmla="*/ 0 h 3724096"/>
              <a:gd name="connsiteX14" fmla="*/ 7331422 w 10994240"/>
              <a:gd name="connsiteY14" fmla="*/ 0 h 3724096"/>
              <a:gd name="connsiteX15" fmla="*/ 7910066 w 10994240"/>
              <a:gd name="connsiteY15" fmla="*/ 0 h 3724096"/>
              <a:gd name="connsiteX16" fmla="*/ 8488711 w 10994240"/>
              <a:gd name="connsiteY16" fmla="*/ 0 h 3724096"/>
              <a:gd name="connsiteX17" fmla="*/ 8847470 w 10994240"/>
              <a:gd name="connsiteY17" fmla="*/ 0 h 3724096"/>
              <a:gd name="connsiteX18" fmla="*/ 9645999 w 10994240"/>
              <a:gd name="connsiteY18" fmla="*/ 0 h 3724096"/>
              <a:gd name="connsiteX19" fmla="*/ 10334586 w 10994240"/>
              <a:gd name="connsiteY19" fmla="*/ 0 h 3724096"/>
              <a:gd name="connsiteX20" fmla="*/ 10994240 w 10994240"/>
              <a:gd name="connsiteY20" fmla="*/ 0 h 3724096"/>
              <a:gd name="connsiteX21" fmla="*/ 10994240 w 10994240"/>
              <a:gd name="connsiteY21" fmla="*/ 494773 h 3724096"/>
              <a:gd name="connsiteX22" fmla="*/ 10994240 w 10994240"/>
              <a:gd name="connsiteY22" fmla="*/ 1064027 h 3724096"/>
              <a:gd name="connsiteX23" fmla="*/ 10994240 w 10994240"/>
              <a:gd name="connsiteY23" fmla="*/ 1633282 h 3724096"/>
              <a:gd name="connsiteX24" fmla="*/ 10994240 w 10994240"/>
              <a:gd name="connsiteY24" fmla="*/ 2165296 h 3724096"/>
              <a:gd name="connsiteX25" fmla="*/ 10994240 w 10994240"/>
              <a:gd name="connsiteY25" fmla="*/ 2622828 h 3724096"/>
              <a:gd name="connsiteX26" fmla="*/ 10994240 w 10994240"/>
              <a:gd name="connsiteY26" fmla="*/ 3117600 h 3724096"/>
              <a:gd name="connsiteX27" fmla="*/ 10994240 w 10994240"/>
              <a:gd name="connsiteY27" fmla="*/ 3724096 h 3724096"/>
              <a:gd name="connsiteX28" fmla="*/ 10195711 w 10994240"/>
              <a:gd name="connsiteY28" fmla="*/ 3724096 h 3724096"/>
              <a:gd name="connsiteX29" fmla="*/ 9727009 w 10994240"/>
              <a:gd name="connsiteY29" fmla="*/ 3724096 h 3724096"/>
              <a:gd name="connsiteX30" fmla="*/ 9258307 w 10994240"/>
              <a:gd name="connsiteY30" fmla="*/ 3724096 h 3724096"/>
              <a:gd name="connsiteX31" fmla="*/ 8679663 w 10994240"/>
              <a:gd name="connsiteY31" fmla="*/ 3724096 h 3724096"/>
              <a:gd name="connsiteX32" fmla="*/ 7881134 w 10994240"/>
              <a:gd name="connsiteY32" fmla="*/ 3724096 h 3724096"/>
              <a:gd name="connsiteX33" fmla="*/ 7522375 w 10994240"/>
              <a:gd name="connsiteY33" fmla="*/ 3724096 h 3724096"/>
              <a:gd name="connsiteX34" fmla="*/ 6943731 w 10994240"/>
              <a:gd name="connsiteY34" fmla="*/ 3724096 h 3724096"/>
              <a:gd name="connsiteX35" fmla="*/ 6584971 w 10994240"/>
              <a:gd name="connsiteY35" fmla="*/ 3724096 h 3724096"/>
              <a:gd name="connsiteX36" fmla="*/ 5786442 w 10994240"/>
              <a:gd name="connsiteY36" fmla="*/ 3724096 h 3724096"/>
              <a:gd name="connsiteX37" fmla="*/ 5097855 w 10994240"/>
              <a:gd name="connsiteY37" fmla="*/ 3724096 h 3724096"/>
              <a:gd name="connsiteX38" fmla="*/ 4299326 w 10994240"/>
              <a:gd name="connsiteY38" fmla="*/ 3724096 h 3724096"/>
              <a:gd name="connsiteX39" fmla="*/ 3610740 w 10994240"/>
              <a:gd name="connsiteY39" fmla="*/ 3724096 h 3724096"/>
              <a:gd name="connsiteX40" fmla="*/ 3142038 w 10994240"/>
              <a:gd name="connsiteY40" fmla="*/ 3724096 h 3724096"/>
              <a:gd name="connsiteX41" fmla="*/ 2673336 w 10994240"/>
              <a:gd name="connsiteY41" fmla="*/ 3724096 h 3724096"/>
              <a:gd name="connsiteX42" fmla="*/ 2204634 w 10994240"/>
              <a:gd name="connsiteY42" fmla="*/ 3724096 h 3724096"/>
              <a:gd name="connsiteX43" fmla="*/ 1406105 w 10994240"/>
              <a:gd name="connsiteY43" fmla="*/ 3724096 h 3724096"/>
              <a:gd name="connsiteX44" fmla="*/ 607576 w 10994240"/>
              <a:gd name="connsiteY44" fmla="*/ 3724096 h 3724096"/>
              <a:gd name="connsiteX45" fmla="*/ 0 w 10994240"/>
              <a:gd name="connsiteY45" fmla="*/ 3724096 h 3724096"/>
              <a:gd name="connsiteX46" fmla="*/ 0 w 10994240"/>
              <a:gd name="connsiteY46" fmla="*/ 3192082 h 3724096"/>
              <a:gd name="connsiteX47" fmla="*/ 0 w 10994240"/>
              <a:gd name="connsiteY47" fmla="*/ 2734550 h 3724096"/>
              <a:gd name="connsiteX48" fmla="*/ 0 w 10994240"/>
              <a:gd name="connsiteY48" fmla="*/ 2202537 h 3724096"/>
              <a:gd name="connsiteX49" fmla="*/ 0 w 10994240"/>
              <a:gd name="connsiteY49" fmla="*/ 1707764 h 3724096"/>
              <a:gd name="connsiteX50" fmla="*/ 0 w 10994240"/>
              <a:gd name="connsiteY50" fmla="*/ 1287473 h 3724096"/>
              <a:gd name="connsiteX51" fmla="*/ 0 w 10994240"/>
              <a:gd name="connsiteY51" fmla="*/ 867182 h 3724096"/>
              <a:gd name="connsiteX52" fmla="*/ 0 w 10994240"/>
              <a:gd name="connsiteY52" fmla="*/ 0 h 372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994240" h="3724096" extrusionOk="0">
                <a:moveTo>
                  <a:pt x="0" y="0"/>
                </a:moveTo>
                <a:cubicBezTo>
                  <a:pt x="123706" y="-18006"/>
                  <a:pt x="193760" y="5485"/>
                  <a:pt x="248817" y="0"/>
                </a:cubicBezTo>
                <a:cubicBezTo>
                  <a:pt x="303874" y="-5485"/>
                  <a:pt x="463350" y="19842"/>
                  <a:pt x="607576" y="0"/>
                </a:cubicBezTo>
                <a:cubicBezTo>
                  <a:pt x="751802" y="-19842"/>
                  <a:pt x="1174466" y="2689"/>
                  <a:pt x="1406105" y="0"/>
                </a:cubicBezTo>
                <a:cubicBezTo>
                  <a:pt x="1637744" y="-2689"/>
                  <a:pt x="1695460" y="24819"/>
                  <a:pt x="1984750" y="0"/>
                </a:cubicBezTo>
                <a:cubicBezTo>
                  <a:pt x="2274041" y="-24819"/>
                  <a:pt x="2283349" y="64189"/>
                  <a:pt x="2563394" y="0"/>
                </a:cubicBezTo>
                <a:cubicBezTo>
                  <a:pt x="2843439" y="-64189"/>
                  <a:pt x="2844476" y="1427"/>
                  <a:pt x="2922153" y="0"/>
                </a:cubicBezTo>
                <a:cubicBezTo>
                  <a:pt x="2999830" y="-1427"/>
                  <a:pt x="3104301" y="20994"/>
                  <a:pt x="3170970" y="0"/>
                </a:cubicBezTo>
                <a:cubicBezTo>
                  <a:pt x="3237639" y="-20994"/>
                  <a:pt x="3397315" y="22849"/>
                  <a:pt x="3529730" y="0"/>
                </a:cubicBezTo>
                <a:cubicBezTo>
                  <a:pt x="3662145" y="-22849"/>
                  <a:pt x="3774301" y="31007"/>
                  <a:pt x="3888489" y="0"/>
                </a:cubicBezTo>
                <a:cubicBezTo>
                  <a:pt x="4002677" y="-31007"/>
                  <a:pt x="4164089" y="19253"/>
                  <a:pt x="4357191" y="0"/>
                </a:cubicBezTo>
                <a:cubicBezTo>
                  <a:pt x="4550293" y="-19253"/>
                  <a:pt x="4761226" y="9850"/>
                  <a:pt x="4935835" y="0"/>
                </a:cubicBezTo>
                <a:cubicBezTo>
                  <a:pt x="5110444" y="-9850"/>
                  <a:pt x="5420466" y="13733"/>
                  <a:pt x="5734364" y="0"/>
                </a:cubicBezTo>
                <a:cubicBezTo>
                  <a:pt x="6048262" y="-13733"/>
                  <a:pt x="6283287" y="52816"/>
                  <a:pt x="6532893" y="0"/>
                </a:cubicBezTo>
                <a:cubicBezTo>
                  <a:pt x="6782499" y="-52816"/>
                  <a:pt x="7033845" y="28807"/>
                  <a:pt x="7331422" y="0"/>
                </a:cubicBezTo>
                <a:cubicBezTo>
                  <a:pt x="7628999" y="-28807"/>
                  <a:pt x="7753823" y="52194"/>
                  <a:pt x="7910066" y="0"/>
                </a:cubicBezTo>
                <a:cubicBezTo>
                  <a:pt x="8066309" y="-52194"/>
                  <a:pt x="8211921" y="44872"/>
                  <a:pt x="8488711" y="0"/>
                </a:cubicBezTo>
                <a:cubicBezTo>
                  <a:pt x="8765501" y="-44872"/>
                  <a:pt x="8677152" y="41516"/>
                  <a:pt x="8847470" y="0"/>
                </a:cubicBezTo>
                <a:cubicBezTo>
                  <a:pt x="9017788" y="-41516"/>
                  <a:pt x="9260887" y="29125"/>
                  <a:pt x="9645999" y="0"/>
                </a:cubicBezTo>
                <a:cubicBezTo>
                  <a:pt x="10031111" y="-29125"/>
                  <a:pt x="10137862" y="42758"/>
                  <a:pt x="10334586" y="0"/>
                </a:cubicBezTo>
                <a:cubicBezTo>
                  <a:pt x="10531310" y="-42758"/>
                  <a:pt x="10850665" y="18356"/>
                  <a:pt x="10994240" y="0"/>
                </a:cubicBezTo>
                <a:cubicBezTo>
                  <a:pt x="11013840" y="222588"/>
                  <a:pt x="10977661" y="338750"/>
                  <a:pt x="10994240" y="494773"/>
                </a:cubicBezTo>
                <a:cubicBezTo>
                  <a:pt x="11010819" y="650796"/>
                  <a:pt x="10933733" y="795553"/>
                  <a:pt x="10994240" y="1064027"/>
                </a:cubicBezTo>
                <a:cubicBezTo>
                  <a:pt x="11054747" y="1332501"/>
                  <a:pt x="10969560" y="1453858"/>
                  <a:pt x="10994240" y="1633282"/>
                </a:cubicBezTo>
                <a:cubicBezTo>
                  <a:pt x="11018920" y="1812707"/>
                  <a:pt x="10991369" y="2002013"/>
                  <a:pt x="10994240" y="2165296"/>
                </a:cubicBezTo>
                <a:cubicBezTo>
                  <a:pt x="10997111" y="2328579"/>
                  <a:pt x="10986497" y="2445985"/>
                  <a:pt x="10994240" y="2622828"/>
                </a:cubicBezTo>
                <a:cubicBezTo>
                  <a:pt x="11001983" y="2799671"/>
                  <a:pt x="10964836" y="2909437"/>
                  <a:pt x="10994240" y="3117600"/>
                </a:cubicBezTo>
                <a:cubicBezTo>
                  <a:pt x="11023644" y="3325763"/>
                  <a:pt x="10967535" y="3440295"/>
                  <a:pt x="10994240" y="3724096"/>
                </a:cubicBezTo>
                <a:cubicBezTo>
                  <a:pt x="10610342" y="3802041"/>
                  <a:pt x="10421401" y="3701815"/>
                  <a:pt x="10195711" y="3724096"/>
                </a:cubicBezTo>
                <a:cubicBezTo>
                  <a:pt x="9970021" y="3746377"/>
                  <a:pt x="9872193" y="3691710"/>
                  <a:pt x="9727009" y="3724096"/>
                </a:cubicBezTo>
                <a:cubicBezTo>
                  <a:pt x="9581825" y="3756482"/>
                  <a:pt x="9461087" y="3721990"/>
                  <a:pt x="9258307" y="3724096"/>
                </a:cubicBezTo>
                <a:cubicBezTo>
                  <a:pt x="9055527" y="3726202"/>
                  <a:pt x="8830361" y="3660453"/>
                  <a:pt x="8679663" y="3724096"/>
                </a:cubicBezTo>
                <a:cubicBezTo>
                  <a:pt x="8528965" y="3787739"/>
                  <a:pt x="8115679" y="3693011"/>
                  <a:pt x="7881134" y="3724096"/>
                </a:cubicBezTo>
                <a:cubicBezTo>
                  <a:pt x="7646589" y="3755181"/>
                  <a:pt x="7661899" y="3696745"/>
                  <a:pt x="7522375" y="3724096"/>
                </a:cubicBezTo>
                <a:cubicBezTo>
                  <a:pt x="7382851" y="3751447"/>
                  <a:pt x="7109891" y="3723569"/>
                  <a:pt x="6943731" y="3724096"/>
                </a:cubicBezTo>
                <a:cubicBezTo>
                  <a:pt x="6777571" y="3724623"/>
                  <a:pt x="6753633" y="3700048"/>
                  <a:pt x="6584971" y="3724096"/>
                </a:cubicBezTo>
                <a:cubicBezTo>
                  <a:pt x="6416309" y="3748144"/>
                  <a:pt x="6053377" y="3645943"/>
                  <a:pt x="5786442" y="3724096"/>
                </a:cubicBezTo>
                <a:cubicBezTo>
                  <a:pt x="5519507" y="3802249"/>
                  <a:pt x="5440436" y="3647069"/>
                  <a:pt x="5097855" y="3724096"/>
                </a:cubicBezTo>
                <a:cubicBezTo>
                  <a:pt x="4755274" y="3801123"/>
                  <a:pt x="4612016" y="3654907"/>
                  <a:pt x="4299326" y="3724096"/>
                </a:cubicBezTo>
                <a:cubicBezTo>
                  <a:pt x="3986636" y="3793285"/>
                  <a:pt x="3913975" y="3655566"/>
                  <a:pt x="3610740" y="3724096"/>
                </a:cubicBezTo>
                <a:cubicBezTo>
                  <a:pt x="3307505" y="3792626"/>
                  <a:pt x="3275991" y="3703473"/>
                  <a:pt x="3142038" y="3724096"/>
                </a:cubicBezTo>
                <a:cubicBezTo>
                  <a:pt x="3008085" y="3744719"/>
                  <a:pt x="2792422" y="3709244"/>
                  <a:pt x="2673336" y="3724096"/>
                </a:cubicBezTo>
                <a:cubicBezTo>
                  <a:pt x="2554250" y="3738948"/>
                  <a:pt x="2379856" y="3697310"/>
                  <a:pt x="2204634" y="3724096"/>
                </a:cubicBezTo>
                <a:cubicBezTo>
                  <a:pt x="2029412" y="3750882"/>
                  <a:pt x="1606606" y="3673418"/>
                  <a:pt x="1406105" y="3724096"/>
                </a:cubicBezTo>
                <a:cubicBezTo>
                  <a:pt x="1205604" y="3774774"/>
                  <a:pt x="795955" y="3630349"/>
                  <a:pt x="607576" y="3724096"/>
                </a:cubicBezTo>
                <a:cubicBezTo>
                  <a:pt x="419197" y="3817843"/>
                  <a:pt x="260837" y="3683578"/>
                  <a:pt x="0" y="3724096"/>
                </a:cubicBezTo>
                <a:cubicBezTo>
                  <a:pt x="-7905" y="3530463"/>
                  <a:pt x="34119" y="3393830"/>
                  <a:pt x="0" y="3192082"/>
                </a:cubicBezTo>
                <a:cubicBezTo>
                  <a:pt x="-34119" y="2990334"/>
                  <a:pt x="31356" y="2871453"/>
                  <a:pt x="0" y="2734550"/>
                </a:cubicBezTo>
                <a:cubicBezTo>
                  <a:pt x="-31356" y="2597647"/>
                  <a:pt x="23584" y="2342664"/>
                  <a:pt x="0" y="2202537"/>
                </a:cubicBezTo>
                <a:cubicBezTo>
                  <a:pt x="-23584" y="2062410"/>
                  <a:pt x="4998" y="1867706"/>
                  <a:pt x="0" y="1707764"/>
                </a:cubicBezTo>
                <a:cubicBezTo>
                  <a:pt x="-4998" y="1547822"/>
                  <a:pt x="17728" y="1434096"/>
                  <a:pt x="0" y="1287473"/>
                </a:cubicBezTo>
                <a:cubicBezTo>
                  <a:pt x="-17728" y="1140850"/>
                  <a:pt x="37844" y="1026042"/>
                  <a:pt x="0" y="867182"/>
                </a:cubicBezTo>
                <a:cubicBezTo>
                  <a:pt x="-37844" y="708322"/>
                  <a:pt x="52966" y="40923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 </a:t>
            </a: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BESOIN</a:t>
            </a:r>
          </a:p>
          <a:p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Faire en sorte que les Utilisateurs créent, pour chaque Entrepreneur, une fiche Structure accompagnée, afin de bien créer son entreprise dans Jungo. </a:t>
            </a:r>
          </a:p>
          <a:p>
            <a:endParaRPr lang="fr-FR" sz="14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 REPONSE DE DEVELOPPEMENT PROPOSE</a:t>
            </a:r>
          </a:p>
          <a:p>
            <a:pPr marL="628650" indent="-274638">
              <a:buFontTx/>
              <a:buChar char="-"/>
            </a:pPr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Création d’une Alerte  « Entrepreneur dont entreprise non créée »</a:t>
            </a:r>
          </a:p>
          <a:p>
            <a:pPr marL="628650" indent="-274638">
              <a:buFontTx/>
              <a:buChar char="-"/>
            </a:pPr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Règle : faire remonter l’alerte à la création de la 1ère action en Phase métier « Appui au développement » ET « Services aux entreprises »</a:t>
            </a:r>
          </a:p>
          <a:p>
            <a:pPr marL="628650" indent="-274638">
              <a:buFontTx/>
              <a:buChar char="-"/>
            </a:pPr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Application sur entrepreneurs déjà en base ?</a:t>
            </a:r>
          </a:p>
          <a:p>
            <a:pPr algn="just"/>
            <a:endParaRPr lang="fr-FR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endParaRPr lang="fr-FR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fr-FR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VALIDATION GROUPE BGE</a:t>
            </a:r>
          </a:p>
          <a:p>
            <a:pPr algn="just"/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Création de l’Alerte et de la règle de gestion définie adoptées.</a:t>
            </a:r>
          </a:p>
        </p:txBody>
      </p:sp>
    </p:spTree>
    <p:extLst>
      <p:ext uri="{BB962C8B-B14F-4D97-AF65-F5344CB8AC3E}">
        <p14:creationId xmlns:p14="http://schemas.microsoft.com/office/powerpoint/2010/main" val="240032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1060305" y="279320"/>
            <a:ext cx="9763881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2"/>
                </a:solidFill>
              </a:rPr>
              <a:t>ORDRE DU JOUR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86" y="161991"/>
            <a:ext cx="1099552" cy="70646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A101AA8-5C2C-4A4E-90B0-F6F899E7F95E}"/>
              </a:ext>
            </a:extLst>
          </p:cNvPr>
          <p:cNvSpPr txBox="1"/>
          <p:nvPr/>
        </p:nvSpPr>
        <p:spPr>
          <a:xfrm>
            <a:off x="2643222" y="2037304"/>
            <a:ext cx="37491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NOUVEAUTES  UTILISATION|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CORRECTIONS|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A SAVOIR|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A DISCUTER - VALIDER|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80772F-40B0-4D99-B504-04B4B69F327B}"/>
              </a:ext>
            </a:extLst>
          </p:cNvPr>
          <p:cNvSpPr txBox="1"/>
          <p:nvPr/>
        </p:nvSpPr>
        <p:spPr>
          <a:xfrm>
            <a:off x="7625033" y="2037304"/>
            <a:ext cx="803425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3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 9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14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17</a:t>
            </a:r>
          </a:p>
        </p:txBody>
      </p:sp>
    </p:spTree>
    <p:extLst>
      <p:ext uri="{BB962C8B-B14F-4D97-AF65-F5344CB8AC3E}">
        <p14:creationId xmlns:p14="http://schemas.microsoft.com/office/powerpoint/2010/main" val="4046822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DB5912-D210-28CF-8FD7-91811422F9E2}"/>
              </a:ext>
            </a:extLst>
          </p:cNvPr>
          <p:cNvSpPr txBox="1"/>
          <p:nvPr/>
        </p:nvSpPr>
        <p:spPr>
          <a:xfrm>
            <a:off x="559585" y="369174"/>
            <a:ext cx="10984715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ACTION/ Mode d’intervention « sur dossier »  ET Présence ---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E08CFD-5B80-4EEE-8B37-72485835D5E5}"/>
              </a:ext>
            </a:extLst>
          </p:cNvPr>
          <p:cNvSpPr txBox="1"/>
          <p:nvPr/>
        </p:nvSpPr>
        <p:spPr>
          <a:xfrm>
            <a:off x="559584" y="1182231"/>
            <a:ext cx="10984715" cy="2154436"/>
          </a:xfrm>
          <a:custGeom>
            <a:avLst/>
            <a:gdLst>
              <a:gd name="connsiteX0" fmla="*/ 0 w 10984715"/>
              <a:gd name="connsiteY0" fmla="*/ 0 h 2154436"/>
              <a:gd name="connsiteX1" fmla="*/ 248601 w 10984715"/>
              <a:gd name="connsiteY1" fmla="*/ 0 h 2154436"/>
              <a:gd name="connsiteX2" fmla="*/ 607050 w 10984715"/>
              <a:gd name="connsiteY2" fmla="*/ 0 h 2154436"/>
              <a:gd name="connsiteX3" fmla="*/ 1404887 w 10984715"/>
              <a:gd name="connsiteY3" fmla="*/ 0 h 2154436"/>
              <a:gd name="connsiteX4" fmla="*/ 1983030 w 10984715"/>
              <a:gd name="connsiteY4" fmla="*/ 0 h 2154436"/>
              <a:gd name="connsiteX5" fmla="*/ 2561173 w 10984715"/>
              <a:gd name="connsiteY5" fmla="*/ 0 h 2154436"/>
              <a:gd name="connsiteX6" fmla="*/ 2919622 w 10984715"/>
              <a:gd name="connsiteY6" fmla="*/ 0 h 2154436"/>
              <a:gd name="connsiteX7" fmla="*/ 3168223 w 10984715"/>
              <a:gd name="connsiteY7" fmla="*/ 0 h 2154436"/>
              <a:gd name="connsiteX8" fmla="*/ 3526672 w 10984715"/>
              <a:gd name="connsiteY8" fmla="*/ 0 h 2154436"/>
              <a:gd name="connsiteX9" fmla="*/ 3885120 w 10984715"/>
              <a:gd name="connsiteY9" fmla="*/ 0 h 2154436"/>
              <a:gd name="connsiteX10" fmla="*/ 4353416 w 10984715"/>
              <a:gd name="connsiteY10" fmla="*/ 0 h 2154436"/>
              <a:gd name="connsiteX11" fmla="*/ 4931559 w 10984715"/>
              <a:gd name="connsiteY11" fmla="*/ 0 h 2154436"/>
              <a:gd name="connsiteX12" fmla="*/ 5729396 w 10984715"/>
              <a:gd name="connsiteY12" fmla="*/ 0 h 2154436"/>
              <a:gd name="connsiteX13" fmla="*/ 6527233 w 10984715"/>
              <a:gd name="connsiteY13" fmla="*/ 0 h 2154436"/>
              <a:gd name="connsiteX14" fmla="*/ 7325070 w 10984715"/>
              <a:gd name="connsiteY14" fmla="*/ 0 h 2154436"/>
              <a:gd name="connsiteX15" fmla="*/ 7903213 w 10984715"/>
              <a:gd name="connsiteY15" fmla="*/ 0 h 2154436"/>
              <a:gd name="connsiteX16" fmla="*/ 8481356 w 10984715"/>
              <a:gd name="connsiteY16" fmla="*/ 0 h 2154436"/>
              <a:gd name="connsiteX17" fmla="*/ 8839805 w 10984715"/>
              <a:gd name="connsiteY17" fmla="*/ 0 h 2154436"/>
              <a:gd name="connsiteX18" fmla="*/ 9637642 w 10984715"/>
              <a:gd name="connsiteY18" fmla="*/ 0 h 2154436"/>
              <a:gd name="connsiteX19" fmla="*/ 10325632 w 10984715"/>
              <a:gd name="connsiteY19" fmla="*/ 0 h 2154436"/>
              <a:gd name="connsiteX20" fmla="*/ 10984715 w 10984715"/>
              <a:gd name="connsiteY20" fmla="*/ 0 h 2154436"/>
              <a:gd name="connsiteX21" fmla="*/ 10984715 w 10984715"/>
              <a:gd name="connsiteY21" fmla="*/ 517065 h 2154436"/>
              <a:gd name="connsiteX22" fmla="*/ 10984715 w 10984715"/>
              <a:gd name="connsiteY22" fmla="*/ 1077218 h 2154436"/>
              <a:gd name="connsiteX23" fmla="*/ 10984715 w 10984715"/>
              <a:gd name="connsiteY23" fmla="*/ 1637371 h 2154436"/>
              <a:gd name="connsiteX24" fmla="*/ 10984715 w 10984715"/>
              <a:gd name="connsiteY24" fmla="*/ 2154436 h 2154436"/>
              <a:gd name="connsiteX25" fmla="*/ 10626266 w 10984715"/>
              <a:gd name="connsiteY25" fmla="*/ 2154436 h 2154436"/>
              <a:gd name="connsiteX26" fmla="*/ 10267818 w 10984715"/>
              <a:gd name="connsiteY26" fmla="*/ 2154436 h 2154436"/>
              <a:gd name="connsiteX27" fmla="*/ 9469981 w 10984715"/>
              <a:gd name="connsiteY27" fmla="*/ 2154436 h 2154436"/>
              <a:gd name="connsiteX28" fmla="*/ 8781991 w 10984715"/>
              <a:gd name="connsiteY28" fmla="*/ 2154436 h 2154436"/>
              <a:gd name="connsiteX29" fmla="*/ 8313695 w 10984715"/>
              <a:gd name="connsiteY29" fmla="*/ 2154436 h 2154436"/>
              <a:gd name="connsiteX30" fmla="*/ 7845399 w 10984715"/>
              <a:gd name="connsiteY30" fmla="*/ 2154436 h 2154436"/>
              <a:gd name="connsiteX31" fmla="*/ 7267256 w 10984715"/>
              <a:gd name="connsiteY31" fmla="*/ 2154436 h 2154436"/>
              <a:gd name="connsiteX32" fmla="*/ 6469419 w 10984715"/>
              <a:gd name="connsiteY32" fmla="*/ 2154436 h 2154436"/>
              <a:gd name="connsiteX33" fmla="*/ 6110970 w 10984715"/>
              <a:gd name="connsiteY33" fmla="*/ 2154436 h 2154436"/>
              <a:gd name="connsiteX34" fmla="*/ 5532828 w 10984715"/>
              <a:gd name="connsiteY34" fmla="*/ 2154436 h 2154436"/>
              <a:gd name="connsiteX35" fmla="*/ 5174379 w 10984715"/>
              <a:gd name="connsiteY35" fmla="*/ 2154436 h 2154436"/>
              <a:gd name="connsiteX36" fmla="*/ 4376542 w 10984715"/>
              <a:gd name="connsiteY36" fmla="*/ 2154436 h 2154436"/>
              <a:gd name="connsiteX37" fmla="*/ 3688552 w 10984715"/>
              <a:gd name="connsiteY37" fmla="*/ 2154436 h 2154436"/>
              <a:gd name="connsiteX38" fmla="*/ 2890714 w 10984715"/>
              <a:gd name="connsiteY38" fmla="*/ 2154436 h 2154436"/>
              <a:gd name="connsiteX39" fmla="*/ 2202724 w 10984715"/>
              <a:gd name="connsiteY39" fmla="*/ 2154436 h 2154436"/>
              <a:gd name="connsiteX40" fmla="*/ 1734429 w 10984715"/>
              <a:gd name="connsiteY40" fmla="*/ 2154436 h 2154436"/>
              <a:gd name="connsiteX41" fmla="*/ 1266133 w 10984715"/>
              <a:gd name="connsiteY41" fmla="*/ 2154436 h 2154436"/>
              <a:gd name="connsiteX42" fmla="*/ 797837 w 10984715"/>
              <a:gd name="connsiteY42" fmla="*/ 2154436 h 2154436"/>
              <a:gd name="connsiteX43" fmla="*/ 0 w 10984715"/>
              <a:gd name="connsiteY43" fmla="*/ 2154436 h 2154436"/>
              <a:gd name="connsiteX44" fmla="*/ 0 w 10984715"/>
              <a:gd name="connsiteY44" fmla="*/ 1572738 h 2154436"/>
              <a:gd name="connsiteX45" fmla="*/ 0 w 10984715"/>
              <a:gd name="connsiteY45" fmla="*/ 1034129 h 2154436"/>
              <a:gd name="connsiteX46" fmla="*/ 0 w 10984715"/>
              <a:gd name="connsiteY46" fmla="*/ 0 h 215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84715" h="2154436" extrusionOk="0">
                <a:moveTo>
                  <a:pt x="0" y="0"/>
                </a:moveTo>
                <a:cubicBezTo>
                  <a:pt x="74418" y="-28505"/>
                  <a:pt x="180587" y="15409"/>
                  <a:pt x="248601" y="0"/>
                </a:cubicBezTo>
                <a:cubicBezTo>
                  <a:pt x="316615" y="-15409"/>
                  <a:pt x="531261" y="5076"/>
                  <a:pt x="607050" y="0"/>
                </a:cubicBezTo>
                <a:cubicBezTo>
                  <a:pt x="682839" y="-5076"/>
                  <a:pt x="1192933" y="37539"/>
                  <a:pt x="1404887" y="0"/>
                </a:cubicBezTo>
                <a:cubicBezTo>
                  <a:pt x="1616841" y="-37539"/>
                  <a:pt x="1770538" y="2941"/>
                  <a:pt x="1983030" y="0"/>
                </a:cubicBezTo>
                <a:cubicBezTo>
                  <a:pt x="2195522" y="-2941"/>
                  <a:pt x="2368869" y="11775"/>
                  <a:pt x="2561173" y="0"/>
                </a:cubicBezTo>
                <a:cubicBezTo>
                  <a:pt x="2753477" y="-11775"/>
                  <a:pt x="2744788" y="39240"/>
                  <a:pt x="2919622" y="0"/>
                </a:cubicBezTo>
                <a:cubicBezTo>
                  <a:pt x="3094456" y="-39240"/>
                  <a:pt x="3058912" y="20762"/>
                  <a:pt x="3168223" y="0"/>
                </a:cubicBezTo>
                <a:cubicBezTo>
                  <a:pt x="3277534" y="-20762"/>
                  <a:pt x="3437075" y="24588"/>
                  <a:pt x="3526672" y="0"/>
                </a:cubicBezTo>
                <a:cubicBezTo>
                  <a:pt x="3616269" y="-24588"/>
                  <a:pt x="3797765" y="10113"/>
                  <a:pt x="3885120" y="0"/>
                </a:cubicBezTo>
                <a:cubicBezTo>
                  <a:pt x="3972475" y="-10113"/>
                  <a:pt x="4133540" y="30642"/>
                  <a:pt x="4353416" y="0"/>
                </a:cubicBezTo>
                <a:cubicBezTo>
                  <a:pt x="4573292" y="-30642"/>
                  <a:pt x="4747295" y="31822"/>
                  <a:pt x="4931559" y="0"/>
                </a:cubicBezTo>
                <a:cubicBezTo>
                  <a:pt x="5115823" y="-31822"/>
                  <a:pt x="5560275" y="42826"/>
                  <a:pt x="5729396" y="0"/>
                </a:cubicBezTo>
                <a:cubicBezTo>
                  <a:pt x="5898517" y="-42826"/>
                  <a:pt x="6228911" y="75733"/>
                  <a:pt x="6527233" y="0"/>
                </a:cubicBezTo>
                <a:cubicBezTo>
                  <a:pt x="6825555" y="-75733"/>
                  <a:pt x="7161880" y="18983"/>
                  <a:pt x="7325070" y="0"/>
                </a:cubicBezTo>
                <a:cubicBezTo>
                  <a:pt x="7488260" y="-18983"/>
                  <a:pt x="7628199" y="30303"/>
                  <a:pt x="7903213" y="0"/>
                </a:cubicBezTo>
                <a:cubicBezTo>
                  <a:pt x="8178227" y="-30303"/>
                  <a:pt x="8313430" y="63363"/>
                  <a:pt x="8481356" y="0"/>
                </a:cubicBezTo>
                <a:cubicBezTo>
                  <a:pt x="8649282" y="-63363"/>
                  <a:pt x="8680185" y="16145"/>
                  <a:pt x="8839805" y="0"/>
                </a:cubicBezTo>
                <a:cubicBezTo>
                  <a:pt x="8999425" y="-16145"/>
                  <a:pt x="9299310" y="48461"/>
                  <a:pt x="9637642" y="0"/>
                </a:cubicBezTo>
                <a:cubicBezTo>
                  <a:pt x="9975974" y="-48461"/>
                  <a:pt x="10113847" y="14085"/>
                  <a:pt x="10325632" y="0"/>
                </a:cubicBezTo>
                <a:cubicBezTo>
                  <a:pt x="10537417" y="-14085"/>
                  <a:pt x="10797653" y="20075"/>
                  <a:pt x="10984715" y="0"/>
                </a:cubicBezTo>
                <a:cubicBezTo>
                  <a:pt x="10990588" y="176667"/>
                  <a:pt x="10960875" y="355470"/>
                  <a:pt x="10984715" y="517065"/>
                </a:cubicBezTo>
                <a:cubicBezTo>
                  <a:pt x="11008555" y="678661"/>
                  <a:pt x="10974914" y="927740"/>
                  <a:pt x="10984715" y="1077218"/>
                </a:cubicBezTo>
                <a:cubicBezTo>
                  <a:pt x="10994516" y="1226696"/>
                  <a:pt x="10981973" y="1378150"/>
                  <a:pt x="10984715" y="1637371"/>
                </a:cubicBezTo>
                <a:cubicBezTo>
                  <a:pt x="10987457" y="1896592"/>
                  <a:pt x="10976888" y="1929677"/>
                  <a:pt x="10984715" y="2154436"/>
                </a:cubicBezTo>
                <a:cubicBezTo>
                  <a:pt x="10848417" y="2180744"/>
                  <a:pt x="10719999" y="2141786"/>
                  <a:pt x="10626266" y="2154436"/>
                </a:cubicBezTo>
                <a:cubicBezTo>
                  <a:pt x="10532533" y="2167086"/>
                  <a:pt x="10417566" y="2117511"/>
                  <a:pt x="10267818" y="2154436"/>
                </a:cubicBezTo>
                <a:cubicBezTo>
                  <a:pt x="10118070" y="2191361"/>
                  <a:pt x="9720331" y="2143422"/>
                  <a:pt x="9469981" y="2154436"/>
                </a:cubicBezTo>
                <a:cubicBezTo>
                  <a:pt x="9219631" y="2165450"/>
                  <a:pt x="8987181" y="2130675"/>
                  <a:pt x="8781991" y="2154436"/>
                </a:cubicBezTo>
                <a:cubicBezTo>
                  <a:pt x="8576801" y="2178197"/>
                  <a:pt x="8428407" y="2121149"/>
                  <a:pt x="8313695" y="2154436"/>
                </a:cubicBezTo>
                <a:cubicBezTo>
                  <a:pt x="8198983" y="2187723"/>
                  <a:pt x="8074873" y="2115733"/>
                  <a:pt x="7845399" y="2154436"/>
                </a:cubicBezTo>
                <a:cubicBezTo>
                  <a:pt x="7615925" y="2193139"/>
                  <a:pt x="7545453" y="2101891"/>
                  <a:pt x="7267256" y="2154436"/>
                </a:cubicBezTo>
                <a:cubicBezTo>
                  <a:pt x="6989059" y="2206981"/>
                  <a:pt x="6699152" y="2067648"/>
                  <a:pt x="6469419" y="2154436"/>
                </a:cubicBezTo>
                <a:cubicBezTo>
                  <a:pt x="6239686" y="2241224"/>
                  <a:pt x="6280020" y="2125739"/>
                  <a:pt x="6110970" y="2154436"/>
                </a:cubicBezTo>
                <a:cubicBezTo>
                  <a:pt x="5941920" y="2183133"/>
                  <a:pt x="5678008" y="2124784"/>
                  <a:pt x="5532828" y="2154436"/>
                </a:cubicBezTo>
                <a:cubicBezTo>
                  <a:pt x="5387648" y="2184088"/>
                  <a:pt x="5338502" y="2153716"/>
                  <a:pt x="5174379" y="2154436"/>
                </a:cubicBezTo>
                <a:cubicBezTo>
                  <a:pt x="5010256" y="2155156"/>
                  <a:pt x="4574473" y="2127569"/>
                  <a:pt x="4376542" y="2154436"/>
                </a:cubicBezTo>
                <a:cubicBezTo>
                  <a:pt x="4178611" y="2181303"/>
                  <a:pt x="3923810" y="2149817"/>
                  <a:pt x="3688552" y="2154436"/>
                </a:cubicBezTo>
                <a:cubicBezTo>
                  <a:pt x="3453294" y="2159055"/>
                  <a:pt x="3058718" y="2076671"/>
                  <a:pt x="2890714" y="2154436"/>
                </a:cubicBezTo>
                <a:cubicBezTo>
                  <a:pt x="2722710" y="2232201"/>
                  <a:pt x="2381235" y="2124570"/>
                  <a:pt x="2202724" y="2154436"/>
                </a:cubicBezTo>
                <a:cubicBezTo>
                  <a:pt x="2024213" y="2184302"/>
                  <a:pt x="1833142" y="2120619"/>
                  <a:pt x="1734429" y="2154436"/>
                </a:cubicBezTo>
                <a:cubicBezTo>
                  <a:pt x="1635716" y="2188253"/>
                  <a:pt x="1405170" y="2099208"/>
                  <a:pt x="1266133" y="2154436"/>
                </a:cubicBezTo>
                <a:cubicBezTo>
                  <a:pt x="1127096" y="2209664"/>
                  <a:pt x="912756" y="2140033"/>
                  <a:pt x="797837" y="2154436"/>
                </a:cubicBezTo>
                <a:cubicBezTo>
                  <a:pt x="682918" y="2168839"/>
                  <a:pt x="351048" y="2123058"/>
                  <a:pt x="0" y="2154436"/>
                </a:cubicBezTo>
                <a:cubicBezTo>
                  <a:pt x="-49883" y="2004601"/>
                  <a:pt x="5560" y="1838240"/>
                  <a:pt x="0" y="1572738"/>
                </a:cubicBezTo>
                <a:cubicBezTo>
                  <a:pt x="-5560" y="1307236"/>
                  <a:pt x="27890" y="1230828"/>
                  <a:pt x="0" y="1034129"/>
                </a:cubicBezTo>
                <a:cubicBezTo>
                  <a:pt x="-27890" y="837430"/>
                  <a:pt x="72863" y="25561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REGLE EN VIGUEUR				</a:t>
            </a: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 </a:t>
            </a: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DEMANDE pour gain de « clics »		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Une action « sur dossier » est 			     Renseigner par défaut Présence = oui</a:t>
            </a:r>
          </a:p>
          <a:p>
            <a:pPr marL="542925" indent="-180975">
              <a:buFontTx/>
              <a:buChar char="-"/>
            </a:pPr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défaut sur un Statut d’action = Tenue </a:t>
            </a:r>
          </a:p>
          <a:p>
            <a:pPr marL="542925" indent="-180975">
              <a:buFontTx/>
              <a:buChar char="-"/>
            </a:pPr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une Présence à renseigner</a:t>
            </a:r>
          </a:p>
          <a:p>
            <a:endParaRPr lang="fr-FR" sz="14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VALIDATION DU GROUPE </a:t>
            </a:r>
          </a:p>
          <a:p>
            <a:r>
              <a:rPr lang="fr-FR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Non retenue / </a:t>
            </a:r>
            <a:r>
              <a:rPr lang="fr-FR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Ne convient pas à toutes les BGE, pour des pratiques de qualifications si les tâches a bien été faites)</a:t>
            </a:r>
            <a:endParaRPr lang="fr-FR" sz="16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0906E26-6DD9-E46A-674B-DB86E48EF093}"/>
              </a:ext>
            </a:extLst>
          </p:cNvPr>
          <p:cNvSpPr txBox="1"/>
          <p:nvPr/>
        </p:nvSpPr>
        <p:spPr>
          <a:xfrm>
            <a:off x="559584" y="3539302"/>
            <a:ext cx="10984715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ACTION/ Affichage du bouton Supprimer ---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4C7262-EAD1-5A1E-4DD9-4CA0FB5EAA32}"/>
              </a:ext>
            </a:extLst>
          </p:cNvPr>
          <p:cNvSpPr txBox="1"/>
          <p:nvPr/>
        </p:nvSpPr>
        <p:spPr>
          <a:xfrm>
            <a:off x="559583" y="4352359"/>
            <a:ext cx="10984715" cy="2708434"/>
          </a:xfrm>
          <a:custGeom>
            <a:avLst/>
            <a:gdLst>
              <a:gd name="connsiteX0" fmla="*/ 0 w 10984715"/>
              <a:gd name="connsiteY0" fmla="*/ 0 h 2708434"/>
              <a:gd name="connsiteX1" fmla="*/ 248601 w 10984715"/>
              <a:gd name="connsiteY1" fmla="*/ 0 h 2708434"/>
              <a:gd name="connsiteX2" fmla="*/ 607050 w 10984715"/>
              <a:gd name="connsiteY2" fmla="*/ 0 h 2708434"/>
              <a:gd name="connsiteX3" fmla="*/ 1404887 w 10984715"/>
              <a:gd name="connsiteY3" fmla="*/ 0 h 2708434"/>
              <a:gd name="connsiteX4" fmla="*/ 1983030 w 10984715"/>
              <a:gd name="connsiteY4" fmla="*/ 0 h 2708434"/>
              <a:gd name="connsiteX5" fmla="*/ 2561173 w 10984715"/>
              <a:gd name="connsiteY5" fmla="*/ 0 h 2708434"/>
              <a:gd name="connsiteX6" fmla="*/ 2919622 w 10984715"/>
              <a:gd name="connsiteY6" fmla="*/ 0 h 2708434"/>
              <a:gd name="connsiteX7" fmla="*/ 3168223 w 10984715"/>
              <a:gd name="connsiteY7" fmla="*/ 0 h 2708434"/>
              <a:gd name="connsiteX8" fmla="*/ 3526672 w 10984715"/>
              <a:gd name="connsiteY8" fmla="*/ 0 h 2708434"/>
              <a:gd name="connsiteX9" fmla="*/ 3885120 w 10984715"/>
              <a:gd name="connsiteY9" fmla="*/ 0 h 2708434"/>
              <a:gd name="connsiteX10" fmla="*/ 4353416 w 10984715"/>
              <a:gd name="connsiteY10" fmla="*/ 0 h 2708434"/>
              <a:gd name="connsiteX11" fmla="*/ 4931559 w 10984715"/>
              <a:gd name="connsiteY11" fmla="*/ 0 h 2708434"/>
              <a:gd name="connsiteX12" fmla="*/ 5729396 w 10984715"/>
              <a:gd name="connsiteY12" fmla="*/ 0 h 2708434"/>
              <a:gd name="connsiteX13" fmla="*/ 6527233 w 10984715"/>
              <a:gd name="connsiteY13" fmla="*/ 0 h 2708434"/>
              <a:gd name="connsiteX14" fmla="*/ 7325070 w 10984715"/>
              <a:gd name="connsiteY14" fmla="*/ 0 h 2708434"/>
              <a:gd name="connsiteX15" fmla="*/ 7903213 w 10984715"/>
              <a:gd name="connsiteY15" fmla="*/ 0 h 2708434"/>
              <a:gd name="connsiteX16" fmla="*/ 8481356 w 10984715"/>
              <a:gd name="connsiteY16" fmla="*/ 0 h 2708434"/>
              <a:gd name="connsiteX17" fmla="*/ 8839805 w 10984715"/>
              <a:gd name="connsiteY17" fmla="*/ 0 h 2708434"/>
              <a:gd name="connsiteX18" fmla="*/ 9637642 w 10984715"/>
              <a:gd name="connsiteY18" fmla="*/ 0 h 2708434"/>
              <a:gd name="connsiteX19" fmla="*/ 10325632 w 10984715"/>
              <a:gd name="connsiteY19" fmla="*/ 0 h 2708434"/>
              <a:gd name="connsiteX20" fmla="*/ 10984715 w 10984715"/>
              <a:gd name="connsiteY20" fmla="*/ 0 h 2708434"/>
              <a:gd name="connsiteX21" fmla="*/ 10984715 w 10984715"/>
              <a:gd name="connsiteY21" fmla="*/ 514602 h 2708434"/>
              <a:gd name="connsiteX22" fmla="*/ 10984715 w 10984715"/>
              <a:gd name="connsiteY22" fmla="*/ 1083374 h 2708434"/>
              <a:gd name="connsiteX23" fmla="*/ 10984715 w 10984715"/>
              <a:gd name="connsiteY23" fmla="*/ 1652145 h 2708434"/>
              <a:gd name="connsiteX24" fmla="*/ 10984715 w 10984715"/>
              <a:gd name="connsiteY24" fmla="*/ 2193832 h 2708434"/>
              <a:gd name="connsiteX25" fmla="*/ 10984715 w 10984715"/>
              <a:gd name="connsiteY25" fmla="*/ 2708434 h 2708434"/>
              <a:gd name="connsiteX26" fmla="*/ 10516419 w 10984715"/>
              <a:gd name="connsiteY26" fmla="*/ 2708434 h 2708434"/>
              <a:gd name="connsiteX27" fmla="*/ 9718582 w 10984715"/>
              <a:gd name="connsiteY27" fmla="*/ 2708434 h 2708434"/>
              <a:gd name="connsiteX28" fmla="*/ 9030592 w 10984715"/>
              <a:gd name="connsiteY28" fmla="*/ 2708434 h 2708434"/>
              <a:gd name="connsiteX29" fmla="*/ 8562296 w 10984715"/>
              <a:gd name="connsiteY29" fmla="*/ 2708434 h 2708434"/>
              <a:gd name="connsiteX30" fmla="*/ 8094001 w 10984715"/>
              <a:gd name="connsiteY30" fmla="*/ 2708434 h 2708434"/>
              <a:gd name="connsiteX31" fmla="*/ 7515858 w 10984715"/>
              <a:gd name="connsiteY31" fmla="*/ 2708434 h 2708434"/>
              <a:gd name="connsiteX32" fmla="*/ 6718020 w 10984715"/>
              <a:gd name="connsiteY32" fmla="*/ 2708434 h 2708434"/>
              <a:gd name="connsiteX33" fmla="*/ 6359572 w 10984715"/>
              <a:gd name="connsiteY33" fmla="*/ 2708434 h 2708434"/>
              <a:gd name="connsiteX34" fmla="*/ 5781429 w 10984715"/>
              <a:gd name="connsiteY34" fmla="*/ 2708434 h 2708434"/>
              <a:gd name="connsiteX35" fmla="*/ 5422980 w 10984715"/>
              <a:gd name="connsiteY35" fmla="*/ 2708434 h 2708434"/>
              <a:gd name="connsiteX36" fmla="*/ 4625143 w 10984715"/>
              <a:gd name="connsiteY36" fmla="*/ 2708434 h 2708434"/>
              <a:gd name="connsiteX37" fmla="*/ 3937153 w 10984715"/>
              <a:gd name="connsiteY37" fmla="*/ 2708434 h 2708434"/>
              <a:gd name="connsiteX38" fmla="*/ 3139316 w 10984715"/>
              <a:gd name="connsiteY38" fmla="*/ 2708434 h 2708434"/>
              <a:gd name="connsiteX39" fmla="*/ 2451326 w 10984715"/>
              <a:gd name="connsiteY39" fmla="*/ 2708434 h 2708434"/>
              <a:gd name="connsiteX40" fmla="*/ 1983030 w 10984715"/>
              <a:gd name="connsiteY40" fmla="*/ 2708434 h 2708434"/>
              <a:gd name="connsiteX41" fmla="*/ 1514734 w 10984715"/>
              <a:gd name="connsiteY41" fmla="*/ 2708434 h 2708434"/>
              <a:gd name="connsiteX42" fmla="*/ 1046439 w 10984715"/>
              <a:gd name="connsiteY42" fmla="*/ 2708434 h 2708434"/>
              <a:gd name="connsiteX43" fmla="*/ 0 w 10984715"/>
              <a:gd name="connsiteY43" fmla="*/ 2708434 h 2708434"/>
              <a:gd name="connsiteX44" fmla="*/ 0 w 10984715"/>
              <a:gd name="connsiteY44" fmla="*/ 2112579 h 2708434"/>
              <a:gd name="connsiteX45" fmla="*/ 0 w 10984715"/>
              <a:gd name="connsiteY45" fmla="*/ 1570892 h 2708434"/>
              <a:gd name="connsiteX46" fmla="*/ 0 w 10984715"/>
              <a:gd name="connsiteY46" fmla="*/ 975036 h 2708434"/>
              <a:gd name="connsiteX47" fmla="*/ 0 w 10984715"/>
              <a:gd name="connsiteY47" fmla="*/ 487518 h 2708434"/>
              <a:gd name="connsiteX48" fmla="*/ 0 w 10984715"/>
              <a:gd name="connsiteY48" fmla="*/ 0 h 270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84715" h="2708434" extrusionOk="0">
                <a:moveTo>
                  <a:pt x="0" y="0"/>
                </a:moveTo>
                <a:cubicBezTo>
                  <a:pt x="74418" y="-28505"/>
                  <a:pt x="180587" y="15409"/>
                  <a:pt x="248601" y="0"/>
                </a:cubicBezTo>
                <a:cubicBezTo>
                  <a:pt x="316615" y="-15409"/>
                  <a:pt x="531261" y="5076"/>
                  <a:pt x="607050" y="0"/>
                </a:cubicBezTo>
                <a:cubicBezTo>
                  <a:pt x="682839" y="-5076"/>
                  <a:pt x="1192933" y="37539"/>
                  <a:pt x="1404887" y="0"/>
                </a:cubicBezTo>
                <a:cubicBezTo>
                  <a:pt x="1616841" y="-37539"/>
                  <a:pt x="1770538" y="2941"/>
                  <a:pt x="1983030" y="0"/>
                </a:cubicBezTo>
                <a:cubicBezTo>
                  <a:pt x="2195522" y="-2941"/>
                  <a:pt x="2368869" y="11775"/>
                  <a:pt x="2561173" y="0"/>
                </a:cubicBezTo>
                <a:cubicBezTo>
                  <a:pt x="2753477" y="-11775"/>
                  <a:pt x="2744788" y="39240"/>
                  <a:pt x="2919622" y="0"/>
                </a:cubicBezTo>
                <a:cubicBezTo>
                  <a:pt x="3094456" y="-39240"/>
                  <a:pt x="3058912" y="20762"/>
                  <a:pt x="3168223" y="0"/>
                </a:cubicBezTo>
                <a:cubicBezTo>
                  <a:pt x="3277534" y="-20762"/>
                  <a:pt x="3437075" y="24588"/>
                  <a:pt x="3526672" y="0"/>
                </a:cubicBezTo>
                <a:cubicBezTo>
                  <a:pt x="3616269" y="-24588"/>
                  <a:pt x="3797765" y="10113"/>
                  <a:pt x="3885120" y="0"/>
                </a:cubicBezTo>
                <a:cubicBezTo>
                  <a:pt x="3972475" y="-10113"/>
                  <a:pt x="4133540" y="30642"/>
                  <a:pt x="4353416" y="0"/>
                </a:cubicBezTo>
                <a:cubicBezTo>
                  <a:pt x="4573292" y="-30642"/>
                  <a:pt x="4747295" y="31822"/>
                  <a:pt x="4931559" y="0"/>
                </a:cubicBezTo>
                <a:cubicBezTo>
                  <a:pt x="5115823" y="-31822"/>
                  <a:pt x="5560275" y="42826"/>
                  <a:pt x="5729396" y="0"/>
                </a:cubicBezTo>
                <a:cubicBezTo>
                  <a:pt x="5898517" y="-42826"/>
                  <a:pt x="6228911" y="75733"/>
                  <a:pt x="6527233" y="0"/>
                </a:cubicBezTo>
                <a:cubicBezTo>
                  <a:pt x="6825555" y="-75733"/>
                  <a:pt x="7161880" y="18983"/>
                  <a:pt x="7325070" y="0"/>
                </a:cubicBezTo>
                <a:cubicBezTo>
                  <a:pt x="7488260" y="-18983"/>
                  <a:pt x="7628199" y="30303"/>
                  <a:pt x="7903213" y="0"/>
                </a:cubicBezTo>
                <a:cubicBezTo>
                  <a:pt x="8178227" y="-30303"/>
                  <a:pt x="8313430" y="63363"/>
                  <a:pt x="8481356" y="0"/>
                </a:cubicBezTo>
                <a:cubicBezTo>
                  <a:pt x="8649282" y="-63363"/>
                  <a:pt x="8680185" y="16145"/>
                  <a:pt x="8839805" y="0"/>
                </a:cubicBezTo>
                <a:cubicBezTo>
                  <a:pt x="8999425" y="-16145"/>
                  <a:pt x="9299310" y="48461"/>
                  <a:pt x="9637642" y="0"/>
                </a:cubicBezTo>
                <a:cubicBezTo>
                  <a:pt x="9975974" y="-48461"/>
                  <a:pt x="10113847" y="14085"/>
                  <a:pt x="10325632" y="0"/>
                </a:cubicBezTo>
                <a:cubicBezTo>
                  <a:pt x="10537417" y="-14085"/>
                  <a:pt x="10797653" y="20075"/>
                  <a:pt x="10984715" y="0"/>
                </a:cubicBezTo>
                <a:cubicBezTo>
                  <a:pt x="11027055" y="254249"/>
                  <a:pt x="10933047" y="310098"/>
                  <a:pt x="10984715" y="514602"/>
                </a:cubicBezTo>
                <a:cubicBezTo>
                  <a:pt x="11036383" y="719106"/>
                  <a:pt x="10979799" y="893636"/>
                  <a:pt x="10984715" y="1083374"/>
                </a:cubicBezTo>
                <a:cubicBezTo>
                  <a:pt x="10989631" y="1273112"/>
                  <a:pt x="10936521" y="1422098"/>
                  <a:pt x="10984715" y="1652145"/>
                </a:cubicBezTo>
                <a:cubicBezTo>
                  <a:pt x="11032909" y="1882192"/>
                  <a:pt x="10949450" y="1973796"/>
                  <a:pt x="10984715" y="2193832"/>
                </a:cubicBezTo>
                <a:cubicBezTo>
                  <a:pt x="11019980" y="2413868"/>
                  <a:pt x="10939660" y="2533853"/>
                  <a:pt x="10984715" y="2708434"/>
                </a:cubicBezTo>
                <a:cubicBezTo>
                  <a:pt x="10769579" y="2715468"/>
                  <a:pt x="10674296" y="2668857"/>
                  <a:pt x="10516419" y="2708434"/>
                </a:cubicBezTo>
                <a:cubicBezTo>
                  <a:pt x="10358542" y="2748011"/>
                  <a:pt x="9968932" y="2697420"/>
                  <a:pt x="9718582" y="2708434"/>
                </a:cubicBezTo>
                <a:cubicBezTo>
                  <a:pt x="9468232" y="2719448"/>
                  <a:pt x="9235782" y="2684673"/>
                  <a:pt x="9030592" y="2708434"/>
                </a:cubicBezTo>
                <a:cubicBezTo>
                  <a:pt x="8825402" y="2732195"/>
                  <a:pt x="8677008" y="2675147"/>
                  <a:pt x="8562296" y="2708434"/>
                </a:cubicBezTo>
                <a:cubicBezTo>
                  <a:pt x="8447584" y="2741721"/>
                  <a:pt x="8315921" y="2668117"/>
                  <a:pt x="8094001" y="2708434"/>
                </a:cubicBezTo>
                <a:cubicBezTo>
                  <a:pt x="7872081" y="2748751"/>
                  <a:pt x="7794055" y="2655889"/>
                  <a:pt x="7515858" y="2708434"/>
                </a:cubicBezTo>
                <a:cubicBezTo>
                  <a:pt x="7237661" y="2760979"/>
                  <a:pt x="6951221" y="2626157"/>
                  <a:pt x="6718020" y="2708434"/>
                </a:cubicBezTo>
                <a:cubicBezTo>
                  <a:pt x="6484819" y="2790711"/>
                  <a:pt x="6520384" y="2668206"/>
                  <a:pt x="6359572" y="2708434"/>
                </a:cubicBezTo>
                <a:cubicBezTo>
                  <a:pt x="6198760" y="2748662"/>
                  <a:pt x="5933913" y="2681192"/>
                  <a:pt x="5781429" y="2708434"/>
                </a:cubicBezTo>
                <a:cubicBezTo>
                  <a:pt x="5628945" y="2735676"/>
                  <a:pt x="5587103" y="2707714"/>
                  <a:pt x="5422980" y="2708434"/>
                </a:cubicBezTo>
                <a:cubicBezTo>
                  <a:pt x="5258857" y="2709154"/>
                  <a:pt x="4823074" y="2681567"/>
                  <a:pt x="4625143" y="2708434"/>
                </a:cubicBezTo>
                <a:cubicBezTo>
                  <a:pt x="4427212" y="2735301"/>
                  <a:pt x="4172411" y="2703815"/>
                  <a:pt x="3937153" y="2708434"/>
                </a:cubicBezTo>
                <a:cubicBezTo>
                  <a:pt x="3701895" y="2713053"/>
                  <a:pt x="3305030" y="2626912"/>
                  <a:pt x="3139316" y="2708434"/>
                </a:cubicBezTo>
                <a:cubicBezTo>
                  <a:pt x="2973602" y="2789956"/>
                  <a:pt x="2629837" y="2678568"/>
                  <a:pt x="2451326" y="2708434"/>
                </a:cubicBezTo>
                <a:cubicBezTo>
                  <a:pt x="2272815" y="2738300"/>
                  <a:pt x="2083557" y="2677828"/>
                  <a:pt x="1983030" y="2708434"/>
                </a:cubicBezTo>
                <a:cubicBezTo>
                  <a:pt x="1882503" y="2739040"/>
                  <a:pt x="1653771" y="2653206"/>
                  <a:pt x="1514734" y="2708434"/>
                </a:cubicBezTo>
                <a:cubicBezTo>
                  <a:pt x="1375697" y="2763662"/>
                  <a:pt x="1158439" y="2687689"/>
                  <a:pt x="1046439" y="2708434"/>
                </a:cubicBezTo>
                <a:cubicBezTo>
                  <a:pt x="934439" y="2729179"/>
                  <a:pt x="397035" y="2646257"/>
                  <a:pt x="0" y="2708434"/>
                </a:cubicBezTo>
                <a:cubicBezTo>
                  <a:pt x="-8754" y="2429316"/>
                  <a:pt x="38197" y="2387035"/>
                  <a:pt x="0" y="2112579"/>
                </a:cubicBezTo>
                <a:cubicBezTo>
                  <a:pt x="-38197" y="1838123"/>
                  <a:pt x="64759" y="1750978"/>
                  <a:pt x="0" y="1570892"/>
                </a:cubicBezTo>
                <a:cubicBezTo>
                  <a:pt x="-64759" y="1390806"/>
                  <a:pt x="11730" y="1208252"/>
                  <a:pt x="0" y="975036"/>
                </a:cubicBezTo>
                <a:cubicBezTo>
                  <a:pt x="-11730" y="741820"/>
                  <a:pt x="37693" y="632207"/>
                  <a:pt x="0" y="487518"/>
                </a:cubicBezTo>
                <a:cubicBezTo>
                  <a:pt x="-37693" y="342829"/>
                  <a:pt x="31076" y="12753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REGLE EN VIGUEUR					</a:t>
            </a:r>
          </a:p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bouton « supprimer » n’est visible que pour Statut action = « réservé » ou « planifié 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10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 A VALIDER</a:t>
            </a:r>
          </a:p>
          <a:p>
            <a:r>
              <a:rPr lang="fr-FR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pouvoir supprimer une action que pour un Statut « réservé ».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L’action ne serait plus supprimable dès qu’un Entrepreneur est inscrit.</a:t>
            </a:r>
          </a:p>
          <a:p>
            <a:endParaRPr lang="fr-FR" sz="14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VALIDATION DU GROUPE    </a:t>
            </a:r>
            <a:r>
              <a:rPr lang="fr-FR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Modification de règle retenue</a:t>
            </a:r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98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DB5912-D210-28CF-8FD7-91811422F9E2}"/>
              </a:ext>
            </a:extLst>
          </p:cNvPr>
          <p:cNvSpPr txBox="1"/>
          <p:nvPr/>
        </p:nvSpPr>
        <p:spPr>
          <a:xfrm>
            <a:off x="559585" y="369174"/>
            <a:ext cx="10994240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ACTIONS/ Blocage inscription des Participants ---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E08CFD-5B80-4EEE-8B37-72485835D5E5}"/>
              </a:ext>
            </a:extLst>
          </p:cNvPr>
          <p:cNvSpPr txBox="1"/>
          <p:nvPr/>
        </p:nvSpPr>
        <p:spPr>
          <a:xfrm>
            <a:off x="461569" y="1139511"/>
            <a:ext cx="10649189" cy="5601533"/>
          </a:xfrm>
          <a:custGeom>
            <a:avLst/>
            <a:gdLst>
              <a:gd name="connsiteX0" fmla="*/ 0 w 10649189"/>
              <a:gd name="connsiteY0" fmla="*/ 0 h 5601533"/>
              <a:gd name="connsiteX1" fmla="*/ 272146 w 10649189"/>
              <a:gd name="connsiteY1" fmla="*/ 0 h 5601533"/>
              <a:gd name="connsiteX2" fmla="*/ 650784 w 10649189"/>
              <a:gd name="connsiteY2" fmla="*/ 0 h 5601533"/>
              <a:gd name="connsiteX3" fmla="*/ 1455389 w 10649189"/>
              <a:gd name="connsiteY3" fmla="*/ 0 h 5601533"/>
              <a:gd name="connsiteX4" fmla="*/ 2047011 w 10649189"/>
              <a:gd name="connsiteY4" fmla="*/ 0 h 5601533"/>
              <a:gd name="connsiteX5" fmla="*/ 2638632 w 10649189"/>
              <a:gd name="connsiteY5" fmla="*/ 0 h 5601533"/>
              <a:gd name="connsiteX6" fmla="*/ 3017270 w 10649189"/>
              <a:gd name="connsiteY6" fmla="*/ 0 h 5601533"/>
              <a:gd name="connsiteX7" fmla="*/ 3289416 w 10649189"/>
              <a:gd name="connsiteY7" fmla="*/ 0 h 5601533"/>
              <a:gd name="connsiteX8" fmla="*/ 3668054 w 10649189"/>
              <a:gd name="connsiteY8" fmla="*/ 0 h 5601533"/>
              <a:gd name="connsiteX9" fmla="*/ 4046692 w 10649189"/>
              <a:gd name="connsiteY9" fmla="*/ 0 h 5601533"/>
              <a:gd name="connsiteX10" fmla="*/ 4531822 w 10649189"/>
              <a:gd name="connsiteY10" fmla="*/ 0 h 5601533"/>
              <a:gd name="connsiteX11" fmla="*/ 5123443 w 10649189"/>
              <a:gd name="connsiteY11" fmla="*/ 0 h 5601533"/>
              <a:gd name="connsiteX12" fmla="*/ 5928049 w 10649189"/>
              <a:gd name="connsiteY12" fmla="*/ 0 h 5601533"/>
              <a:gd name="connsiteX13" fmla="*/ 6732654 w 10649189"/>
              <a:gd name="connsiteY13" fmla="*/ 0 h 5601533"/>
              <a:gd name="connsiteX14" fmla="*/ 7537259 w 10649189"/>
              <a:gd name="connsiteY14" fmla="*/ 0 h 5601533"/>
              <a:gd name="connsiteX15" fmla="*/ 8128881 w 10649189"/>
              <a:gd name="connsiteY15" fmla="*/ 0 h 5601533"/>
              <a:gd name="connsiteX16" fmla="*/ 8720503 w 10649189"/>
              <a:gd name="connsiteY16" fmla="*/ 0 h 5601533"/>
              <a:gd name="connsiteX17" fmla="*/ 9099140 w 10649189"/>
              <a:gd name="connsiteY17" fmla="*/ 0 h 5601533"/>
              <a:gd name="connsiteX18" fmla="*/ 9903746 w 10649189"/>
              <a:gd name="connsiteY18" fmla="*/ 0 h 5601533"/>
              <a:gd name="connsiteX19" fmla="*/ 10649189 w 10649189"/>
              <a:gd name="connsiteY19" fmla="*/ 0 h 5601533"/>
              <a:gd name="connsiteX20" fmla="*/ 10649189 w 10649189"/>
              <a:gd name="connsiteY20" fmla="*/ 392107 h 5601533"/>
              <a:gd name="connsiteX21" fmla="*/ 10649189 w 10649189"/>
              <a:gd name="connsiteY21" fmla="*/ 1064291 h 5601533"/>
              <a:gd name="connsiteX22" fmla="*/ 10649189 w 10649189"/>
              <a:gd name="connsiteY22" fmla="*/ 1680460 h 5601533"/>
              <a:gd name="connsiteX23" fmla="*/ 10649189 w 10649189"/>
              <a:gd name="connsiteY23" fmla="*/ 2296629 h 5601533"/>
              <a:gd name="connsiteX24" fmla="*/ 10649189 w 10649189"/>
              <a:gd name="connsiteY24" fmla="*/ 2856782 h 5601533"/>
              <a:gd name="connsiteX25" fmla="*/ 10649189 w 10649189"/>
              <a:gd name="connsiteY25" fmla="*/ 3304904 h 5601533"/>
              <a:gd name="connsiteX26" fmla="*/ 10649189 w 10649189"/>
              <a:gd name="connsiteY26" fmla="*/ 3809042 h 5601533"/>
              <a:gd name="connsiteX27" fmla="*/ 10649189 w 10649189"/>
              <a:gd name="connsiteY27" fmla="*/ 4481226 h 5601533"/>
              <a:gd name="connsiteX28" fmla="*/ 10649189 w 10649189"/>
              <a:gd name="connsiteY28" fmla="*/ 5601533 h 5601533"/>
              <a:gd name="connsiteX29" fmla="*/ 10057567 w 10649189"/>
              <a:gd name="connsiteY29" fmla="*/ 5601533 h 5601533"/>
              <a:gd name="connsiteX30" fmla="*/ 9572438 w 10649189"/>
              <a:gd name="connsiteY30" fmla="*/ 5601533 h 5601533"/>
              <a:gd name="connsiteX31" fmla="*/ 8980816 w 10649189"/>
              <a:gd name="connsiteY31" fmla="*/ 5601533 h 5601533"/>
              <a:gd name="connsiteX32" fmla="*/ 8176211 w 10649189"/>
              <a:gd name="connsiteY32" fmla="*/ 5601533 h 5601533"/>
              <a:gd name="connsiteX33" fmla="*/ 7797573 w 10649189"/>
              <a:gd name="connsiteY33" fmla="*/ 5601533 h 5601533"/>
              <a:gd name="connsiteX34" fmla="*/ 7205951 w 10649189"/>
              <a:gd name="connsiteY34" fmla="*/ 5601533 h 5601533"/>
              <a:gd name="connsiteX35" fmla="*/ 6827313 w 10649189"/>
              <a:gd name="connsiteY35" fmla="*/ 5601533 h 5601533"/>
              <a:gd name="connsiteX36" fmla="*/ 6022708 w 10649189"/>
              <a:gd name="connsiteY36" fmla="*/ 5601533 h 5601533"/>
              <a:gd name="connsiteX37" fmla="*/ 5324595 w 10649189"/>
              <a:gd name="connsiteY37" fmla="*/ 5601533 h 5601533"/>
              <a:gd name="connsiteX38" fmla="*/ 4519989 w 10649189"/>
              <a:gd name="connsiteY38" fmla="*/ 5601533 h 5601533"/>
              <a:gd name="connsiteX39" fmla="*/ 3821876 w 10649189"/>
              <a:gd name="connsiteY39" fmla="*/ 5601533 h 5601533"/>
              <a:gd name="connsiteX40" fmla="*/ 3336746 w 10649189"/>
              <a:gd name="connsiteY40" fmla="*/ 5601533 h 5601533"/>
              <a:gd name="connsiteX41" fmla="*/ 2851616 w 10649189"/>
              <a:gd name="connsiteY41" fmla="*/ 5601533 h 5601533"/>
              <a:gd name="connsiteX42" fmla="*/ 2366486 w 10649189"/>
              <a:gd name="connsiteY42" fmla="*/ 5601533 h 5601533"/>
              <a:gd name="connsiteX43" fmla="*/ 1561881 w 10649189"/>
              <a:gd name="connsiteY43" fmla="*/ 5601533 h 5601533"/>
              <a:gd name="connsiteX44" fmla="*/ 757276 w 10649189"/>
              <a:gd name="connsiteY44" fmla="*/ 5601533 h 5601533"/>
              <a:gd name="connsiteX45" fmla="*/ 0 w 10649189"/>
              <a:gd name="connsiteY45" fmla="*/ 5601533 h 5601533"/>
              <a:gd name="connsiteX46" fmla="*/ 0 w 10649189"/>
              <a:gd name="connsiteY46" fmla="*/ 5041380 h 5601533"/>
              <a:gd name="connsiteX47" fmla="*/ 0 w 10649189"/>
              <a:gd name="connsiteY47" fmla="*/ 4593257 h 5601533"/>
              <a:gd name="connsiteX48" fmla="*/ 0 w 10649189"/>
              <a:gd name="connsiteY48" fmla="*/ 4033104 h 5601533"/>
              <a:gd name="connsiteX49" fmla="*/ 0 w 10649189"/>
              <a:gd name="connsiteY49" fmla="*/ 3528966 h 5601533"/>
              <a:gd name="connsiteX50" fmla="*/ 0 w 10649189"/>
              <a:gd name="connsiteY50" fmla="*/ 3136858 h 5601533"/>
              <a:gd name="connsiteX51" fmla="*/ 0 w 10649189"/>
              <a:gd name="connsiteY51" fmla="*/ 2744751 h 5601533"/>
              <a:gd name="connsiteX52" fmla="*/ 0 w 10649189"/>
              <a:gd name="connsiteY52" fmla="*/ 2240613 h 5601533"/>
              <a:gd name="connsiteX53" fmla="*/ 0 w 10649189"/>
              <a:gd name="connsiteY53" fmla="*/ 1848506 h 5601533"/>
              <a:gd name="connsiteX54" fmla="*/ 0 w 10649189"/>
              <a:gd name="connsiteY54" fmla="*/ 1288353 h 5601533"/>
              <a:gd name="connsiteX55" fmla="*/ 0 w 10649189"/>
              <a:gd name="connsiteY55" fmla="*/ 784215 h 5601533"/>
              <a:gd name="connsiteX56" fmla="*/ 0 w 10649189"/>
              <a:gd name="connsiteY56" fmla="*/ 0 h 560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649189" h="5601533" extrusionOk="0">
                <a:moveTo>
                  <a:pt x="0" y="0"/>
                </a:moveTo>
                <a:cubicBezTo>
                  <a:pt x="131684" y="-15624"/>
                  <a:pt x="177586" y="23302"/>
                  <a:pt x="272146" y="0"/>
                </a:cubicBezTo>
                <a:cubicBezTo>
                  <a:pt x="366706" y="-23302"/>
                  <a:pt x="520849" y="24173"/>
                  <a:pt x="650784" y="0"/>
                </a:cubicBezTo>
                <a:cubicBezTo>
                  <a:pt x="780719" y="-24173"/>
                  <a:pt x="1263454" y="36764"/>
                  <a:pt x="1455389" y="0"/>
                </a:cubicBezTo>
                <a:cubicBezTo>
                  <a:pt x="1647324" y="-36764"/>
                  <a:pt x="1860961" y="27788"/>
                  <a:pt x="2047011" y="0"/>
                </a:cubicBezTo>
                <a:cubicBezTo>
                  <a:pt x="2233061" y="-27788"/>
                  <a:pt x="2360440" y="12310"/>
                  <a:pt x="2638632" y="0"/>
                </a:cubicBezTo>
                <a:cubicBezTo>
                  <a:pt x="2916824" y="-12310"/>
                  <a:pt x="2840514" y="27952"/>
                  <a:pt x="3017270" y="0"/>
                </a:cubicBezTo>
                <a:cubicBezTo>
                  <a:pt x="3194026" y="-27952"/>
                  <a:pt x="3195365" y="6280"/>
                  <a:pt x="3289416" y="0"/>
                </a:cubicBezTo>
                <a:cubicBezTo>
                  <a:pt x="3383467" y="-6280"/>
                  <a:pt x="3579023" y="43729"/>
                  <a:pt x="3668054" y="0"/>
                </a:cubicBezTo>
                <a:cubicBezTo>
                  <a:pt x="3757085" y="-43729"/>
                  <a:pt x="3903332" y="104"/>
                  <a:pt x="4046692" y="0"/>
                </a:cubicBezTo>
                <a:cubicBezTo>
                  <a:pt x="4190052" y="-104"/>
                  <a:pt x="4385696" y="16792"/>
                  <a:pt x="4531822" y="0"/>
                </a:cubicBezTo>
                <a:cubicBezTo>
                  <a:pt x="4677948" y="-16792"/>
                  <a:pt x="4866561" y="40344"/>
                  <a:pt x="5123443" y="0"/>
                </a:cubicBezTo>
                <a:cubicBezTo>
                  <a:pt x="5380325" y="-40344"/>
                  <a:pt x="5571193" y="48876"/>
                  <a:pt x="5928049" y="0"/>
                </a:cubicBezTo>
                <a:cubicBezTo>
                  <a:pt x="6284905" y="-48876"/>
                  <a:pt x="6383522" y="71048"/>
                  <a:pt x="6732654" y="0"/>
                </a:cubicBezTo>
                <a:cubicBezTo>
                  <a:pt x="7081786" y="-71048"/>
                  <a:pt x="7222124" y="96270"/>
                  <a:pt x="7537259" y="0"/>
                </a:cubicBezTo>
                <a:cubicBezTo>
                  <a:pt x="7852395" y="-96270"/>
                  <a:pt x="7996852" y="11512"/>
                  <a:pt x="8128881" y="0"/>
                </a:cubicBezTo>
                <a:cubicBezTo>
                  <a:pt x="8260910" y="-11512"/>
                  <a:pt x="8499234" y="55983"/>
                  <a:pt x="8720503" y="0"/>
                </a:cubicBezTo>
                <a:cubicBezTo>
                  <a:pt x="8941772" y="-55983"/>
                  <a:pt x="8991568" y="36003"/>
                  <a:pt x="9099140" y="0"/>
                </a:cubicBezTo>
                <a:cubicBezTo>
                  <a:pt x="9206712" y="-36003"/>
                  <a:pt x="9541620" y="17553"/>
                  <a:pt x="9903746" y="0"/>
                </a:cubicBezTo>
                <a:cubicBezTo>
                  <a:pt x="10265872" y="-17553"/>
                  <a:pt x="10306770" y="28289"/>
                  <a:pt x="10649189" y="0"/>
                </a:cubicBezTo>
                <a:cubicBezTo>
                  <a:pt x="10654957" y="125265"/>
                  <a:pt x="10624653" y="219190"/>
                  <a:pt x="10649189" y="392107"/>
                </a:cubicBezTo>
                <a:cubicBezTo>
                  <a:pt x="10673725" y="565024"/>
                  <a:pt x="10630952" y="809893"/>
                  <a:pt x="10649189" y="1064291"/>
                </a:cubicBezTo>
                <a:cubicBezTo>
                  <a:pt x="10667426" y="1318689"/>
                  <a:pt x="10592719" y="1468710"/>
                  <a:pt x="10649189" y="1680460"/>
                </a:cubicBezTo>
                <a:cubicBezTo>
                  <a:pt x="10705659" y="1892210"/>
                  <a:pt x="10646570" y="2042806"/>
                  <a:pt x="10649189" y="2296629"/>
                </a:cubicBezTo>
                <a:cubicBezTo>
                  <a:pt x="10651808" y="2550452"/>
                  <a:pt x="10631896" y="2669636"/>
                  <a:pt x="10649189" y="2856782"/>
                </a:cubicBezTo>
                <a:cubicBezTo>
                  <a:pt x="10666482" y="3043928"/>
                  <a:pt x="10615689" y="3177264"/>
                  <a:pt x="10649189" y="3304904"/>
                </a:cubicBezTo>
                <a:cubicBezTo>
                  <a:pt x="10682689" y="3432544"/>
                  <a:pt x="10608221" y="3581218"/>
                  <a:pt x="10649189" y="3809042"/>
                </a:cubicBezTo>
                <a:cubicBezTo>
                  <a:pt x="10690157" y="4036866"/>
                  <a:pt x="10583219" y="4293014"/>
                  <a:pt x="10649189" y="4481226"/>
                </a:cubicBezTo>
                <a:cubicBezTo>
                  <a:pt x="10715159" y="4669438"/>
                  <a:pt x="10560756" y="5066390"/>
                  <a:pt x="10649189" y="5601533"/>
                </a:cubicBezTo>
                <a:cubicBezTo>
                  <a:pt x="10503426" y="5632079"/>
                  <a:pt x="10253477" y="5563658"/>
                  <a:pt x="10057567" y="5601533"/>
                </a:cubicBezTo>
                <a:cubicBezTo>
                  <a:pt x="9861657" y="5639408"/>
                  <a:pt x="9749963" y="5544663"/>
                  <a:pt x="9572438" y="5601533"/>
                </a:cubicBezTo>
                <a:cubicBezTo>
                  <a:pt x="9394913" y="5658403"/>
                  <a:pt x="9134977" y="5532011"/>
                  <a:pt x="8980816" y="5601533"/>
                </a:cubicBezTo>
                <a:cubicBezTo>
                  <a:pt x="8826655" y="5671055"/>
                  <a:pt x="8468680" y="5538903"/>
                  <a:pt x="8176211" y="5601533"/>
                </a:cubicBezTo>
                <a:cubicBezTo>
                  <a:pt x="7883743" y="5664163"/>
                  <a:pt x="7970199" y="5599083"/>
                  <a:pt x="7797573" y="5601533"/>
                </a:cubicBezTo>
                <a:cubicBezTo>
                  <a:pt x="7624947" y="5603983"/>
                  <a:pt x="7476877" y="5536126"/>
                  <a:pt x="7205951" y="5601533"/>
                </a:cubicBezTo>
                <a:cubicBezTo>
                  <a:pt x="6935025" y="5666940"/>
                  <a:pt x="6906653" y="5597278"/>
                  <a:pt x="6827313" y="5601533"/>
                </a:cubicBezTo>
                <a:cubicBezTo>
                  <a:pt x="6747973" y="5605788"/>
                  <a:pt x="6386413" y="5550566"/>
                  <a:pt x="6022708" y="5601533"/>
                </a:cubicBezTo>
                <a:cubicBezTo>
                  <a:pt x="5659004" y="5652500"/>
                  <a:pt x="5583972" y="5556883"/>
                  <a:pt x="5324595" y="5601533"/>
                </a:cubicBezTo>
                <a:cubicBezTo>
                  <a:pt x="5065218" y="5646183"/>
                  <a:pt x="4734830" y="5555071"/>
                  <a:pt x="4519989" y="5601533"/>
                </a:cubicBezTo>
                <a:cubicBezTo>
                  <a:pt x="4305148" y="5647995"/>
                  <a:pt x="4133083" y="5548996"/>
                  <a:pt x="3821876" y="5601533"/>
                </a:cubicBezTo>
                <a:cubicBezTo>
                  <a:pt x="3510669" y="5654070"/>
                  <a:pt x="3556289" y="5598130"/>
                  <a:pt x="3336746" y="5601533"/>
                </a:cubicBezTo>
                <a:cubicBezTo>
                  <a:pt x="3117203" y="5604936"/>
                  <a:pt x="2976996" y="5573379"/>
                  <a:pt x="2851616" y="5601533"/>
                </a:cubicBezTo>
                <a:cubicBezTo>
                  <a:pt x="2726236" y="5629687"/>
                  <a:pt x="2576238" y="5580948"/>
                  <a:pt x="2366486" y="5601533"/>
                </a:cubicBezTo>
                <a:cubicBezTo>
                  <a:pt x="2156734" y="5622118"/>
                  <a:pt x="1917660" y="5553422"/>
                  <a:pt x="1561881" y="5601533"/>
                </a:cubicBezTo>
                <a:cubicBezTo>
                  <a:pt x="1206103" y="5649644"/>
                  <a:pt x="1159057" y="5598971"/>
                  <a:pt x="757276" y="5601533"/>
                </a:cubicBezTo>
                <a:cubicBezTo>
                  <a:pt x="355496" y="5604095"/>
                  <a:pt x="202927" y="5564429"/>
                  <a:pt x="0" y="5601533"/>
                </a:cubicBezTo>
                <a:cubicBezTo>
                  <a:pt x="-38934" y="5415903"/>
                  <a:pt x="7002" y="5248928"/>
                  <a:pt x="0" y="5041380"/>
                </a:cubicBezTo>
                <a:cubicBezTo>
                  <a:pt x="-7002" y="4833832"/>
                  <a:pt x="19964" y="4801942"/>
                  <a:pt x="0" y="4593257"/>
                </a:cubicBezTo>
                <a:cubicBezTo>
                  <a:pt x="-19964" y="4384572"/>
                  <a:pt x="20355" y="4286273"/>
                  <a:pt x="0" y="4033104"/>
                </a:cubicBezTo>
                <a:cubicBezTo>
                  <a:pt x="-20355" y="3779935"/>
                  <a:pt x="20741" y="3729897"/>
                  <a:pt x="0" y="3528966"/>
                </a:cubicBezTo>
                <a:cubicBezTo>
                  <a:pt x="-20741" y="3328035"/>
                  <a:pt x="3249" y="3277110"/>
                  <a:pt x="0" y="3136858"/>
                </a:cubicBezTo>
                <a:cubicBezTo>
                  <a:pt x="-3249" y="2996606"/>
                  <a:pt x="33935" y="2845425"/>
                  <a:pt x="0" y="2744751"/>
                </a:cubicBezTo>
                <a:cubicBezTo>
                  <a:pt x="-33935" y="2644077"/>
                  <a:pt x="37545" y="2440574"/>
                  <a:pt x="0" y="2240613"/>
                </a:cubicBezTo>
                <a:cubicBezTo>
                  <a:pt x="-37545" y="2040652"/>
                  <a:pt x="24092" y="1984294"/>
                  <a:pt x="0" y="1848506"/>
                </a:cubicBezTo>
                <a:cubicBezTo>
                  <a:pt x="-24092" y="1712718"/>
                  <a:pt x="62693" y="1430935"/>
                  <a:pt x="0" y="1288353"/>
                </a:cubicBezTo>
                <a:cubicBezTo>
                  <a:pt x="-62693" y="1145771"/>
                  <a:pt x="20900" y="996664"/>
                  <a:pt x="0" y="784215"/>
                </a:cubicBezTo>
                <a:cubicBezTo>
                  <a:pt x="-20900" y="571766"/>
                  <a:pt x="50370" y="2396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 </a:t>
            </a: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REGLE DES INSCRIPTIONS EN VIGUEUR</a:t>
            </a:r>
          </a:p>
          <a:p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 le nombre de Participants dépasse le « nombre maximum de Participants, indiquée dans la fiche Action/ onglet Action, alors chaque nouvel entrepreneur rattaché à l’action est qualifiée en « surbooking ».</a:t>
            </a:r>
          </a:p>
          <a:p>
            <a:endParaRPr lang="fr-FR" sz="1400" b="1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 </a:t>
            </a: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PROBLEME CONSTATE</a:t>
            </a:r>
          </a:p>
          <a:p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Parfois, le nombre d’entrepreneurs inscrits est très importants, et des personnes non confirmées peuvent recevoir les documents règlementaires d’un stagiaire ; le nombre de stagiaires réalisant la formation dépasse parfois le nombre prévu.</a:t>
            </a:r>
          </a:p>
          <a:p>
            <a:endParaRPr lang="fr-FR" sz="14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 </a:t>
            </a: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BESOIN</a:t>
            </a:r>
          </a:p>
          <a:p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Permettre aux gestionnaires des actions de formations de bloquer les inscriptions à un moment donné T.</a:t>
            </a:r>
            <a:endParaRPr lang="fr-FR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sz="14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 DEVELOPPEMENT PROPOSE</a:t>
            </a:r>
          </a:p>
          <a:p>
            <a:pPr marL="628650" indent="-266700" algn="just"/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- Conservation de la règle relative au Surbooking.</a:t>
            </a:r>
          </a:p>
          <a:p>
            <a:pPr marL="628650" indent="-266700" algn="just"/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- Ajout d’une case « blocage inscription » sur la fiche Action/Participant  +  message alerte lors de l’ajout d’un Participant à l’action une fois la case cochée.</a:t>
            </a:r>
          </a:p>
          <a:p>
            <a:pPr marL="628650" indent="-266700" algn="just"/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- Empêcher l’ajout d’un Entrepreneur, une fois la case cochée</a:t>
            </a:r>
          </a:p>
          <a:p>
            <a:pPr marL="628650" indent="-266700" algn="just"/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- Création d’une ligne de droit sur cette case dans la fiche Profil de droit</a:t>
            </a:r>
          </a:p>
          <a:p>
            <a:pPr algn="just"/>
            <a:endParaRPr lang="fr-FR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fr-FR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VALIDATION GROUPE BGE     </a:t>
            </a:r>
            <a:r>
              <a:rPr lang="fr-FR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Développement retenue</a:t>
            </a:r>
          </a:p>
        </p:txBody>
      </p:sp>
    </p:spTree>
    <p:extLst>
      <p:ext uri="{BB962C8B-B14F-4D97-AF65-F5344CB8AC3E}">
        <p14:creationId xmlns:p14="http://schemas.microsoft.com/office/powerpoint/2010/main" val="3276833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DB5912-D210-28CF-8FD7-91811422F9E2}"/>
              </a:ext>
            </a:extLst>
          </p:cNvPr>
          <p:cNvSpPr txBox="1"/>
          <p:nvPr/>
        </p:nvSpPr>
        <p:spPr>
          <a:xfrm>
            <a:off x="559585" y="369174"/>
            <a:ext cx="10984715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ACTION/ Tableau récapitulatif des actions ---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E08CFD-5B80-4EEE-8B37-72485835D5E5}"/>
              </a:ext>
            </a:extLst>
          </p:cNvPr>
          <p:cNvSpPr txBox="1"/>
          <p:nvPr/>
        </p:nvSpPr>
        <p:spPr>
          <a:xfrm>
            <a:off x="483385" y="1231101"/>
            <a:ext cx="10984715" cy="1323439"/>
          </a:xfrm>
          <a:custGeom>
            <a:avLst/>
            <a:gdLst>
              <a:gd name="connsiteX0" fmla="*/ 0 w 10984715"/>
              <a:gd name="connsiteY0" fmla="*/ 0 h 1323439"/>
              <a:gd name="connsiteX1" fmla="*/ 248601 w 10984715"/>
              <a:gd name="connsiteY1" fmla="*/ 0 h 1323439"/>
              <a:gd name="connsiteX2" fmla="*/ 607050 w 10984715"/>
              <a:gd name="connsiteY2" fmla="*/ 0 h 1323439"/>
              <a:gd name="connsiteX3" fmla="*/ 1404887 w 10984715"/>
              <a:gd name="connsiteY3" fmla="*/ 0 h 1323439"/>
              <a:gd name="connsiteX4" fmla="*/ 1983030 w 10984715"/>
              <a:gd name="connsiteY4" fmla="*/ 0 h 1323439"/>
              <a:gd name="connsiteX5" fmla="*/ 2561173 w 10984715"/>
              <a:gd name="connsiteY5" fmla="*/ 0 h 1323439"/>
              <a:gd name="connsiteX6" fmla="*/ 2919622 w 10984715"/>
              <a:gd name="connsiteY6" fmla="*/ 0 h 1323439"/>
              <a:gd name="connsiteX7" fmla="*/ 3168223 w 10984715"/>
              <a:gd name="connsiteY7" fmla="*/ 0 h 1323439"/>
              <a:gd name="connsiteX8" fmla="*/ 3526672 w 10984715"/>
              <a:gd name="connsiteY8" fmla="*/ 0 h 1323439"/>
              <a:gd name="connsiteX9" fmla="*/ 3885120 w 10984715"/>
              <a:gd name="connsiteY9" fmla="*/ 0 h 1323439"/>
              <a:gd name="connsiteX10" fmla="*/ 4353416 w 10984715"/>
              <a:gd name="connsiteY10" fmla="*/ 0 h 1323439"/>
              <a:gd name="connsiteX11" fmla="*/ 4931559 w 10984715"/>
              <a:gd name="connsiteY11" fmla="*/ 0 h 1323439"/>
              <a:gd name="connsiteX12" fmla="*/ 5729396 w 10984715"/>
              <a:gd name="connsiteY12" fmla="*/ 0 h 1323439"/>
              <a:gd name="connsiteX13" fmla="*/ 6527233 w 10984715"/>
              <a:gd name="connsiteY13" fmla="*/ 0 h 1323439"/>
              <a:gd name="connsiteX14" fmla="*/ 7325070 w 10984715"/>
              <a:gd name="connsiteY14" fmla="*/ 0 h 1323439"/>
              <a:gd name="connsiteX15" fmla="*/ 7903213 w 10984715"/>
              <a:gd name="connsiteY15" fmla="*/ 0 h 1323439"/>
              <a:gd name="connsiteX16" fmla="*/ 8481356 w 10984715"/>
              <a:gd name="connsiteY16" fmla="*/ 0 h 1323439"/>
              <a:gd name="connsiteX17" fmla="*/ 8839805 w 10984715"/>
              <a:gd name="connsiteY17" fmla="*/ 0 h 1323439"/>
              <a:gd name="connsiteX18" fmla="*/ 9637642 w 10984715"/>
              <a:gd name="connsiteY18" fmla="*/ 0 h 1323439"/>
              <a:gd name="connsiteX19" fmla="*/ 10325632 w 10984715"/>
              <a:gd name="connsiteY19" fmla="*/ 0 h 1323439"/>
              <a:gd name="connsiteX20" fmla="*/ 10984715 w 10984715"/>
              <a:gd name="connsiteY20" fmla="*/ 0 h 1323439"/>
              <a:gd name="connsiteX21" fmla="*/ 10984715 w 10984715"/>
              <a:gd name="connsiteY21" fmla="*/ 427912 h 1323439"/>
              <a:gd name="connsiteX22" fmla="*/ 10984715 w 10984715"/>
              <a:gd name="connsiteY22" fmla="*/ 882293 h 1323439"/>
              <a:gd name="connsiteX23" fmla="*/ 10984715 w 10984715"/>
              <a:gd name="connsiteY23" fmla="*/ 1323439 h 1323439"/>
              <a:gd name="connsiteX24" fmla="*/ 10406572 w 10984715"/>
              <a:gd name="connsiteY24" fmla="*/ 1323439 h 1323439"/>
              <a:gd name="connsiteX25" fmla="*/ 9938276 w 10984715"/>
              <a:gd name="connsiteY25" fmla="*/ 1323439 h 1323439"/>
              <a:gd name="connsiteX26" fmla="*/ 9579828 w 10984715"/>
              <a:gd name="connsiteY26" fmla="*/ 1323439 h 1323439"/>
              <a:gd name="connsiteX27" fmla="*/ 8781991 w 10984715"/>
              <a:gd name="connsiteY27" fmla="*/ 1323439 h 1323439"/>
              <a:gd name="connsiteX28" fmla="*/ 8094001 w 10984715"/>
              <a:gd name="connsiteY28" fmla="*/ 1323439 h 1323439"/>
              <a:gd name="connsiteX29" fmla="*/ 7625705 w 10984715"/>
              <a:gd name="connsiteY29" fmla="*/ 1323439 h 1323439"/>
              <a:gd name="connsiteX30" fmla="*/ 7157409 w 10984715"/>
              <a:gd name="connsiteY30" fmla="*/ 1323439 h 1323439"/>
              <a:gd name="connsiteX31" fmla="*/ 6579266 w 10984715"/>
              <a:gd name="connsiteY31" fmla="*/ 1323439 h 1323439"/>
              <a:gd name="connsiteX32" fmla="*/ 5781429 w 10984715"/>
              <a:gd name="connsiteY32" fmla="*/ 1323439 h 1323439"/>
              <a:gd name="connsiteX33" fmla="*/ 5422980 w 10984715"/>
              <a:gd name="connsiteY33" fmla="*/ 1323439 h 1323439"/>
              <a:gd name="connsiteX34" fmla="*/ 4844837 w 10984715"/>
              <a:gd name="connsiteY34" fmla="*/ 1323439 h 1323439"/>
              <a:gd name="connsiteX35" fmla="*/ 4486389 w 10984715"/>
              <a:gd name="connsiteY35" fmla="*/ 1323439 h 1323439"/>
              <a:gd name="connsiteX36" fmla="*/ 3688552 w 10984715"/>
              <a:gd name="connsiteY36" fmla="*/ 1323439 h 1323439"/>
              <a:gd name="connsiteX37" fmla="*/ 3000562 w 10984715"/>
              <a:gd name="connsiteY37" fmla="*/ 1323439 h 1323439"/>
              <a:gd name="connsiteX38" fmla="*/ 2202724 w 10984715"/>
              <a:gd name="connsiteY38" fmla="*/ 1323439 h 1323439"/>
              <a:gd name="connsiteX39" fmla="*/ 1514734 w 10984715"/>
              <a:gd name="connsiteY39" fmla="*/ 1323439 h 1323439"/>
              <a:gd name="connsiteX40" fmla="*/ 1046439 w 10984715"/>
              <a:gd name="connsiteY40" fmla="*/ 1323439 h 1323439"/>
              <a:gd name="connsiteX41" fmla="*/ 578143 w 10984715"/>
              <a:gd name="connsiteY41" fmla="*/ 1323439 h 1323439"/>
              <a:gd name="connsiteX42" fmla="*/ 0 w 10984715"/>
              <a:gd name="connsiteY42" fmla="*/ 1323439 h 1323439"/>
              <a:gd name="connsiteX43" fmla="*/ 0 w 10984715"/>
              <a:gd name="connsiteY43" fmla="*/ 855824 h 1323439"/>
              <a:gd name="connsiteX44" fmla="*/ 0 w 10984715"/>
              <a:gd name="connsiteY44" fmla="*/ 441146 h 1323439"/>
              <a:gd name="connsiteX45" fmla="*/ 0 w 10984715"/>
              <a:gd name="connsiteY45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984715" h="1323439" extrusionOk="0">
                <a:moveTo>
                  <a:pt x="0" y="0"/>
                </a:moveTo>
                <a:cubicBezTo>
                  <a:pt x="74418" y="-28505"/>
                  <a:pt x="180587" y="15409"/>
                  <a:pt x="248601" y="0"/>
                </a:cubicBezTo>
                <a:cubicBezTo>
                  <a:pt x="316615" y="-15409"/>
                  <a:pt x="531261" y="5076"/>
                  <a:pt x="607050" y="0"/>
                </a:cubicBezTo>
                <a:cubicBezTo>
                  <a:pt x="682839" y="-5076"/>
                  <a:pt x="1192933" y="37539"/>
                  <a:pt x="1404887" y="0"/>
                </a:cubicBezTo>
                <a:cubicBezTo>
                  <a:pt x="1616841" y="-37539"/>
                  <a:pt x="1770538" y="2941"/>
                  <a:pt x="1983030" y="0"/>
                </a:cubicBezTo>
                <a:cubicBezTo>
                  <a:pt x="2195522" y="-2941"/>
                  <a:pt x="2368869" y="11775"/>
                  <a:pt x="2561173" y="0"/>
                </a:cubicBezTo>
                <a:cubicBezTo>
                  <a:pt x="2753477" y="-11775"/>
                  <a:pt x="2744788" y="39240"/>
                  <a:pt x="2919622" y="0"/>
                </a:cubicBezTo>
                <a:cubicBezTo>
                  <a:pt x="3094456" y="-39240"/>
                  <a:pt x="3058912" y="20762"/>
                  <a:pt x="3168223" y="0"/>
                </a:cubicBezTo>
                <a:cubicBezTo>
                  <a:pt x="3277534" y="-20762"/>
                  <a:pt x="3437075" y="24588"/>
                  <a:pt x="3526672" y="0"/>
                </a:cubicBezTo>
                <a:cubicBezTo>
                  <a:pt x="3616269" y="-24588"/>
                  <a:pt x="3797765" y="10113"/>
                  <a:pt x="3885120" y="0"/>
                </a:cubicBezTo>
                <a:cubicBezTo>
                  <a:pt x="3972475" y="-10113"/>
                  <a:pt x="4133540" y="30642"/>
                  <a:pt x="4353416" y="0"/>
                </a:cubicBezTo>
                <a:cubicBezTo>
                  <a:pt x="4573292" y="-30642"/>
                  <a:pt x="4747295" y="31822"/>
                  <a:pt x="4931559" y="0"/>
                </a:cubicBezTo>
                <a:cubicBezTo>
                  <a:pt x="5115823" y="-31822"/>
                  <a:pt x="5560275" y="42826"/>
                  <a:pt x="5729396" y="0"/>
                </a:cubicBezTo>
                <a:cubicBezTo>
                  <a:pt x="5898517" y="-42826"/>
                  <a:pt x="6228911" y="75733"/>
                  <a:pt x="6527233" y="0"/>
                </a:cubicBezTo>
                <a:cubicBezTo>
                  <a:pt x="6825555" y="-75733"/>
                  <a:pt x="7161880" y="18983"/>
                  <a:pt x="7325070" y="0"/>
                </a:cubicBezTo>
                <a:cubicBezTo>
                  <a:pt x="7488260" y="-18983"/>
                  <a:pt x="7628199" y="30303"/>
                  <a:pt x="7903213" y="0"/>
                </a:cubicBezTo>
                <a:cubicBezTo>
                  <a:pt x="8178227" y="-30303"/>
                  <a:pt x="8313430" y="63363"/>
                  <a:pt x="8481356" y="0"/>
                </a:cubicBezTo>
                <a:cubicBezTo>
                  <a:pt x="8649282" y="-63363"/>
                  <a:pt x="8680185" y="16145"/>
                  <a:pt x="8839805" y="0"/>
                </a:cubicBezTo>
                <a:cubicBezTo>
                  <a:pt x="8999425" y="-16145"/>
                  <a:pt x="9299310" y="48461"/>
                  <a:pt x="9637642" y="0"/>
                </a:cubicBezTo>
                <a:cubicBezTo>
                  <a:pt x="9975974" y="-48461"/>
                  <a:pt x="10113847" y="14085"/>
                  <a:pt x="10325632" y="0"/>
                </a:cubicBezTo>
                <a:cubicBezTo>
                  <a:pt x="10537417" y="-14085"/>
                  <a:pt x="10797653" y="20075"/>
                  <a:pt x="10984715" y="0"/>
                </a:cubicBezTo>
                <a:cubicBezTo>
                  <a:pt x="10995037" y="154385"/>
                  <a:pt x="10936452" y="269026"/>
                  <a:pt x="10984715" y="427912"/>
                </a:cubicBezTo>
                <a:cubicBezTo>
                  <a:pt x="11032978" y="586798"/>
                  <a:pt x="10943902" y="787969"/>
                  <a:pt x="10984715" y="882293"/>
                </a:cubicBezTo>
                <a:cubicBezTo>
                  <a:pt x="11025528" y="976617"/>
                  <a:pt x="10968890" y="1181140"/>
                  <a:pt x="10984715" y="1323439"/>
                </a:cubicBezTo>
                <a:cubicBezTo>
                  <a:pt x="10759451" y="1331381"/>
                  <a:pt x="10680021" y="1309597"/>
                  <a:pt x="10406572" y="1323439"/>
                </a:cubicBezTo>
                <a:cubicBezTo>
                  <a:pt x="10133123" y="1337281"/>
                  <a:pt x="10059716" y="1322314"/>
                  <a:pt x="9938276" y="1323439"/>
                </a:cubicBezTo>
                <a:cubicBezTo>
                  <a:pt x="9816836" y="1324564"/>
                  <a:pt x="9729576" y="1286514"/>
                  <a:pt x="9579828" y="1323439"/>
                </a:cubicBezTo>
                <a:cubicBezTo>
                  <a:pt x="9430080" y="1360364"/>
                  <a:pt x="9032341" y="1312425"/>
                  <a:pt x="8781991" y="1323439"/>
                </a:cubicBezTo>
                <a:cubicBezTo>
                  <a:pt x="8531641" y="1334453"/>
                  <a:pt x="8299191" y="1299678"/>
                  <a:pt x="8094001" y="1323439"/>
                </a:cubicBezTo>
                <a:cubicBezTo>
                  <a:pt x="7888811" y="1347200"/>
                  <a:pt x="7740417" y="1290152"/>
                  <a:pt x="7625705" y="1323439"/>
                </a:cubicBezTo>
                <a:cubicBezTo>
                  <a:pt x="7510993" y="1356726"/>
                  <a:pt x="7386883" y="1284736"/>
                  <a:pt x="7157409" y="1323439"/>
                </a:cubicBezTo>
                <a:cubicBezTo>
                  <a:pt x="6927935" y="1362142"/>
                  <a:pt x="6857463" y="1270894"/>
                  <a:pt x="6579266" y="1323439"/>
                </a:cubicBezTo>
                <a:cubicBezTo>
                  <a:pt x="6301069" y="1375984"/>
                  <a:pt x="6011162" y="1236651"/>
                  <a:pt x="5781429" y="1323439"/>
                </a:cubicBezTo>
                <a:cubicBezTo>
                  <a:pt x="5551696" y="1410227"/>
                  <a:pt x="5592030" y="1294742"/>
                  <a:pt x="5422980" y="1323439"/>
                </a:cubicBezTo>
                <a:cubicBezTo>
                  <a:pt x="5253930" y="1352136"/>
                  <a:pt x="4997321" y="1296197"/>
                  <a:pt x="4844837" y="1323439"/>
                </a:cubicBezTo>
                <a:cubicBezTo>
                  <a:pt x="4692353" y="1350681"/>
                  <a:pt x="4643922" y="1318641"/>
                  <a:pt x="4486389" y="1323439"/>
                </a:cubicBezTo>
                <a:cubicBezTo>
                  <a:pt x="4328856" y="1328237"/>
                  <a:pt x="3886483" y="1296572"/>
                  <a:pt x="3688552" y="1323439"/>
                </a:cubicBezTo>
                <a:cubicBezTo>
                  <a:pt x="3490621" y="1350306"/>
                  <a:pt x="3235820" y="1318820"/>
                  <a:pt x="3000562" y="1323439"/>
                </a:cubicBezTo>
                <a:cubicBezTo>
                  <a:pt x="2765304" y="1328058"/>
                  <a:pt x="2370728" y="1245674"/>
                  <a:pt x="2202724" y="1323439"/>
                </a:cubicBezTo>
                <a:cubicBezTo>
                  <a:pt x="2034720" y="1401204"/>
                  <a:pt x="1693245" y="1293573"/>
                  <a:pt x="1514734" y="1323439"/>
                </a:cubicBezTo>
                <a:cubicBezTo>
                  <a:pt x="1336223" y="1353305"/>
                  <a:pt x="1145152" y="1289622"/>
                  <a:pt x="1046439" y="1323439"/>
                </a:cubicBezTo>
                <a:cubicBezTo>
                  <a:pt x="947726" y="1357256"/>
                  <a:pt x="717180" y="1268211"/>
                  <a:pt x="578143" y="1323439"/>
                </a:cubicBezTo>
                <a:cubicBezTo>
                  <a:pt x="439106" y="1378667"/>
                  <a:pt x="255954" y="1273269"/>
                  <a:pt x="0" y="1323439"/>
                </a:cubicBezTo>
                <a:cubicBezTo>
                  <a:pt x="-27290" y="1126195"/>
                  <a:pt x="14360" y="995864"/>
                  <a:pt x="0" y="855824"/>
                </a:cubicBezTo>
                <a:cubicBezTo>
                  <a:pt x="-14360" y="715785"/>
                  <a:pt x="33834" y="535163"/>
                  <a:pt x="0" y="441146"/>
                </a:cubicBezTo>
                <a:cubicBezTo>
                  <a:pt x="-33834" y="347129"/>
                  <a:pt x="5424" y="10521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BESOIN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Adapter aux besoins les informations contenues dans le Tableau des actions actuel</a:t>
            </a:r>
          </a:p>
          <a:p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 </a:t>
            </a: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AFFICHAGE ACTUEL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FEF3B19-7309-1F2B-AC13-7DDB7BBC4F6D}"/>
              </a:ext>
            </a:extLst>
          </p:cNvPr>
          <p:cNvSpPr txBox="1"/>
          <p:nvPr/>
        </p:nvSpPr>
        <p:spPr>
          <a:xfrm>
            <a:off x="628411" y="4180502"/>
            <a:ext cx="111604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8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PROPOSITIONS</a:t>
            </a:r>
          </a:p>
          <a:p>
            <a:r>
              <a:rPr lang="fr-FR" sz="18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1- Suppression des colonnes :		2- Ajout des informations suivantes :</a:t>
            </a:r>
          </a:p>
          <a:p>
            <a:pPr marL="714375" indent="-285750">
              <a:buFontTx/>
              <a:buChar char="-"/>
            </a:pPr>
            <a:r>
              <a:rPr lang="fr-FR" sz="18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					 - Mode intervention</a:t>
            </a:r>
          </a:p>
          <a:p>
            <a:pPr marL="714375" indent="-285750">
              <a:buFontTx/>
              <a:buChar char="-"/>
            </a:pPr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Commentaires				- Statut de l’action</a:t>
            </a:r>
          </a:p>
          <a:p>
            <a:pPr marL="714375" indent="-285750">
              <a:buFontTx/>
              <a:buChar char="-"/>
            </a:pPr>
            <a:r>
              <a:rPr lang="fr-FR" sz="18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 liées				</a:t>
            </a:r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Compte-rendu </a:t>
            </a:r>
            <a:r>
              <a:rPr lang="fr-FR" sz="14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(lien vers CR)</a:t>
            </a:r>
            <a:endParaRPr lang="fr-FR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28625"/>
            <a:endParaRPr lang="fr-FR" sz="18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28625"/>
            <a:endParaRPr lang="fr-FR" sz="18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VALIDATION DU GROUPE        </a:t>
            </a:r>
            <a:r>
              <a:rPr lang="fr-FR" sz="1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Suppression que de la colonne « Actions liées »  + OK pour les 3 infos à ajouter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508F7C-D8F3-64C8-46A9-98DF90B31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98" y="2493699"/>
            <a:ext cx="11028640" cy="12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01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DB5912-D210-28CF-8FD7-91811422F9E2}"/>
              </a:ext>
            </a:extLst>
          </p:cNvPr>
          <p:cNvSpPr txBox="1"/>
          <p:nvPr/>
        </p:nvSpPr>
        <p:spPr>
          <a:xfrm>
            <a:off x="559585" y="369174"/>
            <a:ext cx="10994240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ENTREPRENEUR-PARCOURS/ Modification de l’écran ---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E08CFD-5B80-4EEE-8B37-72485835D5E5}"/>
              </a:ext>
            </a:extLst>
          </p:cNvPr>
          <p:cNvSpPr txBox="1"/>
          <p:nvPr/>
        </p:nvSpPr>
        <p:spPr>
          <a:xfrm>
            <a:off x="559585" y="1188184"/>
            <a:ext cx="10649189" cy="2831544"/>
          </a:xfrm>
          <a:custGeom>
            <a:avLst/>
            <a:gdLst>
              <a:gd name="connsiteX0" fmla="*/ 0 w 10649189"/>
              <a:gd name="connsiteY0" fmla="*/ 0 h 2831544"/>
              <a:gd name="connsiteX1" fmla="*/ 272146 w 10649189"/>
              <a:gd name="connsiteY1" fmla="*/ 0 h 2831544"/>
              <a:gd name="connsiteX2" fmla="*/ 650784 w 10649189"/>
              <a:gd name="connsiteY2" fmla="*/ 0 h 2831544"/>
              <a:gd name="connsiteX3" fmla="*/ 1455389 w 10649189"/>
              <a:gd name="connsiteY3" fmla="*/ 0 h 2831544"/>
              <a:gd name="connsiteX4" fmla="*/ 2047011 w 10649189"/>
              <a:gd name="connsiteY4" fmla="*/ 0 h 2831544"/>
              <a:gd name="connsiteX5" fmla="*/ 2638632 w 10649189"/>
              <a:gd name="connsiteY5" fmla="*/ 0 h 2831544"/>
              <a:gd name="connsiteX6" fmla="*/ 3017270 w 10649189"/>
              <a:gd name="connsiteY6" fmla="*/ 0 h 2831544"/>
              <a:gd name="connsiteX7" fmla="*/ 3289416 w 10649189"/>
              <a:gd name="connsiteY7" fmla="*/ 0 h 2831544"/>
              <a:gd name="connsiteX8" fmla="*/ 3668054 w 10649189"/>
              <a:gd name="connsiteY8" fmla="*/ 0 h 2831544"/>
              <a:gd name="connsiteX9" fmla="*/ 4046692 w 10649189"/>
              <a:gd name="connsiteY9" fmla="*/ 0 h 2831544"/>
              <a:gd name="connsiteX10" fmla="*/ 4531822 w 10649189"/>
              <a:gd name="connsiteY10" fmla="*/ 0 h 2831544"/>
              <a:gd name="connsiteX11" fmla="*/ 5123443 w 10649189"/>
              <a:gd name="connsiteY11" fmla="*/ 0 h 2831544"/>
              <a:gd name="connsiteX12" fmla="*/ 5928049 w 10649189"/>
              <a:gd name="connsiteY12" fmla="*/ 0 h 2831544"/>
              <a:gd name="connsiteX13" fmla="*/ 6732654 w 10649189"/>
              <a:gd name="connsiteY13" fmla="*/ 0 h 2831544"/>
              <a:gd name="connsiteX14" fmla="*/ 7537259 w 10649189"/>
              <a:gd name="connsiteY14" fmla="*/ 0 h 2831544"/>
              <a:gd name="connsiteX15" fmla="*/ 8128881 w 10649189"/>
              <a:gd name="connsiteY15" fmla="*/ 0 h 2831544"/>
              <a:gd name="connsiteX16" fmla="*/ 8720503 w 10649189"/>
              <a:gd name="connsiteY16" fmla="*/ 0 h 2831544"/>
              <a:gd name="connsiteX17" fmla="*/ 9099140 w 10649189"/>
              <a:gd name="connsiteY17" fmla="*/ 0 h 2831544"/>
              <a:gd name="connsiteX18" fmla="*/ 9903746 w 10649189"/>
              <a:gd name="connsiteY18" fmla="*/ 0 h 2831544"/>
              <a:gd name="connsiteX19" fmla="*/ 10649189 w 10649189"/>
              <a:gd name="connsiteY19" fmla="*/ 0 h 2831544"/>
              <a:gd name="connsiteX20" fmla="*/ 10649189 w 10649189"/>
              <a:gd name="connsiteY20" fmla="*/ 481362 h 2831544"/>
              <a:gd name="connsiteX21" fmla="*/ 10649189 w 10649189"/>
              <a:gd name="connsiteY21" fmla="*/ 1104302 h 2831544"/>
              <a:gd name="connsiteX22" fmla="*/ 10649189 w 10649189"/>
              <a:gd name="connsiteY22" fmla="*/ 1698926 h 2831544"/>
              <a:gd name="connsiteX23" fmla="*/ 10649189 w 10649189"/>
              <a:gd name="connsiteY23" fmla="*/ 2293551 h 2831544"/>
              <a:gd name="connsiteX24" fmla="*/ 10649189 w 10649189"/>
              <a:gd name="connsiteY24" fmla="*/ 2831544 h 2831544"/>
              <a:gd name="connsiteX25" fmla="*/ 10270551 w 10649189"/>
              <a:gd name="connsiteY25" fmla="*/ 2831544 h 2831544"/>
              <a:gd name="connsiteX26" fmla="*/ 9891913 w 10649189"/>
              <a:gd name="connsiteY26" fmla="*/ 2831544 h 2831544"/>
              <a:gd name="connsiteX27" fmla="*/ 9087308 w 10649189"/>
              <a:gd name="connsiteY27" fmla="*/ 2831544 h 2831544"/>
              <a:gd name="connsiteX28" fmla="*/ 8389194 w 10649189"/>
              <a:gd name="connsiteY28" fmla="*/ 2831544 h 2831544"/>
              <a:gd name="connsiteX29" fmla="*/ 7904065 w 10649189"/>
              <a:gd name="connsiteY29" fmla="*/ 2831544 h 2831544"/>
              <a:gd name="connsiteX30" fmla="*/ 7418935 w 10649189"/>
              <a:gd name="connsiteY30" fmla="*/ 2831544 h 2831544"/>
              <a:gd name="connsiteX31" fmla="*/ 6827313 w 10649189"/>
              <a:gd name="connsiteY31" fmla="*/ 2831544 h 2831544"/>
              <a:gd name="connsiteX32" fmla="*/ 6022708 w 10649189"/>
              <a:gd name="connsiteY32" fmla="*/ 2831544 h 2831544"/>
              <a:gd name="connsiteX33" fmla="*/ 5644070 w 10649189"/>
              <a:gd name="connsiteY33" fmla="*/ 2831544 h 2831544"/>
              <a:gd name="connsiteX34" fmla="*/ 5052449 w 10649189"/>
              <a:gd name="connsiteY34" fmla="*/ 2831544 h 2831544"/>
              <a:gd name="connsiteX35" fmla="*/ 4673811 w 10649189"/>
              <a:gd name="connsiteY35" fmla="*/ 2831544 h 2831544"/>
              <a:gd name="connsiteX36" fmla="*/ 3869205 w 10649189"/>
              <a:gd name="connsiteY36" fmla="*/ 2831544 h 2831544"/>
              <a:gd name="connsiteX37" fmla="*/ 3171092 w 10649189"/>
              <a:gd name="connsiteY37" fmla="*/ 2831544 h 2831544"/>
              <a:gd name="connsiteX38" fmla="*/ 2366486 w 10649189"/>
              <a:gd name="connsiteY38" fmla="*/ 2831544 h 2831544"/>
              <a:gd name="connsiteX39" fmla="*/ 1668373 w 10649189"/>
              <a:gd name="connsiteY39" fmla="*/ 2831544 h 2831544"/>
              <a:gd name="connsiteX40" fmla="*/ 1183243 w 10649189"/>
              <a:gd name="connsiteY40" fmla="*/ 2831544 h 2831544"/>
              <a:gd name="connsiteX41" fmla="*/ 698114 w 10649189"/>
              <a:gd name="connsiteY41" fmla="*/ 2831544 h 2831544"/>
              <a:gd name="connsiteX42" fmla="*/ 0 w 10649189"/>
              <a:gd name="connsiteY42" fmla="*/ 2831544 h 2831544"/>
              <a:gd name="connsiteX43" fmla="*/ 0 w 10649189"/>
              <a:gd name="connsiteY43" fmla="*/ 2208604 h 2831544"/>
              <a:gd name="connsiteX44" fmla="*/ 0 w 10649189"/>
              <a:gd name="connsiteY44" fmla="*/ 1698926 h 2831544"/>
              <a:gd name="connsiteX45" fmla="*/ 0 w 10649189"/>
              <a:gd name="connsiteY45" fmla="*/ 1132618 h 2831544"/>
              <a:gd name="connsiteX46" fmla="*/ 0 w 10649189"/>
              <a:gd name="connsiteY46" fmla="*/ 509678 h 2831544"/>
              <a:gd name="connsiteX47" fmla="*/ 0 w 10649189"/>
              <a:gd name="connsiteY47" fmla="*/ 0 h 283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649189" h="2831544" extrusionOk="0">
                <a:moveTo>
                  <a:pt x="0" y="0"/>
                </a:moveTo>
                <a:cubicBezTo>
                  <a:pt x="131684" y="-15624"/>
                  <a:pt x="177586" y="23302"/>
                  <a:pt x="272146" y="0"/>
                </a:cubicBezTo>
                <a:cubicBezTo>
                  <a:pt x="366706" y="-23302"/>
                  <a:pt x="520849" y="24173"/>
                  <a:pt x="650784" y="0"/>
                </a:cubicBezTo>
                <a:cubicBezTo>
                  <a:pt x="780719" y="-24173"/>
                  <a:pt x="1263454" y="36764"/>
                  <a:pt x="1455389" y="0"/>
                </a:cubicBezTo>
                <a:cubicBezTo>
                  <a:pt x="1647324" y="-36764"/>
                  <a:pt x="1860961" y="27788"/>
                  <a:pt x="2047011" y="0"/>
                </a:cubicBezTo>
                <a:cubicBezTo>
                  <a:pt x="2233061" y="-27788"/>
                  <a:pt x="2360440" y="12310"/>
                  <a:pt x="2638632" y="0"/>
                </a:cubicBezTo>
                <a:cubicBezTo>
                  <a:pt x="2916824" y="-12310"/>
                  <a:pt x="2840514" y="27952"/>
                  <a:pt x="3017270" y="0"/>
                </a:cubicBezTo>
                <a:cubicBezTo>
                  <a:pt x="3194026" y="-27952"/>
                  <a:pt x="3195365" y="6280"/>
                  <a:pt x="3289416" y="0"/>
                </a:cubicBezTo>
                <a:cubicBezTo>
                  <a:pt x="3383467" y="-6280"/>
                  <a:pt x="3579023" y="43729"/>
                  <a:pt x="3668054" y="0"/>
                </a:cubicBezTo>
                <a:cubicBezTo>
                  <a:pt x="3757085" y="-43729"/>
                  <a:pt x="3903332" y="104"/>
                  <a:pt x="4046692" y="0"/>
                </a:cubicBezTo>
                <a:cubicBezTo>
                  <a:pt x="4190052" y="-104"/>
                  <a:pt x="4385696" y="16792"/>
                  <a:pt x="4531822" y="0"/>
                </a:cubicBezTo>
                <a:cubicBezTo>
                  <a:pt x="4677948" y="-16792"/>
                  <a:pt x="4866561" y="40344"/>
                  <a:pt x="5123443" y="0"/>
                </a:cubicBezTo>
                <a:cubicBezTo>
                  <a:pt x="5380325" y="-40344"/>
                  <a:pt x="5571193" y="48876"/>
                  <a:pt x="5928049" y="0"/>
                </a:cubicBezTo>
                <a:cubicBezTo>
                  <a:pt x="6284905" y="-48876"/>
                  <a:pt x="6383522" y="71048"/>
                  <a:pt x="6732654" y="0"/>
                </a:cubicBezTo>
                <a:cubicBezTo>
                  <a:pt x="7081786" y="-71048"/>
                  <a:pt x="7222124" y="96270"/>
                  <a:pt x="7537259" y="0"/>
                </a:cubicBezTo>
                <a:cubicBezTo>
                  <a:pt x="7852395" y="-96270"/>
                  <a:pt x="7996852" y="11512"/>
                  <a:pt x="8128881" y="0"/>
                </a:cubicBezTo>
                <a:cubicBezTo>
                  <a:pt x="8260910" y="-11512"/>
                  <a:pt x="8499234" y="55983"/>
                  <a:pt x="8720503" y="0"/>
                </a:cubicBezTo>
                <a:cubicBezTo>
                  <a:pt x="8941772" y="-55983"/>
                  <a:pt x="8991568" y="36003"/>
                  <a:pt x="9099140" y="0"/>
                </a:cubicBezTo>
                <a:cubicBezTo>
                  <a:pt x="9206712" y="-36003"/>
                  <a:pt x="9541620" y="17553"/>
                  <a:pt x="9903746" y="0"/>
                </a:cubicBezTo>
                <a:cubicBezTo>
                  <a:pt x="10265872" y="-17553"/>
                  <a:pt x="10306770" y="28289"/>
                  <a:pt x="10649189" y="0"/>
                </a:cubicBezTo>
                <a:cubicBezTo>
                  <a:pt x="10669193" y="196862"/>
                  <a:pt x="10603367" y="251575"/>
                  <a:pt x="10649189" y="481362"/>
                </a:cubicBezTo>
                <a:cubicBezTo>
                  <a:pt x="10695011" y="711149"/>
                  <a:pt x="10598479" y="910625"/>
                  <a:pt x="10649189" y="1104302"/>
                </a:cubicBezTo>
                <a:cubicBezTo>
                  <a:pt x="10699899" y="1297979"/>
                  <a:pt x="10640449" y="1436849"/>
                  <a:pt x="10649189" y="1698926"/>
                </a:cubicBezTo>
                <a:cubicBezTo>
                  <a:pt x="10657929" y="1961003"/>
                  <a:pt x="10582521" y="2042464"/>
                  <a:pt x="10649189" y="2293551"/>
                </a:cubicBezTo>
                <a:cubicBezTo>
                  <a:pt x="10715857" y="2544638"/>
                  <a:pt x="10618292" y="2705844"/>
                  <a:pt x="10649189" y="2831544"/>
                </a:cubicBezTo>
                <a:cubicBezTo>
                  <a:pt x="10549558" y="2857908"/>
                  <a:pt x="10452868" y="2819810"/>
                  <a:pt x="10270551" y="2831544"/>
                </a:cubicBezTo>
                <a:cubicBezTo>
                  <a:pt x="10088234" y="2843278"/>
                  <a:pt x="9983930" y="2817606"/>
                  <a:pt x="9891913" y="2831544"/>
                </a:cubicBezTo>
                <a:cubicBezTo>
                  <a:pt x="9799896" y="2845482"/>
                  <a:pt x="9421105" y="2810823"/>
                  <a:pt x="9087308" y="2831544"/>
                </a:cubicBezTo>
                <a:cubicBezTo>
                  <a:pt x="8753512" y="2852265"/>
                  <a:pt x="8621939" y="2769531"/>
                  <a:pt x="8389194" y="2831544"/>
                </a:cubicBezTo>
                <a:cubicBezTo>
                  <a:pt x="8156449" y="2893557"/>
                  <a:pt x="8129096" y="2817284"/>
                  <a:pt x="7904065" y="2831544"/>
                </a:cubicBezTo>
                <a:cubicBezTo>
                  <a:pt x="7679034" y="2845804"/>
                  <a:pt x="7603751" y="2776232"/>
                  <a:pt x="7418935" y="2831544"/>
                </a:cubicBezTo>
                <a:cubicBezTo>
                  <a:pt x="7234119" y="2886856"/>
                  <a:pt x="6981474" y="2762022"/>
                  <a:pt x="6827313" y="2831544"/>
                </a:cubicBezTo>
                <a:cubicBezTo>
                  <a:pt x="6673152" y="2901066"/>
                  <a:pt x="6315177" y="2768914"/>
                  <a:pt x="6022708" y="2831544"/>
                </a:cubicBezTo>
                <a:cubicBezTo>
                  <a:pt x="5730240" y="2894174"/>
                  <a:pt x="5816696" y="2829094"/>
                  <a:pt x="5644070" y="2831544"/>
                </a:cubicBezTo>
                <a:cubicBezTo>
                  <a:pt x="5471444" y="2833994"/>
                  <a:pt x="5316237" y="2763783"/>
                  <a:pt x="5052449" y="2831544"/>
                </a:cubicBezTo>
                <a:cubicBezTo>
                  <a:pt x="4788661" y="2899305"/>
                  <a:pt x="4753151" y="2827289"/>
                  <a:pt x="4673811" y="2831544"/>
                </a:cubicBezTo>
                <a:cubicBezTo>
                  <a:pt x="4594471" y="2835799"/>
                  <a:pt x="4237814" y="2781465"/>
                  <a:pt x="3869205" y="2831544"/>
                </a:cubicBezTo>
                <a:cubicBezTo>
                  <a:pt x="3500596" y="2881623"/>
                  <a:pt x="3430469" y="2786894"/>
                  <a:pt x="3171092" y="2831544"/>
                </a:cubicBezTo>
                <a:cubicBezTo>
                  <a:pt x="2911715" y="2876194"/>
                  <a:pt x="2581327" y="2785082"/>
                  <a:pt x="2366486" y="2831544"/>
                </a:cubicBezTo>
                <a:cubicBezTo>
                  <a:pt x="2151645" y="2878006"/>
                  <a:pt x="1979580" y="2779007"/>
                  <a:pt x="1668373" y="2831544"/>
                </a:cubicBezTo>
                <a:cubicBezTo>
                  <a:pt x="1357166" y="2884081"/>
                  <a:pt x="1402786" y="2828141"/>
                  <a:pt x="1183243" y="2831544"/>
                </a:cubicBezTo>
                <a:cubicBezTo>
                  <a:pt x="963700" y="2834947"/>
                  <a:pt x="820198" y="2801689"/>
                  <a:pt x="698114" y="2831544"/>
                </a:cubicBezTo>
                <a:cubicBezTo>
                  <a:pt x="576030" y="2861399"/>
                  <a:pt x="178679" y="2828412"/>
                  <a:pt x="0" y="2831544"/>
                </a:cubicBezTo>
                <a:cubicBezTo>
                  <a:pt x="-25576" y="2682241"/>
                  <a:pt x="44846" y="2517180"/>
                  <a:pt x="0" y="2208604"/>
                </a:cubicBezTo>
                <a:cubicBezTo>
                  <a:pt x="-44846" y="1900028"/>
                  <a:pt x="49031" y="1845839"/>
                  <a:pt x="0" y="1698926"/>
                </a:cubicBezTo>
                <a:cubicBezTo>
                  <a:pt x="-49031" y="1552013"/>
                  <a:pt x="30547" y="1352758"/>
                  <a:pt x="0" y="1132618"/>
                </a:cubicBezTo>
                <a:cubicBezTo>
                  <a:pt x="-30547" y="912478"/>
                  <a:pt x="17110" y="688643"/>
                  <a:pt x="0" y="509678"/>
                </a:cubicBezTo>
                <a:cubicBezTo>
                  <a:pt x="-17110" y="330713"/>
                  <a:pt x="45311" y="20187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 </a:t>
            </a: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BESOIN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Accéder plus rapidement au Parcours (bloc ODS) ; diminuer les </a:t>
            </a:r>
            <a:r>
              <a:rPr lang="fr-FR" sz="2000" dirty="0" err="1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scrolls</a:t>
            </a:r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 l’écran</a:t>
            </a:r>
          </a:p>
          <a:p>
            <a:pPr marL="342900" indent="-342900">
              <a:buFontTx/>
              <a:buChar char="-"/>
            </a:pPr>
            <a:endParaRPr lang="fr-FR" sz="2000" b="1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 </a:t>
            </a: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AMELIORATION PROPOSEE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Descendre le Tableau de synthèse</a:t>
            </a:r>
          </a:p>
          <a:p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fr-FR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VALIDATION DU GROUPE  </a:t>
            </a:r>
          </a:p>
          <a:p>
            <a:pPr algn="just"/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Modification retenue</a:t>
            </a:r>
          </a:p>
        </p:txBody>
      </p:sp>
    </p:spTree>
    <p:extLst>
      <p:ext uri="{BB962C8B-B14F-4D97-AF65-F5344CB8AC3E}">
        <p14:creationId xmlns:p14="http://schemas.microsoft.com/office/powerpoint/2010/main" val="729921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DB5912-D210-28CF-8FD7-91811422F9E2}"/>
              </a:ext>
            </a:extLst>
          </p:cNvPr>
          <p:cNvSpPr txBox="1"/>
          <p:nvPr/>
        </p:nvSpPr>
        <p:spPr>
          <a:xfrm>
            <a:off x="559585" y="369174"/>
            <a:ext cx="10994240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ENTREPRENEUR- PARCOURS/ Règle « date début ODS » ---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E08CFD-5B80-4EEE-8B37-72485835D5E5}"/>
              </a:ext>
            </a:extLst>
          </p:cNvPr>
          <p:cNvSpPr txBox="1"/>
          <p:nvPr/>
        </p:nvSpPr>
        <p:spPr>
          <a:xfrm>
            <a:off x="559585" y="1266312"/>
            <a:ext cx="10994240" cy="4431983"/>
          </a:xfrm>
          <a:custGeom>
            <a:avLst/>
            <a:gdLst>
              <a:gd name="connsiteX0" fmla="*/ 0 w 10994240"/>
              <a:gd name="connsiteY0" fmla="*/ 0 h 4431983"/>
              <a:gd name="connsiteX1" fmla="*/ 248817 w 10994240"/>
              <a:gd name="connsiteY1" fmla="*/ 0 h 4431983"/>
              <a:gd name="connsiteX2" fmla="*/ 607576 w 10994240"/>
              <a:gd name="connsiteY2" fmla="*/ 0 h 4431983"/>
              <a:gd name="connsiteX3" fmla="*/ 1406105 w 10994240"/>
              <a:gd name="connsiteY3" fmla="*/ 0 h 4431983"/>
              <a:gd name="connsiteX4" fmla="*/ 1984750 w 10994240"/>
              <a:gd name="connsiteY4" fmla="*/ 0 h 4431983"/>
              <a:gd name="connsiteX5" fmla="*/ 2563394 w 10994240"/>
              <a:gd name="connsiteY5" fmla="*/ 0 h 4431983"/>
              <a:gd name="connsiteX6" fmla="*/ 2922153 w 10994240"/>
              <a:gd name="connsiteY6" fmla="*/ 0 h 4431983"/>
              <a:gd name="connsiteX7" fmla="*/ 3170970 w 10994240"/>
              <a:gd name="connsiteY7" fmla="*/ 0 h 4431983"/>
              <a:gd name="connsiteX8" fmla="*/ 3529730 w 10994240"/>
              <a:gd name="connsiteY8" fmla="*/ 0 h 4431983"/>
              <a:gd name="connsiteX9" fmla="*/ 3888489 w 10994240"/>
              <a:gd name="connsiteY9" fmla="*/ 0 h 4431983"/>
              <a:gd name="connsiteX10" fmla="*/ 4357191 w 10994240"/>
              <a:gd name="connsiteY10" fmla="*/ 0 h 4431983"/>
              <a:gd name="connsiteX11" fmla="*/ 4935835 w 10994240"/>
              <a:gd name="connsiteY11" fmla="*/ 0 h 4431983"/>
              <a:gd name="connsiteX12" fmla="*/ 5734364 w 10994240"/>
              <a:gd name="connsiteY12" fmla="*/ 0 h 4431983"/>
              <a:gd name="connsiteX13" fmla="*/ 6532893 w 10994240"/>
              <a:gd name="connsiteY13" fmla="*/ 0 h 4431983"/>
              <a:gd name="connsiteX14" fmla="*/ 7331422 w 10994240"/>
              <a:gd name="connsiteY14" fmla="*/ 0 h 4431983"/>
              <a:gd name="connsiteX15" fmla="*/ 7910066 w 10994240"/>
              <a:gd name="connsiteY15" fmla="*/ 0 h 4431983"/>
              <a:gd name="connsiteX16" fmla="*/ 8488711 w 10994240"/>
              <a:gd name="connsiteY16" fmla="*/ 0 h 4431983"/>
              <a:gd name="connsiteX17" fmla="*/ 8847470 w 10994240"/>
              <a:gd name="connsiteY17" fmla="*/ 0 h 4431983"/>
              <a:gd name="connsiteX18" fmla="*/ 9645999 w 10994240"/>
              <a:gd name="connsiteY18" fmla="*/ 0 h 4431983"/>
              <a:gd name="connsiteX19" fmla="*/ 10334586 w 10994240"/>
              <a:gd name="connsiteY19" fmla="*/ 0 h 4431983"/>
              <a:gd name="connsiteX20" fmla="*/ 10994240 w 10994240"/>
              <a:gd name="connsiteY20" fmla="*/ 0 h 4431983"/>
              <a:gd name="connsiteX21" fmla="*/ 10994240 w 10994240"/>
              <a:gd name="connsiteY21" fmla="*/ 509678 h 4431983"/>
              <a:gd name="connsiteX22" fmla="*/ 10994240 w 10994240"/>
              <a:gd name="connsiteY22" fmla="*/ 1107996 h 4431983"/>
              <a:gd name="connsiteX23" fmla="*/ 10994240 w 10994240"/>
              <a:gd name="connsiteY23" fmla="*/ 1706313 h 4431983"/>
              <a:gd name="connsiteX24" fmla="*/ 10994240 w 10994240"/>
              <a:gd name="connsiteY24" fmla="*/ 2260311 h 4431983"/>
              <a:gd name="connsiteX25" fmla="*/ 10994240 w 10994240"/>
              <a:gd name="connsiteY25" fmla="*/ 2725670 h 4431983"/>
              <a:gd name="connsiteX26" fmla="*/ 10994240 w 10994240"/>
              <a:gd name="connsiteY26" fmla="*/ 3235348 h 4431983"/>
              <a:gd name="connsiteX27" fmla="*/ 10994240 w 10994240"/>
              <a:gd name="connsiteY27" fmla="*/ 3877985 h 4431983"/>
              <a:gd name="connsiteX28" fmla="*/ 10994240 w 10994240"/>
              <a:gd name="connsiteY28" fmla="*/ 4431983 h 4431983"/>
              <a:gd name="connsiteX29" fmla="*/ 10415596 w 10994240"/>
              <a:gd name="connsiteY29" fmla="*/ 4431983 h 4431983"/>
              <a:gd name="connsiteX30" fmla="*/ 9946894 w 10994240"/>
              <a:gd name="connsiteY30" fmla="*/ 4431983 h 4431983"/>
              <a:gd name="connsiteX31" fmla="*/ 9368250 w 10994240"/>
              <a:gd name="connsiteY31" fmla="*/ 4431983 h 4431983"/>
              <a:gd name="connsiteX32" fmla="*/ 8569721 w 10994240"/>
              <a:gd name="connsiteY32" fmla="*/ 4431983 h 4431983"/>
              <a:gd name="connsiteX33" fmla="*/ 8210961 w 10994240"/>
              <a:gd name="connsiteY33" fmla="*/ 4431983 h 4431983"/>
              <a:gd name="connsiteX34" fmla="*/ 7632317 w 10994240"/>
              <a:gd name="connsiteY34" fmla="*/ 4431983 h 4431983"/>
              <a:gd name="connsiteX35" fmla="*/ 7273558 w 10994240"/>
              <a:gd name="connsiteY35" fmla="*/ 4431983 h 4431983"/>
              <a:gd name="connsiteX36" fmla="*/ 6475029 w 10994240"/>
              <a:gd name="connsiteY36" fmla="*/ 4431983 h 4431983"/>
              <a:gd name="connsiteX37" fmla="*/ 5786442 w 10994240"/>
              <a:gd name="connsiteY37" fmla="*/ 4431983 h 4431983"/>
              <a:gd name="connsiteX38" fmla="*/ 4987913 w 10994240"/>
              <a:gd name="connsiteY38" fmla="*/ 4431983 h 4431983"/>
              <a:gd name="connsiteX39" fmla="*/ 4299326 w 10994240"/>
              <a:gd name="connsiteY39" fmla="*/ 4431983 h 4431983"/>
              <a:gd name="connsiteX40" fmla="*/ 3830625 w 10994240"/>
              <a:gd name="connsiteY40" fmla="*/ 4431983 h 4431983"/>
              <a:gd name="connsiteX41" fmla="*/ 3361923 w 10994240"/>
              <a:gd name="connsiteY41" fmla="*/ 4431983 h 4431983"/>
              <a:gd name="connsiteX42" fmla="*/ 2893221 w 10994240"/>
              <a:gd name="connsiteY42" fmla="*/ 4431983 h 4431983"/>
              <a:gd name="connsiteX43" fmla="*/ 2094692 w 10994240"/>
              <a:gd name="connsiteY43" fmla="*/ 4431983 h 4431983"/>
              <a:gd name="connsiteX44" fmla="*/ 1296163 w 10994240"/>
              <a:gd name="connsiteY44" fmla="*/ 4431983 h 4431983"/>
              <a:gd name="connsiteX45" fmla="*/ 1047346 w 10994240"/>
              <a:gd name="connsiteY45" fmla="*/ 4431983 h 4431983"/>
              <a:gd name="connsiteX46" fmla="*/ 0 w 10994240"/>
              <a:gd name="connsiteY46" fmla="*/ 4431983 h 4431983"/>
              <a:gd name="connsiteX47" fmla="*/ 0 w 10994240"/>
              <a:gd name="connsiteY47" fmla="*/ 3966625 h 4431983"/>
              <a:gd name="connsiteX48" fmla="*/ 0 w 10994240"/>
              <a:gd name="connsiteY48" fmla="*/ 3412627 h 4431983"/>
              <a:gd name="connsiteX49" fmla="*/ 0 w 10994240"/>
              <a:gd name="connsiteY49" fmla="*/ 2902949 h 4431983"/>
              <a:gd name="connsiteX50" fmla="*/ 0 w 10994240"/>
              <a:gd name="connsiteY50" fmla="*/ 2481910 h 4431983"/>
              <a:gd name="connsiteX51" fmla="*/ 0 w 10994240"/>
              <a:gd name="connsiteY51" fmla="*/ 2060872 h 4431983"/>
              <a:gd name="connsiteX52" fmla="*/ 0 w 10994240"/>
              <a:gd name="connsiteY52" fmla="*/ 1551194 h 4431983"/>
              <a:gd name="connsiteX53" fmla="*/ 0 w 10994240"/>
              <a:gd name="connsiteY53" fmla="*/ 1130156 h 4431983"/>
              <a:gd name="connsiteX54" fmla="*/ 0 w 10994240"/>
              <a:gd name="connsiteY54" fmla="*/ 576158 h 4431983"/>
              <a:gd name="connsiteX55" fmla="*/ 0 w 10994240"/>
              <a:gd name="connsiteY55" fmla="*/ 0 h 443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994240" h="4431983" extrusionOk="0">
                <a:moveTo>
                  <a:pt x="0" y="0"/>
                </a:moveTo>
                <a:cubicBezTo>
                  <a:pt x="123706" y="-18006"/>
                  <a:pt x="193760" y="5485"/>
                  <a:pt x="248817" y="0"/>
                </a:cubicBezTo>
                <a:cubicBezTo>
                  <a:pt x="303874" y="-5485"/>
                  <a:pt x="463350" y="19842"/>
                  <a:pt x="607576" y="0"/>
                </a:cubicBezTo>
                <a:cubicBezTo>
                  <a:pt x="751802" y="-19842"/>
                  <a:pt x="1174466" y="2689"/>
                  <a:pt x="1406105" y="0"/>
                </a:cubicBezTo>
                <a:cubicBezTo>
                  <a:pt x="1637744" y="-2689"/>
                  <a:pt x="1695460" y="24819"/>
                  <a:pt x="1984750" y="0"/>
                </a:cubicBezTo>
                <a:cubicBezTo>
                  <a:pt x="2274041" y="-24819"/>
                  <a:pt x="2283349" y="64189"/>
                  <a:pt x="2563394" y="0"/>
                </a:cubicBezTo>
                <a:cubicBezTo>
                  <a:pt x="2843439" y="-64189"/>
                  <a:pt x="2844476" y="1427"/>
                  <a:pt x="2922153" y="0"/>
                </a:cubicBezTo>
                <a:cubicBezTo>
                  <a:pt x="2999830" y="-1427"/>
                  <a:pt x="3104301" y="20994"/>
                  <a:pt x="3170970" y="0"/>
                </a:cubicBezTo>
                <a:cubicBezTo>
                  <a:pt x="3237639" y="-20994"/>
                  <a:pt x="3397315" y="22849"/>
                  <a:pt x="3529730" y="0"/>
                </a:cubicBezTo>
                <a:cubicBezTo>
                  <a:pt x="3662145" y="-22849"/>
                  <a:pt x="3774301" y="31007"/>
                  <a:pt x="3888489" y="0"/>
                </a:cubicBezTo>
                <a:cubicBezTo>
                  <a:pt x="4002677" y="-31007"/>
                  <a:pt x="4164089" y="19253"/>
                  <a:pt x="4357191" y="0"/>
                </a:cubicBezTo>
                <a:cubicBezTo>
                  <a:pt x="4550293" y="-19253"/>
                  <a:pt x="4761226" y="9850"/>
                  <a:pt x="4935835" y="0"/>
                </a:cubicBezTo>
                <a:cubicBezTo>
                  <a:pt x="5110444" y="-9850"/>
                  <a:pt x="5420466" y="13733"/>
                  <a:pt x="5734364" y="0"/>
                </a:cubicBezTo>
                <a:cubicBezTo>
                  <a:pt x="6048262" y="-13733"/>
                  <a:pt x="6283287" y="52816"/>
                  <a:pt x="6532893" y="0"/>
                </a:cubicBezTo>
                <a:cubicBezTo>
                  <a:pt x="6782499" y="-52816"/>
                  <a:pt x="7033845" y="28807"/>
                  <a:pt x="7331422" y="0"/>
                </a:cubicBezTo>
                <a:cubicBezTo>
                  <a:pt x="7628999" y="-28807"/>
                  <a:pt x="7753823" y="52194"/>
                  <a:pt x="7910066" y="0"/>
                </a:cubicBezTo>
                <a:cubicBezTo>
                  <a:pt x="8066309" y="-52194"/>
                  <a:pt x="8211921" y="44872"/>
                  <a:pt x="8488711" y="0"/>
                </a:cubicBezTo>
                <a:cubicBezTo>
                  <a:pt x="8765501" y="-44872"/>
                  <a:pt x="8677152" y="41516"/>
                  <a:pt x="8847470" y="0"/>
                </a:cubicBezTo>
                <a:cubicBezTo>
                  <a:pt x="9017788" y="-41516"/>
                  <a:pt x="9260887" y="29125"/>
                  <a:pt x="9645999" y="0"/>
                </a:cubicBezTo>
                <a:cubicBezTo>
                  <a:pt x="10031111" y="-29125"/>
                  <a:pt x="10137862" y="42758"/>
                  <a:pt x="10334586" y="0"/>
                </a:cubicBezTo>
                <a:cubicBezTo>
                  <a:pt x="10531310" y="-42758"/>
                  <a:pt x="10850665" y="18356"/>
                  <a:pt x="10994240" y="0"/>
                </a:cubicBezTo>
                <a:cubicBezTo>
                  <a:pt x="11016470" y="213253"/>
                  <a:pt x="10963628" y="389521"/>
                  <a:pt x="10994240" y="509678"/>
                </a:cubicBezTo>
                <a:cubicBezTo>
                  <a:pt x="11024852" y="629835"/>
                  <a:pt x="10927826" y="829558"/>
                  <a:pt x="10994240" y="1107996"/>
                </a:cubicBezTo>
                <a:cubicBezTo>
                  <a:pt x="11060654" y="1386434"/>
                  <a:pt x="10951266" y="1486279"/>
                  <a:pt x="10994240" y="1706313"/>
                </a:cubicBezTo>
                <a:cubicBezTo>
                  <a:pt x="11037214" y="1926347"/>
                  <a:pt x="10954148" y="1987161"/>
                  <a:pt x="10994240" y="2260311"/>
                </a:cubicBezTo>
                <a:cubicBezTo>
                  <a:pt x="11034332" y="2533461"/>
                  <a:pt x="10955818" y="2561215"/>
                  <a:pt x="10994240" y="2725670"/>
                </a:cubicBezTo>
                <a:cubicBezTo>
                  <a:pt x="11032662" y="2890125"/>
                  <a:pt x="10956081" y="3107879"/>
                  <a:pt x="10994240" y="3235348"/>
                </a:cubicBezTo>
                <a:cubicBezTo>
                  <a:pt x="11032399" y="3362817"/>
                  <a:pt x="10964682" y="3572506"/>
                  <a:pt x="10994240" y="3877985"/>
                </a:cubicBezTo>
                <a:cubicBezTo>
                  <a:pt x="11023798" y="4183464"/>
                  <a:pt x="10979869" y="4304394"/>
                  <a:pt x="10994240" y="4431983"/>
                </a:cubicBezTo>
                <a:cubicBezTo>
                  <a:pt x="10859444" y="4447279"/>
                  <a:pt x="10636922" y="4429687"/>
                  <a:pt x="10415596" y="4431983"/>
                </a:cubicBezTo>
                <a:cubicBezTo>
                  <a:pt x="10194270" y="4434279"/>
                  <a:pt x="10149674" y="4429877"/>
                  <a:pt x="9946894" y="4431983"/>
                </a:cubicBezTo>
                <a:cubicBezTo>
                  <a:pt x="9744114" y="4434089"/>
                  <a:pt x="9518948" y="4368340"/>
                  <a:pt x="9368250" y="4431983"/>
                </a:cubicBezTo>
                <a:cubicBezTo>
                  <a:pt x="9217552" y="4495626"/>
                  <a:pt x="8804266" y="4400898"/>
                  <a:pt x="8569721" y="4431983"/>
                </a:cubicBezTo>
                <a:cubicBezTo>
                  <a:pt x="8335176" y="4463068"/>
                  <a:pt x="8358715" y="4416153"/>
                  <a:pt x="8210961" y="4431983"/>
                </a:cubicBezTo>
                <a:cubicBezTo>
                  <a:pt x="8063207" y="4447813"/>
                  <a:pt x="7798477" y="4431456"/>
                  <a:pt x="7632317" y="4431983"/>
                </a:cubicBezTo>
                <a:cubicBezTo>
                  <a:pt x="7466157" y="4432510"/>
                  <a:pt x="7435636" y="4403861"/>
                  <a:pt x="7273558" y="4431983"/>
                </a:cubicBezTo>
                <a:cubicBezTo>
                  <a:pt x="7111480" y="4460105"/>
                  <a:pt x="6741964" y="4353830"/>
                  <a:pt x="6475029" y="4431983"/>
                </a:cubicBezTo>
                <a:cubicBezTo>
                  <a:pt x="6208094" y="4510136"/>
                  <a:pt x="6129023" y="4354956"/>
                  <a:pt x="5786442" y="4431983"/>
                </a:cubicBezTo>
                <a:cubicBezTo>
                  <a:pt x="5443861" y="4509010"/>
                  <a:pt x="5300603" y="4362794"/>
                  <a:pt x="4987913" y="4431983"/>
                </a:cubicBezTo>
                <a:cubicBezTo>
                  <a:pt x="4675223" y="4501172"/>
                  <a:pt x="4604848" y="4366435"/>
                  <a:pt x="4299326" y="4431983"/>
                </a:cubicBezTo>
                <a:cubicBezTo>
                  <a:pt x="3993804" y="4497531"/>
                  <a:pt x="3962765" y="4408152"/>
                  <a:pt x="3830625" y="4431983"/>
                </a:cubicBezTo>
                <a:cubicBezTo>
                  <a:pt x="3698485" y="4455814"/>
                  <a:pt x="3481009" y="4417131"/>
                  <a:pt x="3361923" y="4431983"/>
                </a:cubicBezTo>
                <a:cubicBezTo>
                  <a:pt x="3242837" y="4446835"/>
                  <a:pt x="3068443" y="4405197"/>
                  <a:pt x="2893221" y="4431983"/>
                </a:cubicBezTo>
                <a:cubicBezTo>
                  <a:pt x="2717999" y="4458769"/>
                  <a:pt x="2295193" y="4381305"/>
                  <a:pt x="2094692" y="4431983"/>
                </a:cubicBezTo>
                <a:cubicBezTo>
                  <a:pt x="1894191" y="4482661"/>
                  <a:pt x="1484542" y="4338236"/>
                  <a:pt x="1296163" y="4431983"/>
                </a:cubicBezTo>
                <a:cubicBezTo>
                  <a:pt x="1107784" y="4525730"/>
                  <a:pt x="1142049" y="4421519"/>
                  <a:pt x="1047346" y="4431983"/>
                </a:cubicBezTo>
                <a:cubicBezTo>
                  <a:pt x="952643" y="4442447"/>
                  <a:pt x="302751" y="4366421"/>
                  <a:pt x="0" y="4431983"/>
                </a:cubicBezTo>
                <a:cubicBezTo>
                  <a:pt x="-50948" y="4338331"/>
                  <a:pt x="22133" y="4173837"/>
                  <a:pt x="0" y="3966625"/>
                </a:cubicBezTo>
                <a:cubicBezTo>
                  <a:pt x="-22133" y="3759413"/>
                  <a:pt x="176" y="3538975"/>
                  <a:pt x="0" y="3412627"/>
                </a:cubicBezTo>
                <a:cubicBezTo>
                  <a:pt x="-176" y="3286279"/>
                  <a:pt x="5278" y="3043470"/>
                  <a:pt x="0" y="2902949"/>
                </a:cubicBezTo>
                <a:cubicBezTo>
                  <a:pt x="-5278" y="2762428"/>
                  <a:pt x="23915" y="2666431"/>
                  <a:pt x="0" y="2481910"/>
                </a:cubicBezTo>
                <a:cubicBezTo>
                  <a:pt x="-23915" y="2297389"/>
                  <a:pt x="7811" y="2239313"/>
                  <a:pt x="0" y="2060872"/>
                </a:cubicBezTo>
                <a:cubicBezTo>
                  <a:pt x="-7811" y="1882431"/>
                  <a:pt x="30741" y="1735586"/>
                  <a:pt x="0" y="1551194"/>
                </a:cubicBezTo>
                <a:cubicBezTo>
                  <a:pt x="-30741" y="1366802"/>
                  <a:pt x="34818" y="1320303"/>
                  <a:pt x="0" y="1130156"/>
                </a:cubicBezTo>
                <a:cubicBezTo>
                  <a:pt x="-34818" y="940009"/>
                  <a:pt x="5092" y="840381"/>
                  <a:pt x="0" y="576158"/>
                </a:cubicBezTo>
                <a:cubicBezTo>
                  <a:pt x="-5092" y="311935"/>
                  <a:pt x="20523" y="20503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 </a:t>
            </a: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RAPPEL de la REGLE de renseignement automatique de la « Date début ODS »</a:t>
            </a:r>
          </a:p>
          <a:p>
            <a:pPr marL="266700" algn="just">
              <a:buFont typeface="Courier New" panose="02070309020205020404" pitchFamily="49" charset="0"/>
              <a:buChar char="o"/>
              <a:tabLst>
                <a:tab pos="180975" algn="l"/>
              </a:tabLst>
            </a:pPr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création d’une action via ENTREPRENEUR/ PARCOURS</a:t>
            </a:r>
          </a:p>
          <a:p>
            <a:pPr marL="266700" algn="just">
              <a:tabLst>
                <a:tab pos="180975" algn="l"/>
              </a:tabLst>
            </a:pPr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Est renseignée  par défaut la « date de rattachement de l’ODS » = le jour ou on a rajouté l’ODS sur la fiche Parcours.</a:t>
            </a:r>
          </a:p>
          <a:p>
            <a:pPr marL="266700" algn="just">
              <a:tabLst>
                <a:tab pos="180975" algn="l"/>
              </a:tabLst>
            </a:pPr>
            <a:endParaRPr lang="fr-FR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algn="just">
              <a:buFont typeface="Courier New" panose="02070309020205020404" pitchFamily="49" charset="0"/>
              <a:buChar char="o"/>
              <a:tabLst>
                <a:tab pos="180975" algn="l"/>
              </a:tabLst>
            </a:pPr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création d’une action via L'AGENDA (alors que ODS non ajoutée sur fiche Parcours)</a:t>
            </a:r>
          </a:p>
          <a:p>
            <a:pPr marL="266700" algn="just">
              <a:tabLst>
                <a:tab pos="180975" algn="l"/>
              </a:tabLst>
            </a:pPr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Est renseignée par défaut la Date de la 1ère action créée</a:t>
            </a:r>
          </a:p>
          <a:p>
            <a:pPr algn="just"/>
            <a:endParaRPr lang="fr-FR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 </a:t>
            </a: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PROPOSITION pour plus de cohérence et une seule logique</a:t>
            </a:r>
          </a:p>
          <a:p>
            <a:pPr algn="just"/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Modification de la règle quand l'action est créé de la fiche Parcours :</a:t>
            </a:r>
          </a:p>
          <a:p>
            <a:pPr algn="just"/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"date début ODS" = date de la 1ère action créée</a:t>
            </a:r>
          </a:p>
          <a:p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fr-FR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VALIDATION DU GROUPE </a:t>
            </a:r>
          </a:p>
          <a:p>
            <a:pPr algn="just"/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Homogénéisation de la règle de « Date début ODS » par défaut, calée sur la 1</a:t>
            </a:r>
            <a:r>
              <a:rPr lang="fr-FR" baseline="30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ère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action OK</a:t>
            </a:r>
          </a:p>
        </p:txBody>
      </p:sp>
    </p:spTree>
    <p:extLst>
      <p:ext uri="{BB962C8B-B14F-4D97-AF65-F5344CB8AC3E}">
        <p14:creationId xmlns:p14="http://schemas.microsoft.com/office/powerpoint/2010/main" val="472057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DB5912-D210-28CF-8FD7-91811422F9E2}"/>
              </a:ext>
            </a:extLst>
          </p:cNvPr>
          <p:cNvSpPr txBox="1"/>
          <p:nvPr/>
        </p:nvSpPr>
        <p:spPr>
          <a:xfrm>
            <a:off x="559585" y="369174"/>
            <a:ext cx="10984715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TYPE ACTION/ Modification référentiel national ---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E08CFD-5B80-4EEE-8B37-72485835D5E5}"/>
              </a:ext>
            </a:extLst>
          </p:cNvPr>
          <p:cNvSpPr txBox="1"/>
          <p:nvPr/>
        </p:nvSpPr>
        <p:spPr>
          <a:xfrm>
            <a:off x="568277" y="1351157"/>
            <a:ext cx="3579796" cy="3016210"/>
          </a:xfrm>
          <a:custGeom>
            <a:avLst/>
            <a:gdLst>
              <a:gd name="connsiteX0" fmla="*/ 0 w 3579796"/>
              <a:gd name="connsiteY0" fmla="*/ 0 h 3016210"/>
              <a:gd name="connsiteX1" fmla="*/ 668229 w 3579796"/>
              <a:gd name="connsiteY1" fmla="*/ 0 h 3016210"/>
              <a:gd name="connsiteX2" fmla="*/ 1336457 w 3579796"/>
              <a:gd name="connsiteY2" fmla="*/ 0 h 3016210"/>
              <a:gd name="connsiteX3" fmla="*/ 1933090 w 3579796"/>
              <a:gd name="connsiteY3" fmla="*/ 0 h 3016210"/>
              <a:gd name="connsiteX4" fmla="*/ 2529723 w 3579796"/>
              <a:gd name="connsiteY4" fmla="*/ 0 h 3016210"/>
              <a:gd name="connsiteX5" fmla="*/ 3579796 w 3579796"/>
              <a:gd name="connsiteY5" fmla="*/ 0 h 3016210"/>
              <a:gd name="connsiteX6" fmla="*/ 3579796 w 3579796"/>
              <a:gd name="connsiteY6" fmla="*/ 532864 h 3016210"/>
              <a:gd name="connsiteX7" fmla="*/ 3579796 w 3579796"/>
              <a:gd name="connsiteY7" fmla="*/ 975241 h 3016210"/>
              <a:gd name="connsiteX8" fmla="*/ 3579796 w 3579796"/>
              <a:gd name="connsiteY8" fmla="*/ 1477943 h 3016210"/>
              <a:gd name="connsiteX9" fmla="*/ 3579796 w 3579796"/>
              <a:gd name="connsiteY9" fmla="*/ 1920320 h 3016210"/>
              <a:gd name="connsiteX10" fmla="*/ 3579796 w 3579796"/>
              <a:gd name="connsiteY10" fmla="*/ 2483346 h 3016210"/>
              <a:gd name="connsiteX11" fmla="*/ 3579796 w 3579796"/>
              <a:gd name="connsiteY11" fmla="*/ 3016210 h 3016210"/>
              <a:gd name="connsiteX12" fmla="*/ 2911567 w 3579796"/>
              <a:gd name="connsiteY12" fmla="*/ 3016210 h 3016210"/>
              <a:gd name="connsiteX13" fmla="*/ 2350733 w 3579796"/>
              <a:gd name="connsiteY13" fmla="*/ 3016210 h 3016210"/>
              <a:gd name="connsiteX14" fmla="*/ 1754100 w 3579796"/>
              <a:gd name="connsiteY14" fmla="*/ 3016210 h 3016210"/>
              <a:gd name="connsiteX15" fmla="*/ 1229063 w 3579796"/>
              <a:gd name="connsiteY15" fmla="*/ 3016210 h 3016210"/>
              <a:gd name="connsiteX16" fmla="*/ 632431 w 3579796"/>
              <a:gd name="connsiteY16" fmla="*/ 3016210 h 3016210"/>
              <a:gd name="connsiteX17" fmla="*/ 0 w 3579796"/>
              <a:gd name="connsiteY17" fmla="*/ 3016210 h 3016210"/>
              <a:gd name="connsiteX18" fmla="*/ 0 w 3579796"/>
              <a:gd name="connsiteY18" fmla="*/ 2573833 h 3016210"/>
              <a:gd name="connsiteX19" fmla="*/ 0 w 3579796"/>
              <a:gd name="connsiteY19" fmla="*/ 2131455 h 3016210"/>
              <a:gd name="connsiteX20" fmla="*/ 0 w 3579796"/>
              <a:gd name="connsiteY20" fmla="*/ 1658916 h 3016210"/>
              <a:gd name="connsiteX21" fmla="*/ 0 w 3579796"/>
              <a:gd name="connsiteY21" fmla="*/ 1216538 h 3016210"/>
              <a:gd name="connsiteX22" fmla="*/ 0 w 3579796"/>
              <a:gd name="connsiteY22" fmla="*/ 683674 h 3016210"/>
              <a:gd name="connsiteX23" fmla="*/ 0 w 3579796"/>
              <a:gd name="connsiteY23" fmla="*/ 0 h 301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579796" h="3016210" fill="none" extrusionOk="0">
                <a:moveTo>
                  <a:pt x="0" y="0"/>
                </a:moveTo>
                <a:cubicBezTo>
                  <a:pt x="265564" y="-36931"/>
                  <a:pt x="495454" y="4041"/>
                  <a:pt x="668229" y="0"/>
                </a:cubicBezTo>
                <a:cubicBezTo>
                  <a:pt x="841004" y="-4041"/>
                  <a:pt x="1107197" y="30937"/>
                  <a:pt x="1336457" y="0"/>
                </a:cubicBezTo>
                <a:cubicBezTo>
                  <a:pt x="1565717" y="-30937"/>
                  <a:pt x="1768138" y="37401"/>
                  <a:pt x="1933090" y="0"/>
                </a:cubicBezTo>
                <a:cubicBezTo>
                  <a:pt x="2098042" y="-37401"/>
                  <a:pt x="2390271" y="60559"/>
                  <a:pt x="2529723" y="0"/>
                </a:cubicBezTo>
                <a:cubicBezTo>
                  <a:pt x="2669175" y="-60559"/>
                  <a:pt x="3183269" y="71248"/>
                  <a:pt x="3579796" y="0"/>
                </a:cubicBezTo>
                <a:cubicBezTo>
                  <a:pt x="3580244" y="246251"/>
                  <a:pt x="3521263" y="405184"/>
                  <a:pt x="3579796" y="532864"/>
                </a:cubicBezTo>
                <a:cubicBezTo>
                  <a:pt x="3638329" y="660544"/>
                  <a:pt x="3574228" y="773824"/>
                  <a:pt x="3579796" y="975241"/>
                </a:cubicBezTo>
                <a:cubicBezTo>
                  <a:pt x="3585364" y="1176658"/>
                  <a:pt x="3535908" y="1258304"/>
                  <a:pt x="3579796" y="1477943"/>
                </a:cubicBezTo>
                <a:cubicBezTo>
                  <a:pt x="3623684" y="1697582"/>
                  <a:pt x="3530404" y="1823046"/>
                  <a:pt x="3579796" y="1920320"/>
                </a:cubicBezTo>
                <a:cubicBezTo>
                  <a:pt x="3629188" y="2017594"/>
                  <a:pt x="3538989" y="2314155"/>
                  <a:pt x="3579796" y="2483346"/>
                </a:cubicBezTo>
                <a:cubicBezTo>
                  <a:pt x="3620603" y="2652537"/>
                  <a:pt x="3560366" y="2870445"/>
                  <a:pt x="3579796" y="3016210"/>
                </a:cubicBezTo>
                <a:cubicBezTo>
                  <a:pt x="3435860" y="3027841"/>
                  <a:pt x="3094539" y="3008139"/>
                  <a:pt x="2911567" y="3016210"/>
                </a:cubicBezTo>
                <a:cubicBezTo>
                  <a:pt x="2728595" y="3024281"/>
                  <a:pt x="2621071" y="3016058"/>
                  <a:pt x="2350733" y="3016210"/>
                </a:cubicBezTo>
                <a:cubicBezTo>
                  <a:pt x="2080395" y="3016362"/>
                  <a:pt x="1896241" y="2953856"/>
                  <a:pt x="1754100" y="3016210"/>
                </a:cubicBezTo>
                <a:cubicBezTo>
                  <a:pt x="1611959" y="3078564"/>
                  <a:pt x="1462605" y="3016047"/>
                  <a:pt x="1229063" y="3016210"/>
                </a:cubicBezTo>
                <a:cubicBezTo>
                  <a:pt x="995521" y="3016373"/>
                  <a:pt x="770433" y="3012707"/>
                  <a:pt x="632431" y="3016210"/>
                </a:cubicBezTo>
                <a:cubicBezTo>
                  <a:pt x="494429" y="3019713"/>
                  <a:pt x="231244" y="2969024"/>
                  <a:pt x="0" y="3016210"/>
                </a:cubicBezTo>
                <a:cubicBezTo>
                  <a:pt x="-24402" y="2893127"/>
                  <a:pt x="31919" y="2678684"/>
                  <a:pt x="0" y="2573833"/>
                </a:cubicBezTo>
                <a:cubicBezTo>
                  <a:pt x="-31919" y="2468982"/>
                  <a:pt x="12705" y="2280111"/>
                  <a:pt x="0" y="2131455"/>
                </a:cubicBezTo>
                <a:cubicBezTo>
                  <a:pt x="-12705" y="1982799"/>
                  <a:pt x="40567" y="1862193"/>
                  <a:pt x="0" y="1658916"/>
                </a:cubicBezTo>
                <a:cubicBezTo>
                  <a:pt x="-40567" y="1455639"/>
                  <a:pt x="2043" y="1362712"/>
                  <a:pt x="0" y="1216538"/>
                </a:cubicBezTo>
                <a:cubicBezTo>
                  <a:pt x="-2043" y="1070364"/>
                  <a:pt x="17377" y="816251"/>
                  <a:pt x="0" y="683674"/>
                </a:cubicBezTo>
                <a:cubicBezTo>
                  <a:pt x="-17377" y="551097"/>
                  <a:pt x="80465" y="155563"/>
                  <a:pt x="0" y="0"/>
                </a:cubicBezTo>
                <a:close/>
              </a:path>
              <a:path w="3579796" h="3016210" stroke="0" extrusionOk="0">
                <a:moveTo>
                  <a:pt x="0" y="0"/>
                </a:moveTo>
                <a:cubicBezTo>
                  <a:pt x="151680" y="-54634"/>
                  <a:pt x="302150" y="12093"/>
                  <a:pt x="489239" y="0"/>
                </a:cubicBezTo>
                <a:cubicBezTo>
                  <a:pt x="676328" y="-12093"/>
                  <a:pt x="835869" y="60640"/>
                  <a:pt x="1014276" y="0"/>
                </a:cubicBezTo>
                <a:cubicBezTo>
                  <a:pt x="1192683" y="-60640"/>
                  <a:pt x="1439467" y="54906"/>
                  <a:pt x="1682504" y="0"/>
                </a:cubicBezTo>
                <a:cubicBezTo>
                  <a:pt x="1925541" y="-54906"/>
                  <a:pt x="2022343" y="33192"/>
                  <a:pt x="2279137" y="0"/>
                </a:cubicBezTo>
                <a:cubicBezTo>
                  <a:pt x="2535931" y="-33192"/>
                  <a:pt x="2749443" y="31283"/>
                  <a:pt x="2875769" y="0"/>
                </a:cubicBezTo>
                <a:cubicBezTo>
                  <a:pt x="3002095" y="-31283"/>
                  <a:pt x="3316733" y="9348"/>
                  <a:pt x="3579796" y="0"/>
                </a:cubicBezTo>
                <a:cubicBezTo>
                  <a:pt x="3625438" y="173141"/>
                  <a:pt x="3564446" y="325278"/>
                  <a:pt x="3579796" y="412215"/>
                </a:cubicBezTo>
                <a:cubicBezTo>
                  <a:pt x="3595146" y="499152"/>
                  <a:pt x="3552346" y="711839"/>
                  <a:pt x="3579796" y="824431"/>
                </a:cubicBezTo>
                <a:cubicBezTo>
                  <a:pt x="3607246" y="937023"/>
                  <a:pt x="3538027" y="1176292"/>
                  <a:pt x="3579796" y="1357294"/>
                </a:cubicBezTo>
                <a:cubicBezTo>
                  <a:pt x="3621565" y="1538296"/>
                  <a:pt x="3575584" y="1669592"/>
                  <a:pt x="3579796" y="1859996"/>
                </a:cubicBezTo>
                <a:cubicBezTo>
                  <a:pt x="3584008" y="2050400"/>
                  <a:pt x="3546025" y="2213260"/>
                  <a:pt x="3579796" y="2423022"/>
                </a:cubicBezTo>
                <a:cubicBezTo>
                  <a:pt x="3613567" y="2632784"/>
                  <a:pt x="3517182" y="2838659"/>
                  <a:pt x="3579796" y="3016210"/>
                </a:cubicBezTo>
                <a:cubicBezTo>
                  <a:pt x="3339596" y="3037628"/>
                  <a:pt x="3136394" y="2959895"/>
                  <a:pt x="2983163" y="3016210"/>
                </a:cubicBezTo>
                <a:cubicBezTo>
                  <a:pt x="2829932" y="3072525"/>
                  <a:pt x="2549743" y="2991701"/>
                  <a:pt x="2422329" y="3016210"/>
                </a:cubicBezTo>
                <a:cubicBezTo>
                  <a:pt x="2294915" y="3040719"/>
                  <a:pt x="2111244" y="3012295"/>
                  <a:pt x="1861494" y="3016210"/>
                </a:cubicBezTo>
                <a:cubicBezTo>
                  <a:pt x="1611744" y="3020125"/>
                  <a:pt x="1535522" y="2972873"/>
                  <a:pt x="1229063" y="3016210"/>
                </a:cubicBezTo>
                <a:cubicBezTo>
                  <a:pt x="922604" y="3059547"/>
                  <a:pt x="833174" y="3012281"/>
                  <a:pt x="632431" y="3016210"/>
                </a:cubicBezTo>
                <a:cubicBezTo>
                  <a:pt x="431688" y="3020139"/>
                  <a:pt x="203232" y="2984733"/>
                  <a:pt x="0" y="3016210"/>
                </a:cubicBezTo>
                <a:cubicBezTo>
                  <a:pt x="-17457" y="2919212"/>
                  <a:pt x="19919" y="2763966"/>
                  <a:pt x="0" y="2543670"/>
                </a:cubicBezTo>
                <a:cubicBezTo>
                  <a:pt x="-19919" y="2323374"/>
                  <a:pt x="18223" y="2223844"/>
                  <a:pt x="0" y="2040969"/>
                </a:cubicBezTo>
                <a:cubicBezTo>
                  <a:pt x="-18223" y="1858094"/>
                  <a:pt x="30421" y="1733817"/>
                  <a:pt x="0" y="1598591"/>
                </a:cubicBezTo>
                <a:cubicBezTo>
                  <a:pt x="-30421" y="1463365"/>
                  <a:pt x="20763" y="1318538"/>
                  <a:pt x="0" y="1156214"/>
                </a:cubicBezTo>
                <a:cubicBezTo>
                  <a:pt x="-20763" y="993890"/>
                  <a:pt x="24627" y="897978"/>
                  <a:pt x="0" y="683674"/>
                </a:cubicBezTo>
                <a:cubicBezTo>
                  <a:pt x="-24627" y="469370"/>
                  <a:pt x="36835" y="235731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 Individuelles</a:t>
            </a:r>
          </a:p>
          <a:p>
            <a:endParaRPr lang="fr-FR" sz="1000" b="1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Entretien préalable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Accompagnement émergence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Accompagnement création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Accompagnement entreprise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Coaching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RDV fin de parcours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Individuelles autres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6DD34B-1BBC-23C0-C5AE-BD819A94DEB8}"/>
              </a:ext>
            </a:extLst>
          </p:cNvPr>
          <p:cNvSpPr txBox="1"/>
          <p:nvPr/>
        </p:nvSpPr>
        <p:spPr>
          <a:xfrm>
            <a:off x="559585" y="4821725"/>
            <a:ext cx="3579796" cy="1323439"/>
          </a:xfrm>
          <a:custGeom>
            <a:avLst/>
            <a:gdLst>
              <a:gd name="connsiteX0" fmla="*/ 0 w 3579796"/>
              <a:gd name="connsiteY0" fmla="*/ 0 h 1323439"/>
              <a:gd name="connsiteX1" fmla="*/ 489239 w 3579796"/>
              <a:gd name="connsiteY1" fmla="*/ 0 h 1323439"/>
              <a:gd name="connsiteX2" fmla="*/ 1014276 w 3579796"/>
              <a:gd name="connsiteY2" fmla="*/ 0 h 1323439"/>
              <a:gd name="connsiteX3" fmla="*/ 1682504 w 3579796"/>
              <a:gd name="connsiteY3" fmla="*/ 0 h 1323439"/>
              <a:gd name="connsiteX4" fmla="*/ 2279137 w 3579796"/>
              <a:gd name="connsiteY4" fmla="*/ 0 h 1323439"/>
              <a:gd name="connsiteX5" fmla="*/ 2875769 w 3579796"/>
              <a:gd name="connsiteY5" fmla="*/ 0 h 1323439"/>
              <a:gd name="connsiteX6" fmla="*/ 3579796 w 3579796"/>
              <a:gd name="connsiteY6" fmla="*/ 0 h 1323439"/>
              <a:gd name="connsiteX7" fmla="*/ 3579796 w 3579796"/>
              <a:gd name="connsiteY7" fmla="*/ 401443 h 1323439"/>
              <a:gd name="connsiteX8" fmla="*/ 3579796 w 3579796"/>
              <a:gd name="connsiteY8" fmla="*/ 802886 h 1323439"/>
              <a:gd name="connsiteX9" fmla="*/ 3579796 w 3579796"/>
              <a:gd name="connsiteY9" fmla="*/ 1323439 h 1323439"/>
              <a:gd name="connsiteX10" fmla="*/ 2983163 w 3579796"/>
              <a:gd name="connsiteY10" fmla="*/ 1323439 h 1323439"/>
              <a:gd name="connsiteX11" fmla="*/ 2386531 w 3579796"/>
              <a:gd name="connsiteY11" fmla="*/ 1323439 h 1323439"/>
              <a:gd name="connsiteX12" fmla="*/ 1861494 w 3579796"/>
              <a:gd name="connsiteY12" fmla="*/ 1323439 h 1323439"/>
              <a:gd name="connsiteX13" fmla="*/ 1193265 w 3579796"/>
              <a:gd name="connsiteY13" fmla="*/ 1323439 h 1323439"/>
              <a:gd name="connsiteX14" fmla="*/ 632431 w 3579796"/>
              <a:gd name="connsiteY14" fmla="*/ 1323439 h 1323439"/>
              <a:gd name="connsiteX15" fmla="*/ 0 w 3579796"/>
              <a:gd name="connsiteY15" fmla="*/ 1323439 h 1323439"/>
              <a:gd name="connsiteX16" fmla="*/ 0 w 3579796"/>
              <a:gd name="connsiteY16" fmla="*/ 869058 h 1323439"/>
              <a:gd name="connsiteX17" fmla="*/ 0 w 3579796"/>
              <a:gd name="connsiteY17" fmla="*/ 414678 h 1323439"/>
              <a:gd name="connsiteX18" fmla="*/ 0 w 3579796"/>
              <a:gd name="connsiteY1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79796" h="1323439" extrusionOk="0">
                <a:moveTo>
                  <a:pt x="0" y="0"/>
                </a:moveTo>
                <a:cubicBezTo>
                  <a:pt x="151680" y="-54634"/>
                  <a:pt x="302150" y="12093"/>
                  <a:pt x="489239" y="0"/>
                </a:cubicBezTo>
                <a:cubicBezTo>
                  <a:pt x="676328" y="-12093"/>
                  <a:pt x="835869" y="60640"/>
                  <a:pt x="1014276" y="0"/>
                </a:cubicBezTo>
                <a:cubicBezTo>
                  <a:pt x="1192683" y="-60640"/>
                  <a:pt x="1439467" y="54906"/>
                  <a:pt x="1682504" y="0"/>
                </a:cubicBezTo>
                <a:cubicBezTo>
                  <a:pt x="1925541" y="-54906"/>
                  <a:pt x="2022343" y="33192"/>
                  <a:pt x="2279137" y="0"/>
                </a:cubicBezTo>
                <a:cubicBezTo>
                  <a:pt x="2535931" y="-33192"/>
                  <a:pt x="2749443" y="31283"/>
                  <a:pt x="2875769" y="0"/>
                </a:cubicBezTo>
                <a:cubicBezTo>
                  <a:pt x="3002095" y="-31283"/>
                  <a:pt x="3316733" y="9348"/>
                  <a:pt x="3579796" y="0"/>
                </a:cubicBezTo>
                <a:cubicBezTo>
                  <a:pt x="3591161" y="81030"/>
                  <a:pt x="3535927" y="317135"/>
                  <a:pt x="3579796" y="401443"/>
                </a:cubicBezTo>
                <a:cubicBezTo>
                  <a:pt x="3623665" y="485751"/>
                  <a:pt x="3557507" y="701708"/>
                  <a:pt x="3579796" y="802886"/>
                </a:cubicBezTo>
                <a:cubicBezTo>
                  <a:pt x="3602085" y="904064"/>
                  <a:pt x="3530255" y="1172415"/>
                  <a:pt x="3579796" y="1323439"/>
                </a:cubicBezTo>
                <a:cubicBezTo>
                  <a:pt x="3434481" y="1340517"/>
                  <a:pt x="3115146" y="1272178"/>
                  <a:pt x="2983163" y="1323439"/>
                </a:cubicBezTo>
                <a:cubicBezTo>
                  <a:pt x="2851180" y="1374700"/>
                  <a:pt x="2639372" y="1310456"/>
                  <a:pt x="2386531" y="1323439"/>
                </a:cubicBezTo>
                <a:cubicBezTo>
                  <a:pt x="2133690" y="1336422"/>
                  <a:pt x="2085603" y="1311359"/>
                  <a:pt x="1861494" y="1323439"/>
                </a:cubicBezTo>
                <a:cubicBezTo>
                  <a:pt x="1637385" y="1335519"/>
                  <a:pt x="1401994" y="1287238"/>
                  <a:pt x="1193265" y="1323439"/>
                </a:cubicBezTo>
                <a:cubicBezTo>
                  <a:pt x="984536" y="1359640"/>
                  <a:pt x="759845" y="1298930"/>
                  <a:pt x="632431" y="1323439"/>
                </a:cubicBezTo>
                <a:cubicBezTo>
                  <a:pt x="505017" y="1347948"/>
                  <a:pt x="165900" y="1275250"/>
                  <a:pt x="0" y="1323439"/>
                </a:cubicBezTo>
                <a:cubicBezTo>
                  <a:pt x="-36535" y="1210559"/>
                  <a:pt x="43177" y="1016854"/>
                  <a:pt x="0" y="869058"/>
                </a:cubicBezTo>
                <a:cubicBezTo>
                  <a:pt x="-43177" y="721262"/>
                  <a:pt x="26908" y="520468"/>
                  <a:pt x="0" y="414678"/>
                </a:cubicBezTo>
                <a:cubicBezTo>
                  <a:pt x="-26908" y="308888"/>
                  <a:pt x="6981" y="167310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AJOUT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 sensibilisation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Jury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00AFBE-265F-621C-5876-8FF956A82033}"/>
              </a:ext>
            </a:extLst>
          </p:cNvPr>
          <p:cNvSpPr txBox="1"/>
          <p:nvPr/>
        </p:nvSpPr>
        <p:spPr>
          <a:xfrm>
            <a:off x="5027620" y="1674674"/>
            <a:ext cx="6278555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b="1" dirty="0">
                <a:solidFill>
                  <a:schemeClr val="accent2"/>
                </a:solidFill>
              </a:rPr>
              <a:t>A FAIRE SUR VOS BASES, dans le référentiel</a:t>
            </a:r>
          </a:p>
          <a:p>
            <a:pPr algn="just"/>
            <a:r>
              <a:rPr lang="fr-FR" b="1" dirty="0"/>
              <a:t>Si des modalités spécifiques de même typologie ont été créées sur la base Jungo</a:t>
            </a:r>
            <a:r>
              <a:rPr lang="fr-FR" dirty="0"/>
              <a:t>, il s’agit de :</a:t>
            </a:r>
          </a:p>
          <a:p>
            <a:pPr marL="466725" indent="-285750" algn="just">
              <a:buFontTx/>
              <a:buChar char="-"/>
            </a:pPr>
            <a:r>
              <a:rPr lang="fr-FR" dirty="0"/>
              <a:t>fusionner la modalité locale avec la modalité nationale  </a:t>
            </a:r>
          </a:p>
          <a:p>
            <a:pPr marL="180975" algn="just"/>
            <a:r>
              <a:rPr lang="fr-FR" dirty="0"/>
              <a:t>      -&gt; dans ce cas, perte de l’historique si le libellé est différent</a:t>
            </a:r>
          </a:p>
          <a:p>
            <a:pPr marL="361950" lvl="1" indent="-180975" algn="just">
              <a:buFontTx/>
              <a:buChar char="-"/>
              <a:tabLst>
                <a:tab pos="0" algn="l"/>
              </a:tabLst>
            </a:pPr>
            <a:r>
              <a:rPr lang="fr-FR" dirty="0"/>
              <a:t>OU inactiver la modalité spécifique (enfant) pour utiliser la modalité nationale</a:t>
            </a:r>
          </a:p>
        </p:txBody>
      </p:sp>
    </p:spTree>
    <p:extLst>
      <p:ext uri="{BB962C8B-B14F-4D97-AF65-F5344CB8AC3E}">
        <p14:creationId xmlns:p14="http://schemas.microsoft.com/office/powerpoint/2010/main" val="3083537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DB5912-D210-28CF-8FD7-91811422F9E2}"/>
              </a:ext>
            </a:extLst>
          </p:cNvPr>
          <p:cNvSpPr txBox="1"/>
          <p:nvPr/>
        </p:nvSpPr>
        <p:spPr>
          <a:xfrm>
            <a:off x="559585" y="369174"/>
            <a:ext cx="10984715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TYPE ACTION/ Modification référentiel national ---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14861B-24F8-C738-545D-C67731A8BF52}"/>
              </a:ext>
            </a:extLst>
          </p:cNvPr>
          <p:cNvSpPr txBox="1"/>
          <p:nvPr/>
        </p:nvSpPr>
        <p:spPr>
          <a:xfrm>
            <a:off x="559585" y="1336119"/>
            <a:ext cx="3579796" cy="2092881"/>
          </a:xfrm>
          <a:custGeom>
            <a:avLst/>
            <a:gdLst>
              <a:gd name="connsiteX0" fmla="*/ 0 w 3579796"/>
              <a:gd name="connsiteY0" fmla="*/ 0 h 2092881"/>
              <a:gd name="connsiteX1" fmla="*/ 525037 w 3579796"/>
              <a:gd name="connsiteY1" fmla="*/ 0 h 2092881"/>
              <a:gd name="connsiteX2" fmla="*/ 1121669 w 3579796"/>
              <a:gd name="connsiteY2" fmla="*/ 0 h 2092881"/>
              <a:gd name="connsiteX3" fmla="*/ 1646706 w 3579796"/>
              <a:gd name="connsiteY3" fmla="*/ 0 h 2092881"/>
              <a:gd name="connsiteX4" fmla="*/ 2207541 w 3579796"/>
              <a:gd name="connsiteY4" fmla="*/ 0 h 2092881"/>
              <a:gd name="connsiteX5" fmla="*/ 2875769 w 3579796"/>
              <a:gd name="connsiteY5" fmla="*/ 0 h 2092881"/>
              <a:gd name="connsiteX6" fmla="*/ 3579796 w 3579796"/>
              <a:gd name="connsiteY6" fmla="*/ 0 h 2092881"/>
              <a:gd name="connsiteX7" fmla="*/ 3579796 w 3579796"/>
              <a:gd name="connsiteY7" fmla="*/ 523220 h 2092881"/>
              <a:gd name="connsiteX8" fmla="*/ 3579796 w 3579796"/>
              <a:gd name="connsiteY8" fmla="*/ 1025512 h 2092881"/>
              <a:gd name="connsiteX9" fmla="*/ 3579796 w 3579796"/>
              <a:gd name="connsiteY9" fmla="*/ 1548732 h 2092881"/>
              <a:gd name="connsiteX10" fmla="*/ 3579796 w 3579796"/>
              <a:gd name="connsiteY10" fmla="*/ 2092881 h 2092881"/>
              <a:gd name="connsiteX11" fmla="*/ 3054759 w 3579796"/>
              <a:gd name="connsiteY11" fmla="*/ 2092881 h 2092881"/>
              <a:gd name="connsiteX12" fmla="*/ 2493925 w 3579796"/>
              <a:gd name="connsiteY12" fmla="*/ 2092881 h 2092881"/>
              <a:gd name="connsiteX13" fmla="*/ 1933090 w 3579796"/>
              <a:gd name="connsiteY13" fmla="*/ 2092881 h 2092881"/>
              <a:gd name="connsiteX14" fmla="*/ 1408053 w 3579796"/>
              <a:gd name="connsiteY14" fmla="*/ 2092881 h 2092881"/>
              <a:gd name="connsiteX15" fmla="*/ 775622 w 3579796"/>
              <a:gd name="connsiteY15" fmla="*/ 2092881 h 2092881"/>
              <a:gd name="connsiteX16" fmla="*/ 0 w 3579796"/>
              <a:gd name="connsiteY16" fmla="*/ 2092881 h 2092881"/>
              <a:gd name="connsiteX17" fmla="*/ 0 w 3579796"/>
              <a:gd name="connsiteY17" fmla="*/ 1590590 h 2092881"/>
              <a:gd name="connsiteX18" fmla="*/ 0 w 3579796"/>
              <a:gd name="connsiteY18" fmla="*/ 1067369 h 2092881"/>
              <a:gd name="connsiteX19" fmla="*/ 0 w 3579796"/>
              <a:gd name="connsiteY19" fmla="*/ 586007 h 2092881"/>
              <a:gd name="connsiteX20" fmla="*/ 0 w 3579796"/>
              <a:gd name="connsiteY20" fmla="*/ 0 h 20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79796" h="2092881" fill="none" extrusionOk="0">
                <a:moveTo>
                  <a:pt x="0" y="0"/>
                </a:moveTo>
                <a:cubicBezTo>
                  <a:pt x="160057" y="-54191"/>
                  <a:pt x="278977" y="28822"/>
                  <a:pt x="525037" y="0"/>
                </a:cubicBezTo>
                <a:cubicBezTo>
                  <a:pt x="771097" y="-28822"/>
                  <a:pt x="841833" y="46543"/>
                  <a:pt x="1121669" y="0"/>
                </a:cubicBezTo>
                <a:cubicBezTo>
                  <a:pt x="1401505" y="-46543"/>
                  <a:pt x="1491813" y="28711"/>
                  <a:pt x="1646706" y="0"/>
                </a:cubicBezTo>
                <a:cubicBezTo>
                  <a:pt x="1801599" y="-28711"/>
                  <a:pt x="1942730" y="40749"/>
                  <a:pt x="2207541" y="0"/>
                </a:cubicBezTo>
                <a:cubicBezTo>
                  <a:pt x="2472352" y="-40749"/>
                  <a:pt x="2705904" y="7676"/>
                  <a:pt x="2875769" y="0"/>
                </a:cubicBezTo>
                <a:cubicBezTo>
                  <a:pt x="3045634" y="-7676"/>
                  <a:pt x="3312747" y="43131"/>
                  <a:pt x="3579796" y="0"/>
                </a:cubicBezTo>
                <a:cubicBezTo>
                  <a:pt x="3615123" y="252522"/>
                  <a:pt x="3544143" y="286494"/>
                  <a:pt x="3579796" y="523220"/>
                </a:cubicBezTo>
                <a:cubicBezTo>
                  <a:pt x="3615449" y="759946"/>
                  <a:pt x="3560351" y="777227"/>
                  <a:pt x="3579796" y="1025512"/>
                </a:cubicBezTo>
                <a:cubicBezTo>
                  <a:pt x="3599241" y="1273797"/>
                  <a:pt x="3579237" y="1338319"/>
                  <a:pt x="3579796" y="1548732"/>
                </a:cubicBezTo>
                <a:cubicBezTo>
                  <a:pt x="3580355" y="1759145"/>
                  <a:pt x="3550618" y="1961760"/>
                  <a:pt x="3579796" y="2092881"/>
                </a:cubicBezTo>
                <a:cubicBezTo>
                  <a:pt x="3371237" y="2097718"/>
                  <a:pt x="3193133" y="2069552"/>
                  <a:pt x="3054759" y="2092881"/>
                </a:cubicBezTo>
                <a:cubicBezTo>
                  <a:pt x="2916385" y="2116210"/>
                  <a:pt x="2653350" y="2087037"/>
                  <a:pt x="2493925" y="2092881"/>
                </a:cubicBezTo>
                <a:cubicBezTo>
                  <a:pt x="2334500" y="2098725"/>
                  <a:pt x="2165354" y="2080400"/>
                  <a:pt x="1933090" y="2092881"/>
                </a:cubicBezTo>
                <a:cubicBezTo>
                  <a:pt x="1700826" y="2105362"/>
                  <a:pt x="1584857" y="2030319"/>
                  <a:pt x="1408053" y="2092881"/>
                </a:cubicBezTo>
                <a:cubicBezTo>
                  <a:pt x="1231249" y="2155443"/>
                  <a:pt x="1022227" y="2089179"/>
                  <a:pt x="775622" y="2092881"/>
                </a:cubicBezTo>
                <a:cubicBezTo>
                  <a:pt x="529017" y="2096583"/>
                  <a:pt x="179976" y="2067138"/>
                  <a:pt x="0" y="2092881"/>
                </a:cubicBezTo>
                <a:cubicBezTo>
                  <a:pt x="-59986" y="1942289"/>
                  <a:pt x="55514" y="1755458"/>
                  <a:pt x="0" y="1590590"/>
                </a:cubicBezTo>
                <a:cubicBezTo>
                  <a:pt x="-55514" y="1425722"/>
                  <a:pt x="13118" y="1231255"/>
                  <a:pt x="0" y="1067369"/>
                </a:cubicBezTo>
                <a:cubicBezTo>
                  <a:pt x="-13118" y="903483"/>
                  <a:pt x="55262" y="806887"/>
                  <a:pt x="0" y="586007"/>
                </a:cubicBezTo>
                <a:cubicBezTo>
                  <a:pt x="-55262" y="365127"/>
                  <a:pt x="35682" y="204145"/>
                  <a:pt x="0" y="0"/>
                </a:cubicBezTo>
                <a:close/>
              </a:path>
              <a:path w="3579796" h="2092881" stroke="0" extrusionOk="0">
                <a:moveTo>
                  <a:pt x="0" y="0"/>
                </a:moveTo>
                <a:cubicBezTo>
                  <a:pt x="151680" y="-54634"/>
                  <a:pt x="302150" y="12093"/>
                  <a:pt x="489239" y="0"/>
                </a:cubicBezTo>
                <a:cubicBezTo>
                  <a:pt x="676328" y="-12093"/>
                  <a:pt x="835869" y="60640"/>
                  <a:pt x="1014276" y="0"/>
                </a:cubicBezTo>
                <a:cubicBezTo>
                  <a:pt x="1192683" y="-60640"/>
                  <a:pt x="1439467" y="54906"/>
                  <a:pt x="1682504" y="0"/>
                </a:cubicBezTo>
                <a:cubicBezTo>
                  <a:pt x="1925541" y="-54906"/>
                  <a:pt x="2022343" y="33192"/>
                  <a:pt x="2279137" y="0"/>
                </a:cubicBezTo>
                <a:cubicBezTo>
                  <a:pt x="2535931" y="-33192"/>
                  <a:pt x="2749443" y="31283"/>
                  <a:pt x="2875769" y="0"/>
                </a:cubicBezTo>
                <a:cubicBezTo>
                  <a:pt x="3002095" y="-31283"/>
                  <a:pt x="3316733" y="9348"/>
                  <a:pt x="3579796" y="0"/>
                </a:cubicBezTo>
                <a:cubicBezTo>
                  <a:pt x="3603900" y="187376"/>
                  <a:pt x="3572910" y="350865"/>
                  <a:pt x="3579796" y="460434"/>
                </a:cubicBezTo>
                <a:cubicBezTo>
                  <a:pt x="3586682" y="570003"/>
                  <a:pt x="3550132" y="740842"/>
                  <a:pt x="3579796" y="920868"/>
                </a:cubicBezTo>
                <a:cubicBezTo>
                  <a:pt x="3609460" y="1100894"/>
                  <a:pt x="3566259" y="1220108"/>
                  <a:pt x="3579796" y="1465017"/>
                </a:cubicBezTo>
                <a:cubicBezTo>
                  <a:pt x="3593333" y="1709926"/>
                  <a:pt x="3536890" y="1911342"/>
                  <a:pt x="3579796" y="2092881"/>
                </a:cubicBezTo>
                <a:cubicBezTo>
                  <a:pt x="3287964" y="2131465"/>
                  <a:pt x="3052908" y="2020957"/>
                  <a:pt x="2911567" y="2092881"/>
                </a:cubicBezTo>
                <a:cubicBezTo>
                  <a:pt x="2770226" y="2164805"/>
                  <a:pt x="2603225" y="2075011"/>
                  <a:pt x="2386531" y="2092881"/>
                </a:cubicBezTo>
                <a:cubicBezTo>
                  <a:pt x="2169837" y="2110751"/>
                  <a:pt x="1927031" y="2056680"/>
                  <a:pt x="1718302" y="2092881"/>
                </a:cubicBezTo>
                <a:cubicBezTo>
                  <a:pt x="1509573" y="2129082"/>
                  <a:pt x="1290551" y="2072226"/>
                  <a:pt x="1157467" y="2092881"/>
                </a:cubicBezTo>
                <a:cubicBezTo>
                  <a:pt x="1024383" y="2113536"/>
                  <a:pt x="841924" y="2085889"/>
                  <a:pt x="596633" y="2092881"/>
                </a:cubicBezTo>
                <a:cubicBezTo>
                  <a:pt x="351342" y="2099873"/>
                  <a:pt x="123979" y="2033780"/>
                  <a:pt x="0" y="2092881"/>
                </a:cubicBezTo>
                <a:cubicBezTo>
                  <a:pt x="-9360" y="1841154"/>
                  <a:pt x="54326" y="1693930"/>
                  <a:pt x="0" y="1569661"/>
                </a:cubicBezTo>
                <a:cubicBezTo>
                  <a:pt x="-54326" y="1445392"/>
                  <a:pt x="16786" y="1252230"/>
                  <a:pt x="0" y="1109227"/>
                </a:cubicBezTo>
                <a:cubicBezTo>
                  <a:pt x="-16786" y="966224"/>
                  <a:pt x="6143" y="748196"/>
                  <a:pt x="0" y="606935"/>
                </a:cubicBezTo>
                <a:cubicBezTo>
                  <a:pt x="-6143" y="465674"/>
                  <a:pt x="47801" y="214283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 Collectives</a:t>
            </a:r>
          </a:p>
          <a:p>
            <a:endParaRPr lang="fr-FR" sz="1000" b="1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collective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Atelier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création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entrepreneur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Collectives autres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46DEA07-63BB-0674-A85E-4A4BC197D07D}"/>
              </a:ext>
            </a:extLst>
          </p:cNvPr>
          <p:cNvSpPr txBox="1"/>
          <p:nvPr/>
        </p:nvSpPr>
        <p:spPr>
          <a:xfrm>
            <a:off x="7572068" y="1336119"/>
            <a:ext cx="3972232" cy="1323439"/>
          </a:xfrm>
          <a:custGeom>
            <a:avLst/>
            <a:gdLst>
              <a:gd name="connsiteX0" fmla="*/ 0 w 3972232"/>
              <a:gd name="connsiteY0" fmla="*/ 0 h 1323439"/>
              <a:gd name="connsiteX1" fmla="*/ 448295 w 3972232"/>
              <a:gd name="connsiteY1" fmla="*/ 0 h 1323439"/>
              <a:gd name="connsiteX2" fmla="*/ 936312 w 3972232"/>
              <a:gd name="connsiteY2" fmla="*/ 0 h 1323439"/>
              <a:gd name="connsiteX3" fmla="*/ 1583218 w 3972232"/>
              <a:gd name="connsiteY3" fmla="*/ 0 h 1323439"/>
              <a:gd name="connsiteX4" fmla="*/ 2150680 w 3972232"/>
              <a:gd name="connsiteY4" fmla="*/ 0 h 1323439"/>
              <a:gd name="connsiteX5" fmla="*/ 2718142 w 3972232"/>
              <a:gd name="connsiteY5" fmla="*/ 0 h 1323439"/>
              <a:gd name="connsiteX6" fmla="*/ 3206159 w 3972232"/>
              <a:gd name="connsiteY6" fmla="*/ 0 h 1323439"/>
              <a:gd name="connsiteX7" fmla="*/ 3972232 w 3972232"/>
              <a:gd name="connsiteY7" fmla="*/ 0 h 1323439"/>
              <a:gd name="connsiteX8" fmla="*/ 3972232 w 3972232"/>
              <a:gd name="connsiteY8" fmla="*/ 414678 h 1323439"/>
              <a:gd name="connsiteX9" fmla="*/ 3972232 w 3972232"/>
              <a:gd name="connsiteY9" fmla="*/ 869058 h 1323439"/>
              <a:gd name="connsiteX10" fmla="*/ 3972232 w 3972232"/>
              <a:gd name="connsiteY10" fmla="*/ 1323439 h 1323439"/>
              <a:gd name="connsiteX11" fmla="*/ 3325326 w 3972232"/>
              <a:gd name="connsiteY11" fmla="*/ 1323439 h 1323439"/>
              <a:gd name="connsiteX12" fmla="*/ 2837309 w 3972232"/>
              <a:gd name="connsiteY12" fmla="*/ 1323439 h 1323439"/>
              <a:gd name="connsiteX13" fmla="*/ 2190402 w 3972232"/>
              <a:gd name="connsiteY13" fmla="*/ 1323439 h 1323439"/>
              <a:gd name="connsiteX14" fmla="*/ 1662663 w 3972232"/>
              <a:gd name="connsiteY14" fmla="*/ 1323439 h 1323439"/>
              <a:gd name="connsiteX15" fmla="*/ 1134923 w 3972232"/>
              <a:gd name="connsiteY15" fmla="*/ 1323439 h 1323439"/>
              <a:gd name="connsiteX16" fmla="*/ 527739 w 3972232"/>
              <a:gd name="connsiteY16" fmla="*/ 1323439 h 1323439"/>
              <a:gd name="connsiteX17" fmla="*/ 0 w 3972232"/>
              <a:gd name="connsiteY17" fmla="*/ 1323439 h 1323439"/>
              <a:gd name="connsiteX18" fmla="*/ 0 w 3972232"/>
              <a:gd name="connsiteY18" fmla="*/ 895527 h 1323439"/>
              <a:gd name="connsiteX19" fmla="*/ 0 w 3972232"/>
              <a:gd name="connsiteY19" fmla="*/ 467615 h 1323439"/>
              <a:gd name="connsiteX20" fmla="*/ 0 w 3972232"/>
              <a:gd name="connsiteY20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72232" h="1323439" extrusionOk="0">
                <a:moveTo>
                  <a:pt x="0" y="0"/>
                </a:moveTo>
                <a:cubicBezTo>
                  <a:pt x="176352" y="-27654"/>
                  <a:pt x="264395" y="2933"/>
                  <a:pt x="448295" y="0"/>
                </a:cubicBezTo>
                <a:cubicBezTo>
                  <a:pt x="632196" y="-2933"/>
                  <a:pt x="724440" y="1674"/>
                  <a:pt x="936312" y="0"/>
                </a:cubicBezTo>
                <a:cubicBezTo>
                  <a:pt x="1148184" y="-1674"/>
                  <a:pt x="1334217" y="11439"/>
                  <a:pt x="1583218" y="0"/>
                </a:cubicBezTo>
                <a:cubicBezTo>
                  <a:pt x="1832219" y="-11439"/>
                  <a:pt x="2027102" y="44265"/>
                  <a:pt x="2150680" y="0"/>
                </a:cubicBezTo>
                <a:cubicBezTo>
                  <a:pt x="2274258" y="-44265"/>
                  <a:pt x="2553792" y="47286"/>
                  <a:pt x="2718142" y="0"/>
                </a:cubicBezTo>
                <a:cubicBezTo>
                  <a:pt x="2882492" y="-47286"/>
                  <a:pt x="2986920" y="12763"/>
                  <a:pt x="3206159" y="0"/>
                </a:cubicBezTo>
                <a:cubicBezTo>
                  <a:pt x="3425398" y="-12763"/>
                  <a:pt x="3735554" y="88859"/>
                  <a:pt x="3972232" y="0"/>
                </a:cubicBezTo>
                <a:cubicBezTo>
                  <a:pt x="4005159" y="139733"/>
                  <a:pt x="3952036" y="301595"/>
                  <a:pt x="3972232" y="414678"/>
                </a:cubicBezTo>
                <a:cubicBezTo>
                  <a:pt x="3992428" y="527761"/>
                  <a:pt x="3937625" y="658627"/>
                  <a:pt x="3972232" y="869058"/>
                </a:cubicBezTo>
                <a:cubicBezTo>
                  <a:pt x="4006839" y="1079489"/>
                  <a:pt x="3972117" y="1232422"/>
                  <a:pt x="3972232" y="1323439"/>
                </a:cubicBezTo>
                <a:cubicBezTo>
                  <a:pt x="3788959" y="1359695"/>
                  <a:pt x="3562501" y="1246677"/>
                  <a:pt x="3325326" y="1323439"/>
                </a:cubicBezTo>
                <a:cubicBezTo>
                  <a:pt x="3088151" y="1400201"/>
                  <a:pt x="3047344" y="1293740"/>
                  <a:pt x="2837309" y="1323439"/>
                </a:cubicBezTo>
                <a:cubicBezTo>
                  <a:pt x="2627274" y="1353138"/>
                  <a:pt x="2379781" y="1282188"/>
                  <a:pt x="2190402" y="1323439"/>
                </a:cubicBezTo>
                <a:cubicBezTo>
                  <a:pt x="2001023" y="1364690"/>
                  <a:pt x="1905530" y="1281523"/>
                  <a:pt x="1662663" y="1323439"/>
                </a:cubicBezTo>
                <a:cubicBezTo>
                  <a:pt x="1419796" y="1365355"/>
                  <a:pt x="1377723" y="1270152"/>
                  <a:pt x="1134923" y="1323439"/>
                </a:cubicBezTo>
                <a:cubicBezTo>
                  <a:pt x="892123" y="1376726"/>
                  <a:pt x="650716" y="1303568"/>
                  <a:pt x="527739" y="1323439"/>
                </a:cubicBezTo>
                <a:cubicBezTo>
                  <a:pt x="404762" y="1343310"/>
                  <a:pt x="132244" y="1290374"/>
                  <a:pt x="0" y="1323439"/>
                </a:cubicBezTo>
                <a:cubicBezTo>
                  <a:pt x="-28225" y="1235056"/>
                  <a:pt x="205" y="1074263"/>
                  <a:pt x="0" y="895527"/>
                </a:cubicBezTo>
                <a:cubicBezTo>
                  <a:pt x="-205" y="716791"/>
                  <a:pt x="41027" y="612769"/>
                  <a:pt x="0" y="467615"/>
                </a:cubicBezTo>
                <a:cubicBezTo>
                  <a:pt x="-41027" y="322461"/>
                  <a:pt x="24192" y="197894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MODIFICATIONS</a:t>
            </a:r>
            <a:endParaRPr lang="fr-FR" sz="1000" b="1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Fusion de « formation création » ET « formation entrepreneur »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Remplacé par </a:t>
            </a:r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FORMATION »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8A4E12E-81F9-AACF-C244-7CBD799C8F1E}"/>
              </a:ext>
            </a:extLst>
          </p:cNvPr>
          <p:cNvSpPr txBox="1"/>
          <p:nvPr/>
        </p:nvSpPr>
        <p:spPr>
          <a:xfrm>
            <a:off x="866775" y="3648301"/>
            <a:ext cx="3272606" cy="400110"/>
          </a:xfrm>
          <a:custGeom>
            <a:avLst/>
            <a:gdLst>
              <a:gd name="connsiteX0" fmla="*/ 0 w 3272606"/>
              <a:gd name="connsiteY0" fmla="*/ 0 h 400110"/>
              <a:gd name="connsiteX1" fmla="*/ 447256 w 3272606"/>
              <a:gd name="connsiteY1" fmla="*/ 0 h 400110"/>
              <a:gd name="connsiteX2" fmla="*/ 927238 w 3272606"/>
              <a:gd name="connsiteY2" fmla="*/ 0 h 400110"/>
              <a:gd name="connsiteX3" fmla="*/ 1538125 w 3272606"/>
              <a:gd name="connsiteY3" fmla="*/ 0 h 400110"/>
              <a:gd name="connsiteX4" fmla="*/ 2083559 w 3272606"/>
              <a:gd name="connsiteY4" fmla="*/ 0 h 400110"/>
              <a:gd name="connsiteX5" fmla="*/ 2628993 w 3272606"/>
              <a:gd name="connsiteY5" fmla="*/ 0 h 400110"/>
              <a:gd name="connsiteX6" fmla="*/ 3272606 w 3272606"/>
              <a:gd name="connsiteY6" fmla="*/ 0 h 400110"/>
              <a:gd name="connsiteX7" fmla="*/ 3272606 w 3272606"/>
              <a:gd name="connsiteY7" fmla="*/ 400110 h 400110"/>
              <a:gd name="connsiteX8" fmla="*/ 2825350 w 3272606"/>
              <a:gd name="connsiteY8" fmla="*/ 400110 h 400110"/>
              <a:gd name="connsiteX9" fmla="*/ 2214463 w 3272606"/>
              <a:gd name="connsiteY9" fmla="*/ 400110 h 400110"/>
              <a:gd name="connsiteX10" fmla="*/ 1669029 w 3272606"/>
              <a:gd name="connsiteY10" fmla="*/ 400110 h 400110"/>
              <a:gd name="connsiteX11" fmla="*/ 1123595 w 3272606"/>
              <a:gd name="connsiteY11" fmla="*/ 400110 h 400110"/>
              <a:gd name="connsiteX12" fmla="*/ 643613 w 3272606"/>
              <a:gd name="connsiteY12" fmla="*/ 400110 h 400110"/>
              <a:gd name="connsiteX13" fmla="*/ 0 w 3272606"/>
              <a:gd name="connsiteY13" fmla="*/ 400110 h 400110"/>
              <a:gd name="connsiteX14" fmla="*/ 0 w 3272606"/>
              <a:gd name="connsiteY1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2606" h="400110" extrusionOk="0">
                <a:moveTo>
                  <a:pt x="0" y="0"/>
                </a:moveTo>
                <a:cubicBezTo>
                  <a:pt x="97167" y="-24199"/>
                  <a:pt x="281109" y="12710"/>
                  <a:pt x="447256" y="0"/>
                </a:cubicBezTo>
                <a:cubicBezTo>
                  <a:pt x="613403" y="-12710"/>
                  <a:pt x="779017" y="5283"/>
                  <a:pt x="927238" y="0"/>
                </a:cubicBezTo>
                <a:cubicBezTo>
                  <a:pt x="1075459" y="-5283"/>
                  <a:pt x="1407216" y="47499"/>
                  <a:pt x="1538125" y="0"/>
                </a:cubicBezTo>
                <a:cubicBezTo>
                  <a:pt x="1669034" y="-47499"/>
                  <a:pt x="1883373" y="8909"/>
                  <a:pt x="2083559" y="0"/>
                </a:cubicBezTo>
                <a:cubicBezTo>
                  <a:pt x="2283745" y="-8909"/>
                  <a:pt x="2411491" y="5149"/>
                  <a:pt x="2628993" y="0"/>
                </a:cubicBezTo>
                <a:cubicBezTo>
                  <a:pt x="2846495" y="-5149"/>
                  <a:pt x="3139586" y="54980"/>
                  <a:pt x="3272606" y="0"/>
                </a:cubicBezTo>
                <a:cubicBezTo>
                  <a:pt x="3309151" y="135676"/>
                  <a:pt x="3269962" y="212366"/>
                  <a:pt x="3272606" y="400110"/>
                </a:cubicBezTo>
                <a:cubicBezTo>
                  <a:pt x="3125889" y="447899"/>
                  <a:pt x="2982346" y="398847"/>
                  <a:pt x="2825350" y="400110"/>
                </a:cubicBezTo>
                <a:cubicBezTo>
                  <a:pt x="2668354" y="401373"/>
                  <a:pt x="2485916" y="352230"/>
                  <a:pt x="2214463" y="400110"/>
                </a:cubicBezTo>
                <a:cubicBezTo>
                  <a:pt x="1943010" y="447990"/>
                  <a:pt x="1826711" y="389852"/>
                  <a:pt x="1669029" y="400110"/>
                </a:cubicBezTo>
                <a:cubicBezTo>
                  <a:pt x="1511347" y="410368"/>
                  <a:pt x="1337207" y="380996"/>
                  <a:pt x="1123595" y="400110"/>
                </a:cubicBezTo>
                <a:cubicBezTo>
                  <a:pt x="909983" y="419224"/>
                  <a:pt x="827656" y="369384"/>
                  <a:pt x="643613" y="400110"/>
                </a:cubicBezTo>
                <a:cubicBezTo>
                  <a:pt x="459570" y="430836"/>
                  <a:pt x="167943" y="350093"/>
                  <a:pt x="0" y="400110"/>
                </a:cubicBezTo>
                <a:cubicBezTo>
                  <a:pt x="-43238" y="208350"/>
                  <a:pt x="32793" y="178897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AJOUT   </a:t>
            </a:r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Jury  ;  Diagnostic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A011BE-9DDB-F511-F3E8-50AD3D075B19}"/>
              </a:ext>
            </a:extLst>
          </p:cNvPr>
          <p:cNvSpPr txBox="1"/>
          <p:nvPr/>
        </p:nvSpPr>
        <p:spPr>
          <a:xfrm>
            <a:off x="407995" y="364830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sym typeface="Wingdings" panose="05000000000000000000" pitchFamily="2" charset="2"/>
              </a:rPr>
              <a:t>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82F4A4-18FE-C2C2-C6AF-4F60E6BB71AF}"/>
              </a:ext>
            </a:extLst>
          </p:cNvPr>
          <p:cNvSpPr txBox="1"/>
          <p:nvPr/>
        </p:nvSpPr>
        <p:spPr>
          <a:xfrm>
            <a:off x="6995605" y="128587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sym typeface="Wingdings" panose="05000000000000000000" pitchFamily="2" charset="2"/>
              </a:rPr>
              <a:t>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058B6-EDAD-9A56-32B1-6B4257EC7082}"/>
              </a:ext>
            </a:extLst>
          </p:cNvPr>
          <p:cNvSpPr txBox="1"/>
          <p:nvPr/>
        </p:nvSpPr>
        <p:spPr>
          <a:xfrm>
            <a:off x="407995" y="4380557"/>
            <a:ext cx="6278555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b="1" dirty="0">
                <a:solidFill>
                  <a:schemeClr val="accent2"/>
                </a:solidFill>
              </a:rPr>
              <a:t>A FAIRE SUR VOS BASES, dans le référentiel</a:t>
            </a:r>
          </a:p>
          <a:p>
            <a:pPr algn="just"/>
            <a:r>
              <a:rPr lang="fr-FR" b="1" dirty="0"/>
              <a:t>Si des modalités spécifiques de même typologie ont été créées sur la base Jungo</a:t>
            </a:r>
            <a:r>
              <a:rPr lang="fr-FR" dirty="0"/>
              <a:t>, il s’agit de :</a:t>
            </a:r>
          </a:p>
          <a:p>
            <a:pPr marL="466725" indent="-285750" algn="just">
              <a:buFontTx/>
              <a:buChar char="-"/>
            </a:pPr>
            <a:r>
              <a:rPr lang="fr-FR" dirty="0"/>
              <a:t>fusionner la modalité locale avec la modalité nationale  </a:t>
            </a:r>
          </a:p>
          <a:p>
            <a:pPr marL="180975" algn="just"/>
            <a:r>
              <a:rPr lang="fr-FR" dirty="0"/>
              <a:t>      -&gt; dans ce cas, perte de l’historique si le libellé est différent</a:t>
            </a:r>
          </a:p>
          <a:p>
            <a:pPr marL="361950" lvl="1" indent="-180975" algn="just">
              <a:buFontTx/>
              <a:buChar char="-"/>
              <a:tabLst>
                <a:tab pos="0" algn="l"/>
              </a:tabLst>
            </a:pPr>
            <a:r>
              <a:rPr lang="fr-FR" dirty="0"/>
              <a:t>OU inactiver la modalité spécifique (enfant) pour utiliser la modalité nationale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A62039-B69A-F45A-80C1-BA0BF0864225}"/>
              </a:ext>
            </a:extLst>
          </p:cNvPr>
          <p:cNvSpPr txBox="1"/>
          <p:nvPr/>
        </p:nvSpPr>
        <p:spPr>
          <a:xfrm>
            <a:off x="7486035" y="2985174"/>
            <a:ext cx="406034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b="1" dirty="0">
                <a:solidFill>
                  <a:schemeClr val="accent2"/>
                </a:solidFill>
              </a:rPr>
              <a:t>A FAIRE SUR VOS BASES, dans le référentiel</a:t>
            </a:r>
          </a:p>
          <a:p>
            <a:pPr algn="just"/>
            <a:r>
              <a:rPr lang="fr-FR" b="1" dirty="0"/>
              <a:t>Pour conserver l’historique (la dichotomie entre les 2), </a:t>
            </a:r>
          </a:p>
          <a:p>
            <a:pPr algn="just"/>
            <a:r>
              <a:rPr lang="fr-FR" dirty="0"/>
              <a:t>il s’agit d’inactiver les 2  modalités nationales « Formation création » et « formation entrepreneur », </a:t>
            </a:r>
          </a:p>
          <a:p>
            <a:pPr algn="just"/>
            <a:r>
              <a:rPr lang="fr-FR" dirty="0"/>
              <a:t>Et utiliser ensuite la nouvelle modalité « Formation ».</a:t>
            </a:r>
          </a:p>
        </p:txBody>
      </p:sp>
    </p:spTree>
    <p:extLst>
      <p:ext uri="{BB962C8B-B14F-4D97-AF65-F5344CB8AC3E}">
        <p14:creationId xmlns:p14="http://schemas.microsoft.com/office/powerpoint/2010/main" val="645790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7191" y="2121195"/>
            <a:ext cx="10717618" cy="261560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MERCI </a:t>
            </a:r>
            <a:b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DE VOTRE ATTENTION </a:t>
            </a:r>
            <a:b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et PARTICIPATION</a:t>
            </a:r>
            <a:endParaRPr lang="fr-FR" sz="4400" dirty="0">
              <a:solidFill>
                <a:srgbClr val="2F479E"/>
              </a:solidFill>
              <a:latin typeface="ITC Avant Garde Std Bk" panose="020B0502020202020204" pitchFamily="34" charset="0"/>
            </a:endParaRP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50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0452" y="1980695"/>
            <a:ext cx="9144000" cy="269281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SITE RESSOURCE JUNGO</a:t>
            </a:r>
            <a:br>
              <a:rPr lang="fr-FR" sz="5400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sz="54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Nouveautés</a:t>
            </a: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90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4253D4A-D34E-47AD-BC5A-71A8EA1BE67D}"/>
              </a:ext>
            </a:extLst>
          </p:cNvPr>
          <p:cNvSpPr txBox="1"/>
          <p:nvPr/>
        </p:nvSpPr>
        <p:spPr>
          <a:xfrm>
            <a:off x="674704" y="487758"/>
            <a:ext cx="9355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NOUVELLES RESSOURCE SUR LE SITE JUNGO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DE76AA0-90E1-4552-B1EE-0A447E162438}"/>
              </a:ext>
            </a:extLst>
          </p:cNvPr>
          <p:cNvSpPr txBox="1"/>
          <p:nvPr/>
        </p:nvSpPr>
        <p:spPr>
          <a:xfrm>
            <a:off x="855075" y="4548496"/>
            <a:ext cx="7622175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NOUVELLES RESSOURCES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Tutoriels Entrepreneurs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DDD566F-CB24-4298-BC00-8E6E68FCFA5E}"/>
              </a:ext>
            </a:extLst>
          </p:cNvPr>
          <p:cNvCxnSpPr>
            <a:cxnSpLocks/>
          </p:cNvCxnSpPr>
          <p:nvPr/>
        </p:nvCxnSpPr>
        <p:spPr>
          <a:xfrm flipV="1">
            <a:off x="769954" y="1146767"/>
            <a:ext cx="9355121" cy="3504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AA9B3F24-6C77-4D74-B9FA-4B011F58B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003" y="1416952"/>
            <a:ext cx="6817748" cy="26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7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9781" y="1479250"/>
            <a:ext cx="9144000" cy="269281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|NOUVEAUTES LIVREES|</a:t>
            </a:r>
            <a:b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dirty="0">
                <a:solidFill>
                  <a:schemeClr val="accent2"/>
                </a:solidFill>
                <a:latin typeface="ITC Avant Garde Std Bk" panose="020B0502020202020204" pitchFamily="34" charset="0"/>
              </a:rPr>
              <a:t>UTILISATION JUNGO</a:t>
            </a:r>
            <a:endParaRPr lang="fr-FR" sz="4400" dirty="0">
              <a:solidFill>
                <a:schemeClr val="accent2"/>
              </a:solidFill>
              <a:latin typeface="ITC Avant Garde Std Bk" panose="020B0502020202020204" pitchFamily="34" charset="0"/>
            </a:endParaRP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2CCB8C7-CB49-EC74-5DCA-4BD1D6C9475C}"/>
              </a:ext>
            </a:extLst>
          </p:cNvPr>
          <p:cNvSpPr txBox="1"/>
          <p:nvPr/>
        </p:nvSpPr>
        <p:spPr>
          <a:xfrm>
            <a:off x="5643717" y="5290260"/>
            <a:ext cx="4336025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du 21 </a:t>
            </a:r>
            <a:r>
              <a:rPr lang="fr-FR" sz="2800" dirty="0" err="1">
                <a:solidFill>
                  <a:srgbClr val="2F479E"/>
                </a:solidFill>
                <a:latin typeface="ITC Avant Garde Std Bk" panose="020B0502020202020204" pitchFamily="34" charset="0"/>
              </a:rPr>
              <a:t>nov</a:t>
            </a:r>
            <a:r>
              <a:rPr lang="fr-FR" sz="28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 au 12 </a:t>
            </a:r>
            <a:r>
              <a:rPr lang="fr-FR" sz="2800" dirty="0" err="1">
                <a:solidFill>
                  <a:srgbClr val="2F479E"/>
                </a:solidFill>
                <a:latin typeface="ITC Avant Garde Std Bk" panose="020B0502020202020204" pitchFamily="34" charset="0"/>
              </a:rPr>
              <a:t>déc</a:t>
            </a:r>
            <a:r>
              <a:rPr lang="fr-FR" sz="28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 2022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17808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DB5912-D210-28CF-8FD7-91811422F9E2}"/>
              </a:ext>
            </a:extLst>
          </p:cNvPr>
          <p:cNvSpPr txBox="1"/>
          <p:nvPr/>
        </p:nvSpPr>
        <p:spPr>
          <a:xfrm>
            <a:off x="559585" y="369174"/>
            <a:ext cx="10994240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ENTREPRENEUR/ Gestion archivage des entrepreneurs ---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E08CFD-5B80-4EEE-8B37-72485835D5E5}"/>
              </a:ext>
            </a:extLst>
          </p:cNvPr>
          <p:cNvSpPr txBox="1"/>
          <p:nvPr/>
        </p:nvSpPr>
        <p:spPr>
          <a:xfrm>
            <a:off x="559585" y="1188184"/>
            <a:ext cx="10649189" cy="4616648"/>
          </a:xfrm>
          <a:custGeom>
            <a:avLst/>
            <a:gdLst>
              <a:gd name="connsiteX0" fmla="*/ 0 w 10649189"/>
              <a:gd name="connsiteY0" fmla="*/ 0 h 4616648"/>
              <a:gd name="connsiteX1" fmla="*/ 272146 w 10649189"/>
              <a:gd name="connsiteY1" fmla="*/ 0 h 4616648"/>
              <a:gd name="connsiteX2" fmla="*/ 650784 w 10649189"/>
              <a:gd name="connsiteY2" fmla="*/ 0 h 4616648"/>
              <a:gd name="connsiteX3" fmla="*/ 1455389 w 10649189"/>
              <a:gd name="connsiteY3" fmla="*/ 0 h 4616648"/>
              <a:gd name="connsiteX4" fmla="*/ 2047011 w 10649189"/>
              <a:gd name="connsiteY4" fmla="*/ 0 h 4616648"/>
              <a:gd name="connsiteX5" fmla="*/ 2638632 w 10649189"/>
              <a:gd name="connsiteY5" fmla="*/ 0 h 4616648"/>
              <a:gd name="connsiteX6" fmla="*/ 3017270 w 10649189"/>
              <a:gd name="connsiteY6" fmla="*/ 0 h 4616648"/>
              <a:gd name="connsiteX7" fmla="*/ 3289416 w 10649189"/>
              <a:gd name="connsiteY7" fmla="*/ 0 h 4616648"/>
              <a:gd name="connsiteX8" fmla="*/ 3668054 w 10649189"/>
              <a:gd name="connsiteY8" fmla="*/ 0 h 4616648"/>
              <a:gd name="connsiteX9" fmla="*/ 4046692 w 10649189"/>
              <a:gd name="connsiteY9" fmla="*/ 0 h 4616648"/>
              <a:gd name="connsiteX10" fmla="*/ 4531822 w 10649189"/>
              <a:gd name="connsiteY10" fmla="*/ 0 h 4616648"/>
              <a:gd name="connsiteX11" fmla="*/ 5123443 w 10649189"/>
              <a:gd name="connsiteY11" fmla="*/ 0 h 4616648"/>
              <a:gd name="connsiteX12" fmla="*/ 5928049 w 10649189"/>
              <a:gd name="connsiteY12" fmla="*/ 0 h 4616648"/>
              <a:gd name="connsiteX13" fmla="*/ 6732654 w 10649189"/>
              <a:gd name="connsiteY13" fmla="*/ 0 h 4616648"/>
              <a:gd name="connsiteX14" fmla="*/ 7537259 w 10649189"/>
              <a:gd name="connsiteY14" fmla="*/ 0 h 4616648"/>
              <a:gd name="connsiteX15" fmla="*/ 8128881 w 10649189"/>
              <a:gd name="connsiteY15" fmla="*/ 0 h 4616648"/>
              <a:gd name="connsiteX16" fmla="*/ 8720503 w 10649189"/>
              <a:gd name="connsiteY16" fmla="*/ 0 h 4616648"/>
              <a:gd name="connsiteX17" fmla="*/ 9099140 w 10649189"/>
              <a:gd name="connsiteY17" fmla="*/ 0 h 4616648"/>
              <a:gd name="connsiteX18" fmla="*/ 9903746 w 10649189"/>
              <a:gd name="connsiteY18" fmla="*/ 0 h 4616648"/>
              <a:gd name="connsiteX19" fmla="*/ 10649189 w 10649189"/>
              <a:gd name="connsiteY19" fmla="*/ 0 h 4616648"/>
              <a:gd name="connsiteX20" fmla="*/ 10649189 w 10649189"/>
              <a:gd name="connsiteY20" fmla="*/ 438582 h 4616648"/>
              <a:gd name="connsiteX21" fmla="*/ 10649189 w 10649189"/>
              <a:gd name="connsiteY21" fmla="*/ 1107996 h 4616648"/>
              <a:gd name="connsiteX22" fmla="*/ 10649189 w 10649189"/>
              <a:gd name="connsiteY22" fmla="*/ 1731243 h 4616648"/>
              <a:gd name="connsiteX23" fmla="*/ 10649189 w 10649189"/>
              <a:gd name="connsiteY23" fmla="*/ 2354490 h 4616648"/>
              <a:gd name="connsiteX24" fmla="*/ 10649189 w 10649189"/>
              <a:gd name="connsiteY24" fmla="*/ 2931571 h 4616648"/>
              <a:gd name="connsiteX25" fmla="*/ 10649189 w 10649189"/>
              <a:gd name="connsiteY25" fmla="*/ 3416320 h 4616648"/>
              <a:gd name="connsiteX26" fmla="*/ 10649189 w 10649189"/>
              <a:gd name="connsiteY26" fmla="*/ 3947234 h 4616648"/>
              <a:gd name="connsiteX27" fmla="*/ 10649189 w 10649189"/>
              <a:gd name="connsiteY27" fmla="*/ 4616648 h 4616648"/>
              <a:gd name="connsiteX28" fmla="*/ 9844584 w 10649189"/>
              <a:gd name="connsiteY28" fmla="*/ 4616648 h 4616648"/>
              <a:gd name="connsiteX29" fmla="*/ 9359454 w 10649189"/>
              <a:gd name="connsiteY29" fmla="*/ 4616648 h 4616648"/>
              <a:gd name="connsiteX30" fmla="*/ 8874324 w 10649189"/>
              <a:gd name="connsiteY30" fmla="*/ 4616648 h 4616648"/>
              <a:gd name="connsiteX31" fmla="*/ 8282703 w 10649189"/>
              <a:gd name="connsiteY31" fmla="*/ 4616648 h 4616648"/>
              <a:gd name="connsiteX32" fmla="*/ 7478097 w 10649189"/>
              <a:gd name="connsiteY32" fmla="*/ 4616648 h 4616648"/>
              <a:gd name="connsiteX33" fmla="*/ 7099459 w 10649189"/>
              <a:gd name="connsiteY33" fmla="*/ 4616648 h 4616648"/>
              <a:gd name="connsiteX34" fmla="*/ 6507838 w 10649189"/>
              <a:gd name="connsiteY34" fmla="*/ 4616648 h 4616648"/>
              <a:gd name="connsiteX35" fmla="*/ 6129200 w 10649189"/>
              <a:gd name="connsiteY35" fmla="*/ 4616648 h 4616648"/>
              <a:gd name="connsiteX36" fmla="*/ 5324595 w 10649189"/>
              <a:gd name="connsiteY36" fmla="*/ 4616648 h 4616648"/>
              <a:gd name="connsiteX37" fmla="*/ 4626481 w 10649189"/>
              <a:gd name="connsiteY37" fmla="*/ 4616648 h 4616648"/>
              <a:gd name="connsiteX38" fmla="*/ 3821876 w 10649189"/>
              <a:gd name="connsiteY38" fmla="*/ 4616648 h 4616648"/>
              <a:gd name="connsiteX39" fmla="*/ 3123762 w 10649189"/>
              <a:gd name="connsiteY39" fmla="*/ 4616648 h 4616648"/>
              <a:gd name="connsiteX40" fmla="*/ 2638632 w 10649189"/>
              <a:gd name="connsiteY40" fmla="*/ 4616648 h 4616648"/>
              <a:gd name="connsiteX41" fmla="*/ 2153503 w 10649189"/>
              <a:gd name="connsiteY41" fmla="*/ 4616648 h 4616648"/>
              <a:gd name="connsiteX42" fmla="*/ 1668373 w 10649189"/>
              <a:gd name="connsiteY42" fmla="*/ 4616648 h 4616648"/>
              <a:gd name="connsiteX43" fmla="*/ 863768 w 10649189"/>
              <a:gd name="connsiteY43" fmla="*/ 4616648 h 4616648"/>
              <a:gd name="connsiteX44" fmla="*/ 0 w 10649189"/>
              <a:gd name="connsiteY44" fmla="*/ 4616648 h 4616648"/>
              <a:gd name="connsiteX45" fmla="*/ 0 w 10649189"/>
              <a:gd name="connsiteY45" fmla="*/ 4178066 h 4616648"/>
              <a:gd name="connsiteX46" fmla="*/ 0 w 10649189"/>
              <a:gd name="connsiteY46" fmla="*/ 3508652 h 4616648"/>
              <a:gd name="connsiteX47" fmla="*/ 0 w 10649189"/>
              <a:gd name="connsiteY47" fmla="*/ 3023904 h 4616648"/>
              <a:gd name="connsiteX48" fmla="*/ 0 w 10649189"/>
              <a:gd name="connsiteY48" fmla="*/ 2446823 h 4616648"/>
              <a:gd name="connsiteX49" fmla="*/ 0 w 10649189"/>
              <a:gd name="connsiteY49" fmla="*/ 1915909 h 4616648"/>
              <a:gd name="connsiteX50" fmla="*/ 0 w 10649189"/>
              <a:gd name="connsiteY50" fmla="*/ 1477327 h 4616648"/>
              <a:gd name="connsiteX51" fmla="*/ 0 w 10649189"/>
              <a:gd name="connsiteY51" fmla="*/ 1038746 h 4616648"/>
              <a:gd name="connsiteX52" fmla="*/ 0 w 10649189"/>
              <a:gd name="connsiteY52" fmla="*/ 507831 h 4616648"/>
              <a:gd name="connsiteX53" fmla="*/ 0 w 10649189"/>
              <a:gd name="connsiteY53" fmla="*/ 0 h 461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649189" h="4616648" extrusionOk="0">
                <a:moveTo>
                  <a:pt x="0" y="0"/>
                </a:moveTo>
                <a:cubicBezTo>
                  <a:pt x="131684" y="-15624"/>
                  <a:pt x="177586" y="23302"/>
                  <a:pt x="272146" y="0"/>
                </a:cubicBezTo>
                <a:cubicBezTo>
                  <a:pt x="366706" y="-23302"/>
                  <a:pt x="520849" y="24173"/>
                  <a:pt x="650784" y="0"/>
                </a:cubicBezTo>
                <a:cubicBezTo>
                  <a:pt x="780719" y="-24173"/>
                  <a:pt x="1263454" y="36764"/>
                  <a:pt x="1455389" y="0"/>
                </a:cubicBezTo>
                <a:cubicBezTo>
                  <a:pt x="1647324" y="-36764"/>
                  <a:pt x="1860961" y="27788"/>
                  <a:pt x="2047011" y="0"/>
                </a:cubicBezTo>
                <a:cubicBezTo>
                  <a:pt x="2233061" y="-27788"/>
                  <a:pt x="2360440" y="12310"/>
                  <a:pt x="2638632" y="0"/>
                </a:cubicBezTo>
                <a:cubicBezTo>
                  <a:pt x="2916824" y="-12310"/>
                  <a:pt x="2840514" y="27952"/>
                  <a:pt x="3017270" y="0"/>
                </a:cubicBezTo>
                <a:cubicBezTo>
                  <a:pt x="3194026" y="-27952"/>
                  <a:pt x="3195365" y="6280"/>
                  <a:pt x="3289416" y="0"/>
                </a:cubicBezTo>
                <a:cubicBezTo>
                  <a:pt x="3383467" y="-6280"/>
                  <a:pt x="3579023" y="43729"/>
                  <a:pt x="3668054" y="0"/>
                </a:cubicBezTo>
                <a:cubicBezTo>
                  <a:pt x="3757085" y="-43729"/>
                  <a:pt x="3903332" y="104"/>
                  <a:pt x="4046692" y="0"/>
                </a:cubicBezTo>
                <a:cubicBezTo>
                  <a:pt x="4190052" y="-104"/>
                  <a:pt x="4385696" y="16792"/>
                  <a:pt x="4531822" y="0"/>
                </a:cubicBezTo>
                <a:cubicBezTo>
                  <a:pt x="4677948" y="-16792"/>
                  <a:pt x="4866561" y="40344"/>
                  <a:pt x="5123443" y="0"/>
                </a:cubicBezTo>
                <a:cubicBezTo>
                  <a:pt x="5380325" y="-40344"/>
                  <a:pt x="5571193" y="48876"/>
                  <a:pt x="5928049" y="0"/>
                </a:cubicBezTo>
                <a:cubicBezTo>
                  <a:pt x="6284905" y="-48876"/>
                  <a:pt x="6383522" y="71048"/>
                  <a:pt x="6732654" y="0"/>
                </a:cubicBezTo>
                <a:cubicBezTo>
                  <a:pt x="7081786" y="-71048"/>
                  <a:pt x="7222124" y="96270"/>
                  <a:pt x="7537259" y="0"/>
                </a:cubicBezTo>
                <a:cubicBezTo>
                  <a:pt x="7852395" y="-96270"/>
                  <a:pt x="7996852" y="11512"/>
                  <a:pt x="8128881" y="0"/>
                </a:cubicBezTo>
                <a:cubicBezTo>
                  <a:pt x="8260910" y="-11512"/>
                  <a:pt x="8499234" y="55983"/>
                  <a:pt x="8720503" y="0"/>
                </a:cubicBezTo>
                <a:cubicBezTo>
                  <a:pt x="8941772" y="-55983"/>
                  <a:pt x="8991568" y="36003"/>
                  <a:pt x="9099140" y="0"/>
                </a:cubicBezTo>
                <a:cubicBezTo>
                  <a:pt x="9206712" y="-36003"/>
                  <a:pt x="9541620" y="17553"/>
                  <a:pt x="9903746" y="0"/>
                </a:cubicBezTo>
                <a:cubicBezTo>
                  <a:pt x="10265872" y="-17553"/>
                  <a:pt x="10306770" y="28289"/>
                  <a:pt x="10649189" y="0"/>
                </a:cubicBezTo>
                <a:cubicBezTo>
                  <a:pt x="10698359" y="119892"/>
                  <a:pt x="10607207" y="265324"/>
                  <a:pt x="10649189" y="438582"/>
                </a:cubicBezTo>
                <a:cubicBezTo>
                  <a:pt x="10691171" y="611840"/>
                  <a:pt x="10588170" y="949439"/>
                  <a:pt x="10649189" y="1107996"/>
                </a:cubicBezTo>
                <a:cubicBezTo>
                  <a:pt x="10710208" y="1266553"/>
                  <a:pt x="10579287" y="1591784"/>
                  <a:pt x="10649189" y="1731243"/>
                </a:cubicBezTo>
                <a:cubicBezTo>
                  <a:pt x="10719091" y="1870702"/>
                  <a:pt x="10615212" y="2099562"/>
                  <a:pt x="10649189" y="2354490"/>
                </a:cubicBezTo>
                <a:cubicBezTo>
                  <a:pt x="10683166" y="2609418"/>
                  <a:pt x="10580007" y="2767341"/>
                  <a:pt x="10649189" y="2931571"/>
                </a:cubicBezTo>
                <a:cubicBezTo>
                  <a:pt x="10718371" y="3095801"/>
                  <a:pt x="10631956" y="3208107"/>
                  <a:pt x="10649189" y="3416320"/>
                </a:cubicBezTo>
                <a:cubicBezTo>
                  <a:pt x="10666422" y="3624533"/>
                  <a:pt x="10640343" y="3800254"/>
                  <a:pt x="10649189" y="3947234"/>
                </a:cubicBezTo>
                <a:cubicBezTo>
                  <a:pt x="10658035" y="4094214"/>
                  <a:pt x="10614868" y="4409315"/>
                  <a:pt x="10649189" y="4616648"/>
                </a:cubicBezTo>
                <a:cubicBezTo>
                  <a:pt x="10377496" y="4632852"/>
                  <a:pt x="10093564" y="4524907"/>
                  <a:pt x="9844584" y="4616648"/>
                </a:cubicBezTo>
                <a:cubicBezTo>
                  <a:pt x="9595604" y="4708389"/>
                  <a:pt x="9590910" y="4611083"/>
                  <a:pt x="9359454" y="4616648"/>
                </a:cubicBezTo>
                <a:cubicBezTo>
                  <a:pt x="9127998" y="4622213"/>
                  <a:pt x="9059140" y="4561336"/>
                  <a:pt x="8874324" y="4616648"/>
                </a:cubicBezTo>
                <a:cubicBezTo>
                  <a:pt x="8689508" y="4671960"/>
                  <a:pt x="8436435" y="4615569"/>
                  <a:pt x="8282703" y="4616648"/>
                </a:cubicBezTo>
                <a:cubicBezTo>
                  <a:pt x="8128971" y="4617727"/>
                  <a:pt x="7774005" y="4558491"/>
                  <a:pt x="7478097" y="4616648"/>
                </a:cubicBezTo>
                <a:cubicBezTo>
                  <a:pt x="7182189" y="4674805"/>
                  <a:pt x="7272085" y="4614198"/>
                  <a:pt x="7099459" y="4616648"/>
                </a:cubicBezTo>
                <a:cubicBezTo>
                  <a:pt x="6926833" y="4619098"/>
                  <a:pt x="6771626" y="4548887"/>
                  <a:pt x="6507838" y="4616648"/>
                </a:cubicBezTo>
                <a:cubicBezTo>
                  <a:pt x="6244050" y="4684409"/>
                  <a:pt x="6208540" y="4612393"/>
                  <a:pt x="6129200" y="4616648"/>
                </a:cubicBezTo>
                <a:cubicBezTo>
                  <a:pt x="6049860" y="4620903"/>
                  <a:pt x="5688300" y="4565681"/>
                  <a:pt x="5324595" y="4616648"/>
                </a:cubicBezTo>
                <a:cubicBezTo>
                  <a:pt x="4960891" y="4667615"/>
                  <a:pt x="4890468" y="4577744"/>
                  <a:pt x="4626481" y="4616648"/>
                </a:cubicBezTo>
                <a:cubicBezTo>
                  <a:pt x="4362494" y="4655552"/>
                  <a:pt x="4034447" y="4566461"/>
                  <a:pt x="3821876" y="4616648"/>
                </a:cubicBezTo>
                <a:cubicBezTo>
                  <a:pt x="3609306" y="4666835"/>
                  <a:pt x="3437225" y="4567053"/>
                  <a:pt x="3123762" y="4616648"/>
                </a:cubicBezTo>
                <a:cubicBezTo>
                  <a:pt x="2810299" y="4666243"/>
                  <a:pt x="2858175" y="4613245"/>
                  <a:pt x="2638632" y="4616648"/>
                </a:cubicBezTo>
                <a:cubicBezTo>
                  <a:pt x="2419089" y="4620051"/>
                  <a:pt x="2275587" y="4586793"/>
                  <a:pt x="2153503" y="4616648"/>
                </a:cubicBezTo>
                <a:cubicBezTo>
                  <a:pt x="2031419" y="4646503"/>
                  <a:pt x="1878125" y="4596063"/>
                  <a:pt x="1668373" y="4616648"/>
                </a:cubicBezTo>
                <a:cubicBezTo>
                  <a:pt x="1458621" y="4637233"/>
                  <a:pt x="1219547" y="4568537"/>
                  <a:pt x="863768" y="4616648"/>
                </a:cubicBezTo>
                <a:cubicBezTo>
                  <a:pt x="507990" y="4664759"/>
                  <a:pt x="173577" y="4611426"/>
                  <a:pt x="0" y="4616648"/>
                </a:cubicBezTo>
                <a:cubicBezTo>
                  <a:pt x="-42403" y="4428748"/>
                  <a:pt x="43221" y="4278093"/>
                  <a:pt x="0" y="4178066"/>
                </a:cubicBezTo>
                <a:cubicBezTo>
                  <a:pt x="-43221" y="4078039"/>
                  <a:pt x="7845" y="3789357"/>
                  <a:pt x="0" y="3508652"/>
                </a:cubicBezTo>
                <a:cubicBezTo>
                  <a:pt x="-7845" y="3227947"/>
                  <a:pt x="45054" y="3257845"/>
                  <a:pt x="0" y="3023904"/>
                </a:cubicBezTo>
                <a:cubicBezTo>
                  <a:pt x="-45054" y="2789963"/>
                  <a:pt x="26557" y="2596129"/>
                  <a:pt x="0" y="2446823"/>
                </a:cubicBezTo>
                <a:cubicBezTo>
                  <a:pt x="-26557" y="2297517"/>
                  <a:pt x="45348" y="2091366"/>
                  <a:pt x="0" y="1915909"/>
                </a:cubicBezTo>
                <a:cubicBezTo>
                  <a:pt x="-45348" y="1740452"/>
                  <a:pt x="30295" y="1623092"/>
                  <a:pt x="0" y="1477327"/>
                </a:cubicBezTo>
                <a:cubicBezTo>
                  <a:pt x="-30295" y="1331562"/>
                  <a:pt x="6121" y="1161785"/>
                  <a:pt x="0" y="1038746"/>
                </a:cubicBezTo>
                <a:cubicBezTo>
                  <a:pt x="-6121" y="915707"/>
                  <a:pt x="25348" y="716624"/>
                  <a:pt x="0" y="507831"/>
                </a:cubicBezTo>
                <a:cubicBezTo>
                  <a:pt x="-25348" y="299039"/>
                  <a:pt x="113" y="23043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Avez-vous des process de gestion les entrepreneurs qui ont fini l’accompagnement BGE ?</a:t>
            </a:r>
          </a:p>
          <a:p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Archivage régulier ? Piloté ?</a:t>
            </a:r>
          </a:p>
          <a:p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Pratiques de déclaration de fin de parcours ?</a:t>
            </a:r>
          </a:p>
          <a:p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Gestion de la complétude de saisie</a:t>
            </a:r>
          </a:p>
          <a:p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- Quelles données nécessaires, pour les bilans-</a:t>
            </a:r>
            <a:r>
              <a:rPr lang="fr-FR" dirty="0" err="1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reporting</a:t>
            </a:r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qui font l’objet de contrôle de saisie ?</a:t>
            </a:r>
          </a:p>
          <a:p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- Quelles sont les bonnes pratiques pour maximiser les saisies ?</a:t>
            </a:r>
          </a:p>
          <a:p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DONNEES SUIVIES</a:t>
            </a:r>
          </a:p>
          <a:p>
            <a:endParaRPr lang="fr-FR" b="1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b="1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BONNES PRATIQUES</a:t>
            </a:r>
          </a:p>
          <a:p>
            <a:endParaRPr lang="fr-FR" b="1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9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CA52932-9A6B-5C2B-1A3E-AB2E283EBA8D}"/>
              </a:ext>
            </a:extLst>
          </p:cNvPr>
          <p:cNvSpPr txBox="1"/>
          <p:nvPr/>
        </p:nvSpPr>
        <p:spPr>
          <a:xfrm>
            <a:off x="3781429" y="7636040"/>
            <a:ext cx="10530779" cy="1015663"/>
          </a:xfrm>
          <a:custGeom>
            <a:avLst/>
            <a:gdLst>
              <a:gd name="connsiteX0" fmla="*/ 0 w 10530779"/>
              <a:gd name="connsiteY0" fmla="*/ 0 h 1015663"/>
              <a:gd name="connsiteX1" fmla="*/ 269120 w 10530779"/>
              <a:gd name="connsiteY1" fmla="*/ 0 h 1015663"/>
              <a:gd name="connsiteX2" fmla="*/ 643548 w 10530779"/>
              <a:gd name="connsiteY2" fmla="*/ 0 h 1015663"/>
              <a:gd name="connsiteX3" fmla="*/ 1439206 w 10530779"/>
              <a:gd name="connsiteY3" fmla="*/ 0 h 1015663"/>
              <a:gd name="connsiteX4" fmla="*/ 2024250 w 10530779"/>
              <a:gd name="connsiteY4" fmla="*/ 0 h 1015663"/>
              <a:gd name="connsiteX5" fmla="*/ 2609293 w 10530779"/>
              <a:gd name="connsiteY5" fmla="*/ 0 h 1015663"/>
              <a:gd name="connsiteX6" fmla="*/ 2983721 w 10530779"/>
              <a:gd name="connsiteY6" fmla="*/ 0 h 1015663"/>
              <a:gd name="connsiteX7" fmla="*/ 3252841 w 10530779"/>
              <a:gd name="connsiteY7" fmla="*/ 0 h 1015663"/>
              <a:gd name="connsiteX8" fmla="*/ 3627268 w 10530779"/>
              <a:gd name="connsiteY8" fmla="*/ 0 h 1015663"/>
              <a:gd name="connsiteX9" fmla="*/ 4001696 w 10530779"/>
              <a:gd name="connsiteY9" fmla="*/ 0 h 1015663"/>
              <a:gd name="connsiteX10" fmla="*/ 4481432 w 10530779"/>
              <a:gd name="connsiteY10" fmla="*/ 0 h 1015663"/>
              <a:gd name="connsiteX11" fmla="*/ 5066475 w 10530779"/>
              <a:gd name="connsiteY11" fmla="*/ 0 h 1015663"/>
              <a:gd name="connsiteX12" fmla="*/ 5862134 w 10530779"/>
              <a:gd name="connsiteY12" fmla="*/ 0 h 1015663"/>
              <a:gd name="connsiteX13" fmla="*/ 6657793 w 10530779"/>
              <a:gd name="connsiteY13" fmla="*/ 0 h 1015663"/>
              <a:gd name="connsiteX14" fmla="*/ 7453451 w 10530779"/>
              <a:gd name="connsiteY14" fmla="*/ 0 h 1015663"/>
              <a:gd name="connsiteX15" fmla="*/ 8038495 w 10530779"/>
              <a:gd name="connsiteY15" fmla="*/ 0 h 1015663"/>
              <a:gd name="connsiteX16" fmla="*/ 8623538 w 10530779"/>
              <a:gd name="connsiteY16" fmla="*/ 0 h 1015663"/>
              <a:gd name="connsiteX17" fmla="*/ 8997966 w 10530779"/>
              <a:gd name="connsiteY17" fmla="*/ 0 h 1015663"/>
              <a:gd name="connsiteX18" fmla="*/ 9793624 w 10530779"/>
              <a:gd name="connsiteY18" fmla="*/ 0 h 1015663"/>
              <a:gd name="connsiteX19" fmla="*/ 10530779 w 10530779"/>
              <a:gd name="connsiteY19" fmla="*/ 0 h 1015663"/>
              <a:gd name="connsiteX20" fmla="*/ 10530779 w 10530779"/>
              <a:gd name="connsiteY20" fmla="*/ 477362 h 1015663"/>
              <a:gd name="connsiteX21" fmla="*/ 10530779 w 10530779"/>
              <a:gd name="connsiteY21" fmla="*/ 1015663 h 1015663"/>
              <a:gd name="connsiteX22" fmla="*/ 9840428 w 10530779"/>
              <a:gd name="connsiteY22" fmla="*/ 1015663 h 1015663"/>
              <a:gd name="connsiteX23" fmla="*/ 9360692 w 10530779"/>
              <a:gd name="connsiteY23" fmla="*/ 1015663 h 1015663"/>
              <a:gd name="connsiteX24" fmla="*/ 8880957 w 10530779"/>
              <a:gd name="connsiteY24" fmla="*/ 1015663 h 1015663"/>
              <a:gd name="connsiteX25" fmla="*/ 8401221 w 10530779"/>
              <a:gd name="connsiteY25" fmla="*/ 1015663 h 1015663"/>
              <a:gd name="connsiteX26" fmla="*/ 8026794 w 10530779"/>
              <a:gd name="connsiteY26" fmla="*/ 1015663 h 1015663"/>
              <a:gd name="connsiteX27" fmla="*/ 7231135 w 10530779"/>
              <a:gd name="connsiteY27" fmla="*/ 1015663 h 1015663"/>
              <a:gd name="connsiteX28" fmla="*/ 6540784 w 10530779"/>
              <a:gd name="connsiteY28" fmla="*/ 1015663 h 1015663"/>
              <a:gd name="connsiteX29" fmla="*/ 6061048 w 10530779"/>
              <a:gd name="connsiteY29" fmla="*/ 1015663 h 1015663"/>
              <a:gd name="connsiteX30" fmla="*/ 5581313 w 10530779"/>
              <a:gd name="connsiteY30" fmla="*/ 1015663 h 1015663"/>
              <a:gd name="connsiteX31" fmla="*/ 4996270 w 10530779"/>
              <a:gd name="connsiteY31" fmla="*/ 1015663 h 1015663"/>
              <a:gd name="connsiteX32" fmla="*/ 4200611 w 10530779"/>
              <a:gd name="connsiteY32" fmla="*/ 1015663 h 1015663"/>
              <a:gd name="connsiteX33" fmla="*/ 3826183 w 10530779"/>
              <a:gd name="connsiteY33" fmla="*/ 1015663 h 1015663"/>
              <a:gd name="connsiteX34" fmla="*/ 3241140 w 10530779"/>
              <a:gd name="connsiteY34" fmla="*/ 1015663 h 1015663"/>
              <a:gd name="connsiteX35" fmla="*/ 2866712 w 10530779"/>
              <a:gd name="connsiteY35" fmla="*/ 1015663 h 1015663"/>
              <a:gd name="connsiteX36" fmla="*/ 2071053 w 10530779"/>
              <a:gd name="connsiteY36" fmla="*/ 1015663 h 1015663"/>
              <a:gd name="connsiteX37" fmla="*/ 1380702 w 10530779"/>
              <a:gd name="connsiteY37" fmla="*/ 1015663 h 1015663"/>
              <a:gd name="connsiteX38" fmla="*/ 585043 w 10530779"/>
              <a:gd name="connsiteY38" fmla="*/ 1015663 h 1015663"/>
              <a:gd name="connsiteX39" fmla="*/ 0 w 10530779"/>
              <a:gd name="connsiteY39" fmla="*/ 1015663 h 1015663"/>
              <a:gd name="connsiteX40" fmla="*/ 0 w 10530779"/>
              <a:gd name="connsiteY40" fmla="*/ 517988 h 1015663"/>
              <a:gd name="connsiteX41" fmla="*/ 0 w 10530779"/>
              <a:gd name="connsiteY41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530779" h="1015663" extrusionOk="0">
                <a:moveTo>
                  <a:pt x="0" y="0"/>
                </a:moveTo>
                <a:cubicBezTo>
                  <a:pt x="114602" y="-7652"/>
                  <a:pt x="156196" y="20750"/>
                  <a:pt x="269120" y="0"/>
                </a:cubicBezTo>
                <a:cubicBezTo>
                  <a:pt x="382044" y="-20750"/>
                  <a:pt x="485455" y="39117"/>
                  <a:pt x="643548" y="0"/>
                </a:cubicBezTo>
                <a:cubicBezTo>
                  <a:pt x="801641" y="-39117"/>
                  <a:pt x="1165261" y="44394"/>
                  <a:pt x="1439206" y="0"/>
                </a:cubicBezTo>
                <a:cubicBezTo>
                  <a:pt x="1713151" y="-44394"/>
                  <a:pt x="1820846" y="26409"/>
                  <a:pt x="2024250" y="0"/>
                </a:cubicBezTo>
                <a:cubicBezTo>
                  <a:pt x="2227654" y="-26409"/>
                  <a:pt x="2375267" y="61206"/>
                  <a:pt x="2609293" y="0"/>
                </a:cubicBezTo>
                <a:cubicBezTo>
                  <a:pt x="2843319" y="-61206"/>
                  <a:pt x="2875886" y="4630"/>
                  <a:pt x="2983721" y="0"/>
                </a:cubicBezTo>
                <a:cubicBezTo>
                  <a:pt x="3091556" y="-4630"/>
                  <a:pt x="3172898" y="26734"/>
                  <a:pt x="3252841" y="0"/>
                </a:cubicBezTo>
                <a:cubicBezTo>
                  <a:pt x="3332784" y="-26734"/>
                  <a:pt x="3508100" y="21482"/>
                  <a:pt x="3627268" y="0"/>
                </a:cubicBezTo>
                <a:cubicBezTo>
                  <a:pt x="3746436" y="-21482"/>
                  <a:pt x="3855076" y="12018"/>
                  <a:pt x="4001696" y="0"/>
                </a:cubicBezTo>
                <a:cubicBezTo>
                  <a:pt x="4148316" y="-12018"/>
                  <a:pt x="4288312" y="52228"/>
                  <a:pt x="4481432" y="0"/>
                </a:cubicBezTo>
                <a:cubicBezTo>
                  <a:pt x="4674552" y="-52228"/>
                  <a:pt x="4886907" y="5958"/>
                  <a:pt x="5066475" y="0"/>
                </a:cubicBezTo>
                <a:cubicBezTo>
                  <a:pt x="5246043" y="-5958"/>
                  <a:pt x="5485707" y="20778"/>
                  <a:pt x="5862134" y="0"/>
                </a:cubicBezTo>
                <a:cubicBezTo>
                  <a:pt x="6238561" y="-20778"/>
                  <a:pt x="6460063" y="10019"/>
                  <a:pt x="6657793" y="0"/>
                </a:cubicBezTo>
                <a:cubicBezTo>
                  <a:pt x="6855523" y="-10019"/>
                  <a:pt x="7255763" y="65021"/>
                  <a:pt x="7453451" y="0"/>
                </a:cubicBezTo>
                <a:cubicBezTo>
                  <a:pt x="7651139" y="-65021"/>
                  <a:pt x="7755554" y="54480"/>
                  <a:pt x="8038495" y="0"/>
                </a:cubicBezTo>
                <a:cubicBezTo>
                  <a:pt x="8321436" y="-54480"/>
                  <a:pt x="8334793" y="59436"/>
                  <a:pt x="8623538" y="0"/>
                </a:cubicBezTo>
                <a:cubicBezTo>
                  <a:pt x="8912283" y="-59436"/>
                  <a:pt x="8819857" y="33602"/>
                  <a:pt x="8997966" y="0"/>
                </a:cubicBezTo>
                <a:cubicBezTo>
                  <a:pt x="9176075" y="-33602"/>
                  <a:pt x="9622330" y="41254"/>
                  <a:pt x="9793624" y="0"/>
                </a:cubicBezTo>
                <a:cubicBezTo>
                  <a:pt x="9964918" y="-41254"/>
                  <a:pt x="10376642" y="6251"/>
                  <a:pt x="10530779" y="0"/>
                </a:cubicBezTo>
                <a:cubicBezTo>
                  <a:pt x="10552997" y="135832"/>
                  <a:pt x="10485980" y="263921"/>
                  <a:pt x="10530779" y="477362"/>
                </a:cubicBezTo>
                <a:cubicBezTo>
                  <a:pt x="10575578" y="690803"/>
                  <a:pt x="10490417" y="905939"/>
                  <a:pt x="10530779" y="1015663"/>
                </a:cubicBezTo>
                <a:cubicBezTo>
                  <a:pt x="10207721" y="1068492"/>
                  <a:pt x="10162920" y="996363"/>
                  <a:pt x="9840428" y="1015663"/>
                </a:cubicBezTo>
                <a:cubicBezTo>
                  <a:pt x="9517936" y="1034963"/>
                  <a:pt x="9503190" y="991597"/>
                  <a:pt x="9360692" y="1015663"/>
                </a:cubicBezTo>
                <a:cubicBezTo>
                  <a:pt x="9218194" y="1039729"/>
                  <a:pt x="9008617" y="1007690"/>
                  <a:pt x="8880957" y="1015663"/>
                </a:cubicBezTo>
                <a:cubicBezTo>
                  <a:pt x="8753297" y="1023636"/>
                  <a:pt x="8588498" y="988602"/>
                  <a:pt x="8401221" y="1015663"/>
                </a:cubicBezTo>
                <a:cubicBezTo>
                  <a:pt x="8213944" y="1042724"/>
                  <a:pt x="8159023" y="987976"/>
                  <a:pt x="8026794" y="1015663"/>
                </a:cubicBezTo>
                <a:cubicBezTo>
                  <a:pt x="7894565" y="1043350"/>
                  <a:pt x="7514425" y="920993"/>
                  <a:pt x="7231135" y="1015663"/>
                </a:cubicBezTo>
                <a:cubicBezTo>
                  <a:pt x="6947845" y="1110333"/>
                  <a:pt x="6700860" y="981902"/>
                  <a:pt x="6540784" y="1015663"/>
                </a:cubicBezTo>
                <a:cubicBezTo>
                  <a:pt x="6380708" y="1049424"/>
                  <a:pt x="6178904" y="973332"/>
                  <a:pt x="6061048" y="1015663"/>
                </a:cubicBezTo>
                <a:cubicBezTo>
                  <a:pt x="5943192" y="1057994"/>
                  <a:pt x="5719596" y="960114"/>
                  <a:pt x="5581313" y="1015663"/>
                </a:cubicBezTo>
                <a:cubicBezTo>
                  <a:pt x="5443031" y="1071212"/>
                  <a:pt x="5140867" y="1007877"/>
                  <a:pt x="4996270" y="1015663"/>
                </a:cubicBezTo>
                <a:cubicBezTo>
                  <a:pt x="4851673" y="1023449"/>
                  <a:pt x="4513656" y="936868"/>
                  <a:pt x="4200611" y="1015663"/>
                </a:cubicBezTo>
                <a:cubicBezTo>
                  <a:pt x="3887566" y="1094458"/>
                  <a:pt x="3968993" y="976029"/>
                  <a:pt x="3826183" y="1015663"/>
                </a:cubicBezTo>
                <a:cubicBezTo>
                  <a:pt x="3683373" y="1055297"/>
                  <a:pt x="3416665" y="975210"/>
                  <a:pt x="3241140" y="1015663"/>
                </a:cubicBezTo>
                <a:cubicBezTo>
                  <a:pt x="3065615" y="1056116"/>
                  <a:pt x="2967468" y="979345"/>
                  <a:pt x="2866712" y="1015663"/>
                </a:cubicBezTo>
                <a:cubicBezTo>
                  <a:pt x="2765956" y="1051981"/>
                  <a:pt x="2237384" y="948632"/>
                  <a:pt x="2071053" y="1015663"/>
                </a:cubicBezTo>
                <a:cubicBezTo>
                  <a:pt x="1904722" y="1082694"/>
                  <a:pt x="1684320" y="941795"/>
                  <a:pt x="1380702" y="1015663"/>
                </a:cubicBezTo>
                <a:cubicBezTo>
                  <a:pt x="1077084" y="1089531"/>
                  <a:pt x="776899" y="963467"/>
                  <a:pt x="585043" y="1015663"/>
                </a:cubicBezTo>
                <a:cubicBezTo>
                  <a:pt x="393187" y="1067859"/>
                  <a:pt x="258290" y="952280"/>
                  <a:pt x="0" y="1015663"/>
                </a:cubicBezTo>
                <a:cubicBezTo>
                  <a:pt x="-1203" y="909278"/>
                  <a:pt x="57096" y="724426"/>
                  <a:pt x="0" y="517988"/>
                </a:cubicBezTo>
                <a:cubicBezTo>
                  <a:pt x="-57096" y="311551"/>
                  <a:pt x="15600" y="12101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Faire remonter systématiquement tous les entrepreneurs</a:t>
            </a:r>
          </a:p>
          <a:p>
            <a:pPr algn="just"/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- supprimer les lignes avec les coches</a:t>
            </a:r>
          </a:p>
          <a:p>
            <a:pPr algn="just"/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- ou faire un « cochage » par défaut, modifiable</a:t>
            </a:r>
            <a:endParaRPr lang="fr-FR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2CC5B8-2480-901A-8F1F-13D35AC1031D}"/>
              </a:ext>
            </a:extLst>
          </p:cNvPr>
          <p:cNvSpPr txBox="1"/>
          <p:nvPr/>
        </p:nvSpPr>
        <p:spPr>
          <a:xfrm>
            <a:off x="421471" y="1166168"/>
            <a:ext cx="306467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fr-FR" sz="18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jout de 3 champs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Modification de libellé de 4 champs existants   </a:t>
            </a:r>
            <a:endParaRPr lang="fr-FR" sz="1800" b="1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18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Modifications de l’ordre des champs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Intégration de tous les champs « Orientation » dans Tableaux libres</a:t>
            </a:r>
            <a:endParaRPr lang="fr-FR" sz="1800" b="1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fr-FR" sz="1000" b="1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Objectif :</a:t>
            </a:r>
          </a:p>
          <a:p>
            <a:pPr algn="just">
              <a:spcAft>
                <a:spcPts val="600"/>
              </a:spcAft>
            </a:pPr>
            <a:r>
              <a:rPr lang="fr-FR" sz="18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Permettre de saisir des informations sur les prescriptions internes BGE : nom du conseiller qui prescrit une formation, l’offre de service prescrite, les dates de la session proposée</a:t>
            </a:r>
            <a:endParaRPr lang="fr-FR" sz="16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endParaRPr lang="fr-FR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1B8903F-67F7-5F57-E867-BEF266EC9752}"/>
              </a:ext>
            </a:extLst>
          </p:cNvPr>
          <p:cNvSpPr txBox="1"/>
          <p:nvPr/>
        </p:nvSpPr>
        <p:spPr>
          <a:xfrm>
            <a:off x="454807" y="333200"/>
            <a:ext cx="11315719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ENTREPRENEUR-ORIENTATION/ Modification de l’écran ---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CBE449-9E7A-6DAA-20F6-DE62338BF4E1}"/>
              </a:ext>
            </a:extLst>
          </p:cNvPr>
          <p:cNvSpPr txBox="1"/>
          <p:nvPr/>
        </p:nvSpPr>
        <p:spPr>
          <a:xfrm>
            <a:off x="7092439" y="1166168"/>
            <a:ext cx="3856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Entrepreneur/ Nouvelle orientation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CC15E6-3326-06FA-FEE3-523095266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238" y="1490814"/>
            <a:ext cx="4575291" cy="51849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7F9A361-89A5-34CD-C09E-9AE876C6CE0B}"/>
              </a:ext>
            </a:extLst>
          </p:cNvPr>
          <p:cNvCxnSpPr/>
          <p:nvPr/>
        </p:nvCxnSpPr>
        <p:spPr>
          <a:xfrm>
            <a:off x="3781429" y="1209675"/>
            <a:ext cx="0" cy="535688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C7B3EDD-E3B3-E252-6880-CC4FED88F6E0}"/>
              </a:ext>
            </a:extLst>
          </p:cNvPr>
          <p:cNvSpPr/>
          <p:nvPr/>
        </p:nvSpPr>
        <p:spPr>
          <a:xfrm>
            <a:off x="2819400" y="1257300"/>
            <a:ext cx="380997" cy="157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486D6B3-EACE-92C0-DE2A-1F31C9E71C9F}"/>
              </a:ext>
            </a:extLst>
          </p:cNvPr>
          <p:cNvCxnSpPr>
            <a:cxnSpLocks/>
          </p:cNvCxnSpPr>
          <p:nvPr/>
        </p:nvCxnSpPr>
        <p:spPr>
          <a:xfrm>
            <a:off x="2752725" y="2000250"/>
            <a:ext cx="447672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AC3100DB-0765-2BCD-2B25-BF5E196CCC9E}"/>
              </a:ext>
            </a:extLst>
          </p:cNvPr>
          <p:cNvSpPr txBox="1"/>
          <p:nvPr/>
        </p:nvSpPr>
        <p:spPr>
          <a:xfrm>
            <a:off x="4023916" y="2467262"/>
            <a:ext cx="290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Information sur la prestation suivi par l’entrepreneur au moment de l’Orientation</a:t>
            </a:r>
          </a:p>
          <a:p>
            <a:pPr algn="just"/>
            <a:r>
              <a:rPr lang="fr-FR" sz="1200" b="1" i="1" dirty="0">
                <a:solidFill>
                  <a:schemeClr val="accent4"/>
                </a:solidFill>
              </a:rPr>
              <a:t>Ancien libellé = Offre de service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33606F3-8436-4BBE-326C-DB7B3097F836}"/>
              </a:ext>
            </a:extLst>
          </p:cNvPr>
          <p:cNvSpPr txBox="1"/>
          <p:nvPr/>
        </p:nvSpPr>
        <p:spPr>
          <a:xfrm>
            <a:off x="4047277" y="3128147"/>
            <a:ext cx="290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Correspond au canal de prescription entrante, pour dire comment l’entrepreneur a entendu parlé de BGE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F647A42-89C9-57E3-7A88-A06C5C642E97}"/>
              </a:ext>
            </a:extLst>
          </p:cNvPr>
          <p:cNvSpPr txBox="1"/>
          <p:nvPr/>
        </p:nvSpPr>
        <p:spPr>
          <a:xfrm>
            <a:off x="4023916" y="3816490"/>
            <a:ext cx="306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Partenaire qui envoie le bénéficiaire vers BGE </a:t>
            </a:r>
          </a:p>
          <a:p>
            <a:pPr algn="just"/>
            <a:r>
              <a:rPr lang="fr-FR" sz="1200" b="1" i="1" dirty="0">
                <a:solidFill>
                  <a:schemeClr val="accent4"/>
                </a:solidFill>
              </a:rPr>
              <a:t>Ancien libellé = Tiers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5BAB800-70CE-11F0-F303-2AF421A23F67}"/>
              </a:ext>
            </a:extLst>
          </p:cNvPr>
          <p:cNvSpPr txBox="1"/>
          <p:nvPr/>
        </p:nvSpPr>
        <p:spPr>
          <a:xfrm>
            <a:off x="5351720" y="2077561"/>
            <a:ext cx="154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i="1" dirty="0">
                <a:solidFill>
                  <a:schemeClr val="accent4"/>
                </a:solidFill>
              </a:rPr>
              <a:t>Ancien libellé = Type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B5D4A66-0C6C-2983-2DCD-D4A9828D5CA7}"/>
              </a:ext>
            </a:extLst>
          </p:cNvPr>
          <p:cNvCxnSpPr>
            <a:cxnSpLocks/>
          </p:cNvCxnSpPr>
          <p:nvPr/>
        </p:nvCxnSpPr>
        <p:spPr>
          <a:xfrm flipV="1">
            <a:off x="4110869" y="3113593"/>
            <a:ext cx="2843533" cy="5029"/>
          </a:xfrm>
          <a:prstGeom prst="line">
            <a:avLst/>
          </a:prstGeom>
          <a:ln>
            <a:solidFill>
              <a:schemeClr val="accent4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5AE91B3-60DE-43C2-6166-08901E0DCF45}"/>
              </a:ext>
            </a:extLst>
          </p:cNvPr>
          <p:cNvCxnSpPr>
            <a:cxnSpLocks/>
          </p:cNvCxnSpPr>
          <p:nvPr/>
        </p:nvCxnSpPr>
        <p:spPr>
          <a:xfrm flipV="1">
            <a:off x="4139444" y="2389693"/>
            <a:ext cx="2843533" cy="5029"/>
          </a:xfrm>
          <a:prstGeom prst="line">
            <a:avLst/>
          </a:prstGeom>
          <a:ln>
            <a:solidFill>
              <a:schemeClr val="accent4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5AE266D-6E17-4223-F7E9-B9121A202A5E}"/>
              </a:ext>
            </a:extLst>
          </p:cNvPr>
          <p:cNvCxnSpPr>
            <a:cxnSpLocks/>
          </p:cNvCxnSpPr>
          <p:nvPr/>
        </p:nvCxnSpPr>
        <p:spPr>
          <a:xfrm flipV="1">
            <a:off x="4148969" y="3808918"/>
            <a:ext cx="2843533" cy="5029"/>
          </a:xfrm>
          <a:prstGeom prst="line">
            <a:avLst/>
          </a:prstGeom>
          <a:ln>
            <a:solidFill>
              <a:schemeClr val="accent4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87583CC-7901-335A-A444-D326CE532F4D}"/>
              </a:ext>
            </a:extLst>
          </p:cNvPr>
          <p:cNvCxnSpPr>
            <a:cxnSpLocks/>
          </p:cNvCxnSpPr>
          <p:nvPr/>
        </p:nvCxnSpPr>
        <p:spPr>
          <a:xfrm flipV="1">
            <a:off x="4148969" y="4285168"/>
            <a:ext cx="2843533" cy="5029"/>
          </a:xfrm>
          <a:prstGeom prst="line">
            <a:avLst/>
          </a:prstGeom>
          <a:ln>
            <a:solidFill>
              <a:schemeClr val="accent4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F7AF970F-362A-B98B-3C0A-F7E04D6C96BB}"/>
              </a:ext>
            </a:extLst>
          </p:cNvPr>
          <p:cNvSpPr txBox="1"/>
          <p:nvPr/>
        </p:nvSpPr>
        <p:spPr>
          <a:xfrm>
            <a:off x="4018703" y="4334050"/>
            <a:ext cx="293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i="1" dirty="0">
                <a:solidFill>
                  <a:schemeClr val="accent4"/>
                </a:solidFill>
              </a:rPr>
              <a:t>NOUVEAU  </a:t>
            </a:r>
            <a:r>
              <a:rPr lang="fr-FR" sz="1200" dirty="0"/>
              <a:t>Nom du conseiller BGE qui a prescrit la formation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89ABD7D6-DEC9-970B-C612-931B96DC12A2}"/>
              </a:ext>
            </a:extLst>
          </p:cNvPr>
          <p:cNvCxnSpPr>
            <a:stCxn id="15" idx="3"/>
          </p:cNvCxnSpPr>
          <p:nvPr/>
        </p:nvCxnSpPr>
        <p:spPr>
          <a:xfrm flipV="1">
            <a:off x="6898624" y="2216060"/>
            <a:ext cx="206321" cy="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1BE3465-6746-B200-495F-25878C3F9B9C}"/>
              </a:ext>
            </a:extLst>
          </p:cNvPr>
          <p:cNvCxnSpPr/>
          <p:nvPr/>
        </p:nvCxnSpPr>
        <p:spPr>
          <a:xfrm flipV="1">
            <a:off x="6898624" y="2959010"/>
            <a:ext cx="206321" cy="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47AA91B-7F18-67C4-F829-BC93E55D77D6}"/>
              </a:ext>
            </a:extLst>
          </p:cNvPr>
          <p:cNvCxnSpPr/>
          <p:nvPr/>
        </p:nvCxnSpPr>
        <p:spPr>
          <a:xfrm flipV="1">
            <a:off x="6908149" y="3340010"/>
            <a:ext cx="206321" cy="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68A6C098-C699-F7CE-313C-62B9D12290A9}"/>
              </a:ext>
            </a:extLst>
          </p:cNvPr>
          <p:cNvCxnSpPr>
            <a:cxnSpLocks/>
          </p:cNvCxnSpPr>
          <p:nvPr/>
        </p:nvCxnSpPr>
        <p:spPr>
          <a:xfrm flipV="1">
            <a:off x="7003399" y="3869021"/>
            <a:ext cx="191839" cy="10916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A451293-1680-6CAA-EACE-F667DF94024F}"/>
              </a:ext>
            </a:extLst>
          </p:cNvPr>
          <p:cNvCxnSpPr/>
          <p:nvPr/>
        </p:nvCxnSpPr>
        <p:spPr>
          <a:xfrm flipV="1">
            <a:off x="6974824" y="4492535"/>
            <a:ext cx="206321" cy="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114668C-6296-C5F9-E2D0-A444470F651E}"/>
              </a:ext>
            </a:extLst>
          </p:cNvPr>
          <p:cNvCxnSpPr>
            <a:cxnSpLocks/>
          </p:cNvCxnSpPr>
          <p:nvPr/>
        </p:nvCxnSpPr>
        <p:spPr>
          <a:xfrm flipV="1">
            <a:off x="4016145" y="4810269"/>
            <a:ext cx="2843533" cy="5029"/>
          </a:xfrm>
          <a:prstGeom prst="line">
            <a:avLst/>
          </a:prstGeom>
          <a:ln>
            <a:solidFill>
              <a:schemeClr val="accent4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477ECDC7-E876-9928-58D0-E7244C9C0A1F}"/>
              </a:ext>
            </a:extLst>
          </p:cNvPr>
          <p:cNvSpPr txBox="1"/>
          <p:nvPr/>
        </p:nvSpPr>
        <p:spPr>
          <a:xfrm>
            <a:off x="4009704" y="4859151"/>
            <a:ext cx="2907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Renseigne sur la suite du parcours de l’entrepreneur, s’il continue de se former en BGE, ou si orienté vers d’autres dispositifs…</a:t>
            </a:r>
          </a:p>
          <a:p>
            <a:pPr algn="just"/>
            <a:r>
              <a:rPr lang="fr-FR" sz="1200" b="1" i="1" dirty="0">
                <a:solidFill>
                  <a:schemeClr val="accent4"/>
                </a:solidFill>
              </a:rPr>
              <a:t>Ancien libellé = Orientation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02592C4F-260D-0386-4872-544776329692}"/>
              </a:ext>
            </a:extLst>
          </p:cNvPr>
          <p:cNvCxnSpPr/>
          <p:nvPr/>
        </p:nvCxnSpPr>
        <p:spPr>
          <a:xfrm flipV="1">
            <a:off x="6937250" y="5008111"/>
            <a:ext cx="206321" cy="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3990D06C-5461-6AA3-3267-D57BDBFA83CC}"/>
              </a:ext>
            </a:extLst>
          </p:cNvPr>
          <p:cNvCxnSpPr>
            <a:cxnSpLocks/>
          </p:cNvCxnSpPr>
          <p:nvPr/>
        </p:nvCxnSpPr>
        <p:spPr>
          <a:xfrm flipV="1">
            <a:off x="4039350" y="6222262"/>
            <a:ext cx="2843533" cy="5029"/>
          </a:xfrm>
          <a:prstGeom prst="line">
            <a:avLst/>
          </a:prstGeom>
          <a:ln>
            <a:solidFill>
              <a:schemeClr val="accent4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BBBDFEC3-EAC7-5BE5-8432-AED952EE3BE8}"/>
              </a:ext>
            </a:extLst>
          </p:cNvPr>
          <p:cNvSpPr txBox="1"/>
          <p:nvPr/>
        </p:nvSpPr>
        <p:spPr>
          <a:xfrm>
            <a:off x="4032909" y="6271144"/>
            <a:ext cx="290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i="1" dirty="0">
                <a:solidFill>
                  <a:schemeClr val="accent4"/>
                </a:solidFill>
              </a:rPr>
              <a:t>NOUVEAU  </a:t>
            </a:r>
            <a:r>
              <a:rPr lang="fr-FR" sz="1200" dirty="0"/>
              <a:t>Saisir manuellement les dates de la formation,  prédéfinis avec l’entrepreneur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71E5AA55-3016-89C4-86AA-55AB557A30F2}"/>
              </a:ext>
            </a:extLst>
          </p:cNvPr>
          <p:cNvCxnSpPr>
            <a:cxnSpLocks/>
          </p:cNvCxnSpPr>
          <p:nvPr/>
        </p:nvCxnSpPr>
        <p:spPr>
          <a:xfrm flipV="1">
            <a:off x="6960455" y="5914587"/>
            <a:ext cx="194821" cy="50551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54391B4D-78AD-67BC-5A18-14945C4CA90F}"/>
              </a:ext>
            </a:extLst>
          </p:cNvPr>
          <p:cNvCxnSpPr>
            <a:cxnSpLocks/>
          </p:cNvCxnSpPr>
          <p:nvPr/>
        </p:nvCxnSpPr>
        <p:spPr>
          <a:xfrm flipV="1">
            <a:off x="3988415" y="5716149"/>
            <a:ext cx="2843533" cy="5029"/>
          </a:xfrm>
          <a:prstGeom prst="line">
            <a:avLst/>
          </a:prstGeom>
          <a:ln>
            <a:solidFill>
              <a:schemeClr val="accent4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4D190C12-6BDC-96CC-FBCD-272B6A39BEAB}"/>
              </a:ext>
            </a:extLst>
          </p:cNvPr>
          <p:cNvSpPr txBox="1"/>
          <p:nvPr/>
        </p:nvSpPr>
        <p:spPr>
          <a:xfrm>
            <a:off x="3981974" y="5765031"/>
            <a:ext cx="290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i="1" dirty="0">
                <a:solidFill>
                  <a:schemeClr val="accent4"/>
                </a:solidFill>
              </a:rPr>
              <a:t>NOUVEAU  </a:t>
            </a:r>
            <a:r>
              <a:rPr lang="fr-FR" sz="1200" dirty="0"/>
              <a:t>Prestation ou nom de la formation prescrite par le conseiller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93F87584-FC5A-D072-D9AF-A2DFA9CFE9BC}"/>
              </a:ext>
            </a:extLst>
          </p:cNvPr>
          <p:cNvCxnSpPr>
            <a:cxnSpLocks/>
          </p:cNvCxnSpPr>
          <p:nvPr/>
        </p:nvCxnSpPr>
        <p:spPr>
          <a:xfrm flipV="1">
            <a:off x="6960012" y="5311290"/>
            <a:ext cx="190581" cy="60329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72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CA52932-9A6B-5C2B-1A3E-AB2E283EBA8D}"/>
              </a:ext>
            </a:extLst>
          </p:cNvPr>
          <p:cNvSpPr txBox="1"/>
          <p:nvPr/>
        </p:nvSpPr>
        <p:spPr>
          <a:xfrm>
            <a:off x="3781429" y="7636040"/>
            <a:ext cx="10530779" cy="1015663"/>
          </a:xfrm>
          <a:custGeom>
            <a:avLst/>
            <a:gdLst>
              <a:gd name="connsiteX0" fmla="*/ 0 w 10530779"/>
              <a:gd name="connsiteY0" fmla="*/ 0 h 1015663"/>
              <a:gd name="connsiteX1" fmla="*/ 269120 w 10530779"/>
              <a:gd name="connsiteY1" fmla="*/ 0 h 1015663"/>
              <a:gd name="connsiteX2" fmla="*/ 643548 w 10530779"/>
              <a:gd name="connsiteY2" fmla="*/ 0 h 1015663"/>
              <a:gd name="connsiteX3" fmla="*/ 1439206 w 10530779"/>
              <a:gd name="connsiteY3" fmla="*/ 0 h 1015663"/>
              <a:gd name="connsiteX4" fmla="*/ 2024250 w 10530779"/>
              <a:gd name="connsiteY4" fmla="*/ 0 h 1015663"/>
              <a:gd name="connsiteX5" fmla="*/ 2609293 w 10530779"/>
              <a:gd name="connsiteY5" fmla="*/ 0 h 1015663"/>
              <a:gd name="connsiteX6" fmla="*/ 2983721 w 10530779"/>
              <a:gd name="connsiteY6" fmla="*/ 0 h 1015663"/>
              <a:gd name="connsiteX7" fmla="*/ 3252841 w 10530779"/>
              <a:gd name="connsiteY7" fmla="*/ 0 h 1015663"/>
              <a:gd name="connsiteX8" fmla="*/ 3627268 w 10530779"/>
              <a:gd name="connsiteY8" fmla="*/ 0 h 1015663"/>
              <a:gd name="connsiteX9" fmla="*/ 4001696 w 10530779"/>
              <a:gd name="connsiteY9" fmla="*/ 0 h 1015663"/>
              <a:gd name="connsiteX10" fmla="*/ 4481432 w 10530779"/>
              <a:gd name="connsiteY10" fmla="*/ 0 h 1015663"/>
              <a:gd name="connsiteX11" fmla="*/ 5066475 w 10530779"/>
              <a:gd name="connsiteY11" fmla="*/ 0 h 1015663"/>
              <a:gd name="connsiteX12" fmla="*/ 5862134 w 10530779"/>
              <a:gd name="connsiteY12" fmla="*/ 0 h 1015663"/>
              <a:gd name="connsiteX13" fmla="*/ 6657793 w 10530779"/>
              <a:gd name="connsiteY13" fmla="*/ 0 h 1015663"/>
              <a:gd name="connsiteX14" fmla="*/ 7453451 w 10530779"/>
              <a:gd name="connsiteY14" fmla="*/ 0 h 1015663"/>
              <a:gd name="connsiteX15" fmla="*/ 8038495 w 10530779"/>
              <a:gd name="connsiteY15" fmla="*/ 0 h 1015663"/>
              <a:gd name="connsiteX16" fmla="*/ 8623538 w 10530779"/>
              <a:gd name="connsiteY16" fmla="*/ 0 h 1015663"/>
              <a:gd name="connsiteX17" fmla="*/ 8997966 w 10530779"/>
              <a:gd name="connsiteY17" fmla="*/ 0 h 1015663"/>
              <a:gd name="connsiteX18" fmla="*/ 9793624 w 10530779"/>
              <a:gd name="connsiteY18" fmla="*/ 0 h 1015663"/>
              <a:gd name="connsiteX19" fmla="*/ 10530779 w 10530779"/>
              <a:gd name="connsiteY19" fmla="*/ 0 h 1015663"/>
              <a:gd name="connsiteX20" fmla="*/ 10530779 w 10530779"/>
              <a:gd name="connsiteY20" fmla="*/ 477362 h 1015663"/>
              <a:gd name="connsiteX21" fmla="*/ 10530779 w 10530779"/>
              <a:gd name="connsiteY21" fmla="*/ 1015663 h 1015663"/>
              <a:gd name="connsiteX22" fmla="*/ 9840428 w 10530779"/>
              <a:gd name="connsiteY22" fmla="*/ 1015663 h 1015663"/>
              <a:gd name="connsiteX23" fmla="*/ 9360692 w 10530779"/>
              <a:gd name="connsiteY23" fmla="*/ 1015663 h 1015663"/>
              <a:gd name="connsiteX24" fmla="*/ 8880957 w 10530779"/>
              <a:gd name="connsiteY24" fmla="*/ 1015663 h 1015663"/>
              <a:gd name="connsiteX25" fmla="*/ 8401221 w 10530779"/>
              <a:gd name="connsiteY25" fmla="*/ 1015663 h 1015663"/>
              <a:gd name="connsiteX26" fmla="*/ 8026794 w 10530779"/>
              <a:gd name="connsiteY26" fmla="*/ 1015663 h 1015663"/>
              <a:gd name="connsiteX27" fmla="*/ 7231135 w 10530779"/>
              <a:gd name="connsiteY27" fmla="*/ 1015663 h 1015663"/>
              <a:gd name="connsiteX28" fmla="*/ 6540784 w 10530779"/>
              <a:gd name="connsiteY28" fmla="*/ 1015663 h 1015663"/>
              <a:gd name="connsiteX29" fmla="*/ 6061048 w 10530779"/>
              <a:gd name="connsiteY29" fmla="*/ 1015663 h 1015663"/>
              <a:gd name="connsiteX30" fmla="*/ 5581313 w 10530779"/>
              <a:gd name="connsiteY30" fmla="*/ 1015663 h 1015663"/>
              <a:gd name="connsiteX31" fmla="*/ 4996270 w 10530779"/>
              <a:gd name="connsiteY31" fmla="*/ 1015663 h 1015663"/>
              <a:gd name="connsiteX32" fmla="*/ 4200611 w 10530779"/>
              <a:gd name="connsiteY32" fmla="*/ 1015663 h 1015663"/>
              <a:gd name="connsiteX33" fmla="*/ 3826183 w 10530779"/>
              <a:gd name="connsiteY33" fmla="*/ 1015663 h 1015663"/>
              <a:gd name="connsiteX34" fmla="*/ 3241140 w 10530779"/>
              <a:gd name="connsiteY34" fmla="*/ 1015663 h 1015663"/>
              <a:gd name="connsiteX35" fmla="*/ 2866712 w 10530779"/>
              <a:gd name="connsiteY35" fmla="*/ 1015663 h 1015663"/>
              <a:gd name="connsiteX36" fmla="*/ 2071053 w 10530779"/>
              <a:gd name="connsiteY36" fmla="*/ 1015663 h 1015663"/>
              <a:gd name="connsiteX37" fmla="*/ 1380702 w 10530779"/>
              <a:gd name="connsiteY37" fmla="*/ 1015663 h 1015663"/>
              <a:gd name="connsiteX38" fmla="*/ 585043 w 10530779"/>
              <a:gd name="connsiteY38" fmla="*/ 1015663 h 1015663"/>
              <a:gd name="connsiteX39" fmla="*/ 0 w 10530779"/>
              <a:gd name="connsiteY39" fmla="*/ 1015663 h 1015663"/>
              <a:gd name="connsiteX40" fmla="*/ 0 w 10530779"/>
              <a:gd name="connsiteY40" fmla="*/ 517988 h 1015663"/>
              <a:gd name="connsiteX41" fmla="*/ 0 w 10530779"/>
              <a:gd name="connsiteY41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530779" h="1015663" extrusionOk="0">
                <a:moveTo>
                  <a:pt x="0" y="0"/>
                </a:moveTo>
                <a:cubicBezTo>
                  <a:pt x="114602" y="-7652"/>
                  <a:pt x="156196" y="20750"/>
                  <a:pt x="269120" y="0"/>
                </a:cubicBezTo>
                <a:cubicBezTo>
                  <a:pt x="382044" y="-20750"/>
                  <a:pt x="485455" y="39117"/>
                  <a:pt x="643548" y="0"/>
                </a:cubicBezTo>
                <a:cubicBezTo>
                  <a:pt x="801641" y="-39117"/>
                  <a:pt x="1165261" y="44394"/>
                  <a:pt x="1439206" y="0"/>
                </a:cubicBezTo>
                <a:cubicBezTo>
                  <a:pt x="1713151" y="-44394"/>
                  <a:pt x="1820846" y="26409"/>
                  <a:pt x="2024250" y="0"/>
                </a:cubicBezTo>
                <a:cubicBezTo>
                  <a:pt x="2227654" y="-26409"/>
                  <a:pt x="2375267" y="61206"/>
                  <a:pt x="2609293" y="0"/>
                </a:cubicBezTo>
                <a:cubicBezTo>
                  <a:pt x="2843319" y="-61206"/>
                  <a:pt x="2875886" y="4630"/>
                  <a:pt x="2983721" y="0"/>
                </a:cubicBezTo>
                <a:cubicBezTo>
                  <a:pt x="3091556" y="-4630"/>
                  <a:pt x="3172898" y="26734"/>
                  <a:pt x="3252841" y="0"/>
                </a:cubicBezTo>
                <a:cubicBezTo>
                  <a:pt x="3332784" y="-26734"/>
                  <a:pt x="3508100" y="21482"/>
                  <a:pt x="3627268" y="0"/>
                </a:cubicBezTo>
                <a:cubicBezTo>
                  <a:pt x="3746436" y="-21482"/>
                  <a:pt x="3855076" y="12018"/>
                  <a:pt x="4001696" y="0"/>
                </a:cubicBezTo>
                <a:cubicBezTo>
                  <a:pt x="4148316" y="-12018"/>
                  <a:pt x="4288312" y="52228"/>
                  <a:pt x="4481432" y="0"/>
                </a:cubicBezTo>
                <a:cubicBezTo>
                  <a:pt x="4674552" y="-52228"/>
                  <a:pt x="4886907" y="5958"/>
                  <a:pt x="5066475" y="0"/>
                </a:cubicBezTo>
                <a:cubicBezTo>
                  <a:pt x="5246043" y="-5958"/>
                  <a:pt x="5485707" y="20778"/>
                  <a:pt x="5862134" y="0"/>
                </a:cubicBezTo>
                <a:cubicBezTo>
                  <a:pt x="6238561" y="-20778"/>
                  <a:pt x="6460063" y="10019"/>
                  <a:pt x="6657793" y="0"/>
                </a:cubicBezTo>
                <a:cubicBezTo>
                  <a:pt x="6855523" y="-10019"/>
                  <a:pt x="7255763" y="65021"/>
                  <a:pt x="7453451" y="0"/>
                </a:cubicBezTo>
                <a:cubicBezTo>
                  <a:pt x="7651139" y="-65021"/>
                  <a:pt x="7755554" y="54480"/>
                  <a:pt x="8038495" y="0"/>
                </a:cubicBezTo>
                <a:cubicBezTo>
                  <a:pt x="8321436" y="-54480"/>
                  <a:pt x="8334793" y="59436"/>
                  <a:pt x="8623538" y="0"/>
                </a:cubicBezTo>
                <a:cubicBezTo>
                  <a:pt x="8912283" y="-59436"/>
                  <a:pt x="8819857" y="33602"/>
                  <a:pt x="8997966" y="0"/>
                </a:cubicBezTo>
                <a:cubicBezTo>
                  <a:pt x="9176075" y="-33602"/>
                  <a:pt x="9622330" y="41254"/>
                  <a:pt x="9793624" y="0"/>
                </a:cubicBezTo>
                <a:cubicBezTo>
                  <a:pt x="9964918" y="-41254"/>
                  <a:pt x="10376642" y="6251"/>
                  <a:pt x="10530779" y="0"/>
                </a:cubicBezTo>
                <a:cubicBezTo>
                  <a:pt x="10552997" y="135832"/>
                  <a:pt x="10485980" y="263921"/>
                  <a:pt x="10530779" y="477362"/>
                </a:cubicBezTo>
                <a:cubicBezTo>
                  <a:pt x="10575578" y="690803"/>
                  <a:pt x="10490417" y="905939"/>
                  <a:pt x="10530779" y="1015663"/>
                </a:cubicBezTo>
                <a:cubicBezTo>
                  <a:pt x="10207721" y="1068492"/>
                  <a:pt x="10162920" y="996363"/>
                  <a:pt x="9840428" y="1015663"/>
                </a:cubicBezTo>
                <a:cubicBezTo>
                  <a:pt x="9517936" y="1034963"/>
                  <a:pt x="9503190" y="991597"/>
                  <a:pt x="9360692" y="1015663"/>
                </a:cubicBezTo>
                <a:cubicBezTo>
                  <a:pt x="9218194" y="1039729"/>
                  <a:pt x="9008617" y="1007690"/>
                  <a:pt x="8880957" y="1015663"/>
                </a:cubicBezTo>
                <a:cubicBezTo>
                  <a:pt x="8753297" y="1023636"/>
                  <a:pt x="8588498" y="988602"/>
                  <a:pt x="8401221" y="1015663"/>
                </a:cubicBezTo>
                <a:cubicBezTo>
                  <a:pt x="8213944" y="1042724"/>
                  <a:pt x="8159023" y="987976"/>
                  <a:pt x="8026794" y="1015663"/>
                </a:cubicBezTo>
                <a:cubicBezTo>
                  <a:pt x="7894565" y="1043350"/>
                  <a:pt x="7514425" y="920993"/>
                  <a:pt x="7231135" y="1015663"/>
                </a:cubicBezTo>
                <a:cubicBezTo>
                  <a:pt x="6947845" y="1110333"/>
                  <a:pt x="6700860" y="981902"/>
                  <a:pt x="6540784" y="1015663"/>
                </a:cubicBezTo>
                <a:cubicBezTo>
                  <a:pt x="6380708" y="1049424"/>
                  <a:pt x="6178904" y="973332"/>
                  <a:pt x="6061048" y="1015663"/>
                </a:cubicBezTo>
                <a:cubicBezTo>
                  <a:pt x="5943192" y="1057994"/>
                  <a:pt x="5719596" y="960114"/>
                  <a:pt x="5581313" y="1015663"/>
                </a:cubicBezTo>
                <a:cubicBezTo>
                  <a:pt x="5443031" y="1071212"/>
                  <a:pt x="5140867" y="1007877"/>
                  <a:pt x="4996270" y="1015663"/>
                </a:cubicBezTo>
                <a:cubicBezTo>
                  <a:pt x="4851673" y="1023449"/>
                  <a:pt x="4513656" y="936868"/>
                  <a:pt x="4200611" y="1015663"/>
                </a:cubicBezTo>
                <a:cubicBezTo>
                  <a:pt x="3887566" y="1094458"/>
                  <a:pt x="3968993" y="976029"/>
                  <a:pt x="3826183" y="1015663"/>
                </a:cubicBezTo>
                <a:cubicBezTo>
                  <a:pt x="3683373" y="1055297"/>
                  <a:pt x="3416665" y="975210"/>
                  <a:pt x="3241140" y="1015663"/>
                </a:cubicBezTo>
                <a:cubicBezTo>
                  <a:pt x="3065615" y="1056116"/>
                  <a:pt x="2967468" y="979345"/>
                  <a:pt x="2866712" y="1015663"/>
                </a:cubicBezTo>
                <a:cubicBezTo>
                  <a:pt x="2765956" y="1051981"/>
                  <a:pt x="2237384" y="948632"/>
                  <a:pt x="2071053" y="1015663"/>
                </a:cubicBezTo>
                <a:cubicBezTo>
                  <a:pt x="1904722" y="1082694"/>
                  <a:pt x="1684320" y="941795"/>
                  <a:pt x="1380702" y="1015663"/>
                </a:cubicBezTo>
                <a:cubicBezTo>
                  <a:pt x="1077084" y="1089531"/>
                  <a:pt x="776899" y="963467"/>
                  <a:pt x="585043" y="1015663"/>
                </a:cubicBezTo>
                <a:cubicBezTo>
                  <a:pt x="393187" y="1067859"/>
                  <a:pt x="258290" y="952280"/>
                  <a:pt x="0" y="1015663"/>
                </a:cubicBezTo>
                <a:cubicBezTo>
                  <a:pt x="-1203" y="909278"/>
                  <a:pt x="57096" y="724426"/>
                  <a:pt x="0" y="517988"/>
                </a:cubicBezTo>
                <a:cubicBezTo>
                  <a:pt x="-57096" y="311551"/>
                  <a:pt x="15600" y="12101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Faire remonter systématiquement tous les entrepreneurs</a:t>
            </a:r>
          </a:p>
          <a:p>
            <a:pPr algn="just"/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- supprimer les lignes avec les coches</a:t>
            </a:r>
          </a:p>
          <a:p>
            <a:pPr algn="just"/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- ou faire un « cochage » par défaut, modifiable</a:t>
            </a:r>
            <a:endParaRPr lang="fr-FR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2CC5B8-2480-901A-8F1F-13D35AC1031D}"/>
              </a:ext>
            </a:extLst>
          </p:cNvPr>
          <p:cNvSpPr txBox="1"/>
          <p:nvPr/>
        </p:nvSpPr>
        <p:spPr>
          <a:xfrm>
            <a:off x="421471" y="1166168"/>
            <a:ext cx="3064679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Intégration de tous les champs « Orientation » dans Tableaux libres</a:t>
            </a:r>
            <a:endParaRPr lang="fr-FR" sz="1800" b="1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fr-FR" sz="1000" b="1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Objectif :</a:t>
            </a:r>
          </a:p>
          <a:p>
            <a:pPr algn="just">
              <a:spcAft>
                <a:spcPts val="600"/>
              </a:spcAft>
            </a:pPr>
            <a:r>
              <a:rPr lang="fr-FR" sz="18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Pouvoir faire des extractions sur les Prescriptions pour 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analyse des apports de flux externes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suivi des prescriptions internes, et gestion des inscriptions dans les formations</a:t>
            </a:r>
          </a:p>
          <a:p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endParaRPr lang="fr-FR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1B8903F-67F7-5F57-E867-BEF266EC9752}"/>
              </a:ext>
            </a:extLst>
          </p:cNvPr>
          <p:cNvSpPr txBox="1"/>
          <p:nvPr/>
        </p:nvSpPr>
        <p:spPr>
          <a:xfrm>
            <a:off x="454807" y="333200"/>
            <a:ext cx="11315719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ENTREPRENEUR-ORIENTATION/ Intégration dans Tableaux libres ---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CBE449-9E7A-6DAA-20F6-DE62338BF4E1}"/>
              </a:ext>
            </a:extLst>
          </p:cNvPr>
          <p:cNvSpPr txBox="1"/>
          <p:nvPr/>
        </p:nvSpPr>
        <p:spPr>
          <a:xfrm>
            <a:off x="3632126" y="1601056"/>
            <a:ext cx="6083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Tableaux libres/ Champs à afficher/ Partie Entrepreneur-Situation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495824B-4262-6979-988E-17A9596DC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29" y="2090763"/>
            <a:ext cx="8211318" cy="42319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674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514350" y="315745"/>
            <a:ext cx="10983856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ACTION/ Action avec alerte modifiées-supprimées ---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8FCAE0-5AE3-40CB-B7A8-6304A9E0D697}"/>
              </a:ext>
            </a:extLst>
          </p:cNvPr>
          <p:cNvSpPr txBox="1"/>
          <p:nvPr/>
        </p:nvSpPr>
        <p:spPr>
          <a:xfrm>
            <a:off x="514350" y="1003177"/>
            <a:ext cx="10983856" cy="1785104"/>
          </a:xfrm>
          <a:custGeom>
            <a:avLst/>
            <a:gdLst>
              <a:gd name="connsiteX0" fmla="*/ 0 w 10983856"/>
              <a:gd name="connsiteY0" fmla="*/ 0 h 1785104"/>
              <a:gd name="connsiteX1" fmla="*/ 248582 w 10983856"/>
              <a:gd name="connsiteY1" fmla="*/ 0 h 1785104"/>
              <a:gd name="connsiteX2" fmla="*/ 607003 w 10983856"/>
              <a:gd name="connsiteY2" fmla="*/ 0 h 1785104"/>
              <a:gd name="connsiteX3" fmla="*/ 1404777 w 10983856"/>
              <a:gd name="connsiteY3" fmla="*/ 0 h 1785104"/>
              <a:gd name="connsiteX4" fmla="*/ 1982875 w 10983856"/>
              <a:gd name="connsiteY4" fmla="*/ 0 h 1785104"/>
              <a:gd name="connsiteX5" fmla="*/ 2560973 w 10983856"/>
              <a:gd name="connsiteY5" fmla="*/ 0 h 1785104"/>
              <a:gd name="connsiteX6" fmla="*/ 2919393 w 10983856"/>
              <a:gd name="connsiteY6" fmla="*/ 0 h 1785104"/>
              <a:gd name="connsiteX7" fmla="*/ 3167975 w 10983856"/>
              <a:gd name="connsiteY7" fmla="*/ 0 h 1785104"/>
              <a:gd name="connsiteX8" fmla="*/ 3526396 w 10983856"/>
              <a:gd name="connsiteY8" fmla="*/ 0 h 1785104"/>
              <a:gd name="connsiteX9" fmla="*/ 3884816 w 10983856"/>
              <a:gd name="connsiteY9" fmla="*/ 0 h 1785104"/>
              <a:gd name="connsiteX10" fmla="*/ 4353076 w 10983856"/>
              <a:gd name="connsiteY10" fmla="*/ 0 h 1785104"/>
              <a:gd name="connsiteX11" fmla="*/ 4931173 w 10983856"/>
              <a:gd name="connsiteY11" fmla="*/ 0 h 1785104"/>
              <a:gd name="connsiteX12" fmla="*/ 5728948 w 10983856"/>
              <a:gd name="connsiteY12" fmla="*/ 0 h 1785104"/>
              <a:gd name="connsiteX13" fmla="*/ 6526723 w 10983856"/>
              <a:gd name="connsiteY13" fmla="*/ 0 h 1785104"/>
              <a:gd name="connsiteX14" fmla="*/ 7324498 w 10983856"/>
              <a:gd name="connsiteY14" fmla="*/ 0 h 1785104"/>
              <a:gd name="connsiteX15" fmla="*/ 7902595 w 10983856"/>
              <a:gd name="connsiteY15" fmla="*/ 0 h 1785104"/>
              <a:gd name="connsiteX16" fmla="*/ 8480693 w 10983856"/>
              <a:gd name="connsiteY16" fmla="*/ 0 h 1785104"/>
              <a:gd name="connsiteX17" fmla="*/ 8839114 w 10983856"/>
              <a:gd name="connsiteY17" fmla="*/ 0 h 1785104"/>
              <a:gd name="connsiteX18" fmla="*/ 9636888 w 10983856"/>
              <a:gd name="connsiteY18" fmla="*/ 0 h 1785104"/>
              <a:gd name="connsiteX19" fmla="*/ 10324825 w 10983856"/>
              <a:gd name="connsiteY19" fmla="*/ 0 h 1785104"/>
              <a:gd name="connsiteX20" fmla="*/ 10983856 w 10983856"/>
              <a:gd name="connsiteY20" fmla="*/ 0 h 1785104"/>
              <a:gd name="connsiteX21" fmla="*/ 10983856 w 10983856"/>
              <a:gd name="connsiteY21" fmla="*/ 577184 h 1785104"/>
              <a:gd name="connsiteX22" fmla="*/ 10983856 w 10983856"/>
              <a:gd name="connsiteY22" fmla="*/ 1190069 h 1785104"/>
              <a:gd name="connsiteX23" fmla="*/ 10983856 w 10983856"/>
              <a:gd name="connsiteY23" fmla="*/ 1785104 h 1785104"/>
              <a:gd name="connsiteX24" fmla="*/ 10405758 w 10983856"/>
              <a:gd name="connsiteY24" fmla="*/ 1785104 h 1785104"/>
              <a:gd name="connsiteX25" fmla="*/ 9937499 w 10983856"/>
              <a:gd name="connsiteY25" fmla="*/ 1785104 h 1785104"/>
              <a:gd name="connsiteX26" fmla="*/ 9579079 w 10983856"/>
              <a:gd name="connsiteY26" fmla="*/ 1785104 h 1785104"/>
              <a:gd name="connsiteX27" fmla="*/ 8781304 w 10983856"/>
              <a:gd name="connsiteY27" fmla="*/ 1785104 h 1785104"/>
              <a:gd name="connsiteX28" fmla="*/ 8093368 w 10983856"/>
              <a:gd name="connsiteY28" fmla="*/ 1785104 h 1785104"/>
              <a:gd name="connsiteX29" fmla="*/ 7625108 w 10983856"/>
              <a:gd name="connsiteY29" fmla="*/ 1785104 h 1785104"/>
              <a:gd name="connsiteX30" fmla="*/ 7156849 w 10983856"/>
              <a:gd name="connsiteY30" fmla="*/ 1785104 h 1785104"/>
              <a:gd name="connsiteX31" fmla="*/ 6578752 w 10983856"/>
              <a:gd name="connsiteY31" fmla="*/ 1785104 h 1785104"/>
              <a:gd name="connsiteX32" fmla="*/ 5780977 w 10983856"/>
              <a:gd name="connsiteY32" fmla="*/ 1785104 h 1785104"/>
              <a:gd name="connsiteX33" fmla="*/ 5422556 w 10983856"/>
              <a:gd name="connsiteY33" fmla="*/ 1785104 h 1785104"/>
              <a:gd name="connsiteX34" fmla="*/ 4844459 w 10983856"/>
              <a:gd name="connsiteY34" fmla="*/ 1785104 h 1785104"/>
              <a:gd name="connsiteX35" fmla="*/ 4486038 w 10983856"/>
              <a:gd name="connsiteY35" fmla="*/ 1785104 h 1785104"/>
              <a:gd name="connsiteX36" fmla="*/ 3688263 w 10983856"/>
              <a:gd name="connsiteY36" fmla="*/ 1785104 h 1785104"/>
              <a:gd name="connsiteX37" fmla="*/ 3000327 w 10983856"/>
              <a:gd name="connsiteY37" fmla="*/ 1785104 h 1785104"/>
              <a:gd name="connsiteX38" fmla="*/ 2202552 w 10983856"/>
              <a:gd name="connsiteY38" fmla="*/ 1785104 h 1785104"/>
              <a:gd name="connsiteX39" fmla="*/ 1514616 w 10983856"/>
              <a:gd name="connsiteY39" fmla="*/ 1785104 h 1785104"/>
              <a:gd name="connsiteX40" fmla="*/ 1046357 w 10983856"/>
              <a:gd name="connsiteY40" fmla="*/ 1785104 h 1785104"/>
              <a:gd name="connsiteX41" fmla="*/ 578098 w 10983856"/>
              <a:gd name="connsiteY41" fmla="*/ 1785104 h 1785104"/>
              <a:gd name="connsiteX42" fmla="*/ 0 w 10983856"/>
              <a:gd name="connsiteY42" fmla="*/ 1785104 h 1785104"/>
              <a:gd name="connsiteX43" fmla="*/ 0 w 10983856"/>
              <a:gd name="connsiteY43" fmla="*/ 1154367 h 1785104"/>
              <a:gd name="connsiteX44" fmla="*/ 0 w 10983856"/>
              <a:gd name="connsiteY44" fmla="*/ 595035 h 1785104"/>
              <a:gd name="connsiteX45" fmla="*/ 0 w 10983856"/>
              <a:gd name="connsiteY45" fmla="*/ 0 h 17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983856" h="1785104" extrusionOk="0">
                <a:moveTo>
                  <a:pt x="0" y="0"/>
                </a:moveTo>
                <a:cubicBezTo>
                  <a:pt x="95867" y="-28872"/>
                  <a:pt x="150815" y="14767"/>
                  <a:pt x="248582" y="0"/>
                </a:cubicBezTo>
                <a:cubicBezTo>
                  <a:pt x="346349" y="-14767"/>
                  <a:pt x="488196" y="33901"/>
                  <a:pt x="607003" y="0"/>
                </a:cubicBezTo>
                <a:cubicBezTo>
                  <a:pt x="725810" y="-33901"/>
                  <a:pt x="1020711" y="49664"/>
                  <a:pt x="1404777" y="0"/>
                </a:cubicBezTo>
                <a:cubicBezTo>
                  <a:pt x="1788843" y="-49664"/>
                  <a:pt x="1741631" y="24975"/>
                  <a:pt x="1982875" y="0"/>
                </a:cubicBezTo>
                <a:cubicBezTo>
                  <a:pt x="2224119" y="-24975"/>
                  <a:pt x="2312266" y="66372"/>
                  <a:pt x="2560973" y="0"/>
                </a:cubicBezTo>
                <a:cubicBezTo>
                  <a:pt x="2809680" y="-66372"/>
                  <a:pt x="2809176" y="15565"/>
                  <a:pt x="2919393" y="0"/>
                </a:cubicBezTo>
                <a:cubicBezTo>
                  <a:pt x="3029610" y="-15565"/>
                  <a:pt x="3106962" y="3660"/>
                  <a:pt x="3167975" y="0"/>
                </a:cubicBezTo>
                <a:cubicBezTo>
                  <a:pt x="3228988" y="-3660"/>
                  <a:pt x="3362197" y="41877"/>
                  <a:pt x="3526396" y="0"/>
                </a:cubicBezTo>
                <a:cubicBezTo>
                  <a:pt x="3690595" y="-41877"/>
                  <a:pt x="3720483" y="33866"/>
                  <a:pt x="3884816" y="0"/>
                </a:cubicBezTo>
                <a:cubicBezTo>
                  <a:pt x="4049149" y="-33866"/>
                  <a:pt x="4227239" y="15016"/>
                  <a:pt x="4353076" y="0"/>
                </a:cubicBezTo>
                <a:cubicBezTo>
                  <a:pt x="4478913" y="-15016"/>
                  <a:pt x="4668225" y="28981"/>
                  <a:pt x="4931173" y="0"/>
                </a:cubicBezTo>
                <a:cubicBezTo>
                  <a:pt x="5194121" y="-28981"/>
                  <a:pt x="5394620" y="60015"/>
                  <a:pt x="5728948" y="0"/>
                </a:cubicBezTo>
                <a:cubicBezTo>
                  <a:pt x="6063276" y="-60015"/>
                  <a:pt x="6263728" y="91074"/>
                  <a:pt x="6526723" y="0"/>
                </a:cubicBezTo>
                <a:cubicBezTo>
                  <a:pt x="6789719" y="-91074"/>
                  <a:pt x="6973706" y="84197"/>
                  <a:pt x="7324498" y="0"/>
                </a:cubicBezTo>
                <a:cubicBezTo>
                  <a:pt x="7675290" y="-84197"/>
                  <a:pt x="7728247" y="5826"/>
                  <a:pt x="7902595" y="0"/>
                </a:cubicBezTo>
                <a:cubicBezTo>
                  <a:pt x="8076943" y="-5826"/>
                  <a:pt x="8258024" y="49863"/>
                  <a:pt x="8480693" y="0"/>
                </a:cubicBezTo>
                <a:cubicBezTo>
                  <a:pt x="8703362" y="-49863"/>
                  <a:pt x="8747323" y="41073"/>
                  <a:pt x="8839114" y="0"/>
                </a:cubicBezTo>
                <a:cubicBezTo>
                  <a:pt x="8930905" y="-41073"/>
                  <a:pt x="9347007" y="50909"/>
                  <a:pt x="9636888" y="0"/>
                </a:cubicBezTo>
                <a:cubicBezTo>
                  <a:pt x="9926769" y="-50909"/>
                  <a:pt x="10070375" y="33547"/>
                  <a:pt x="10324825" y="0"/>
                </a:cubicBezTo>
                <a:cubicBezTo>
                  <a:pt x="10579275" y="-33547"/>
                  <a:pt x="10828878" y="56916"/>
                  <a:pt x="10983856" y="0"/>
                </a:cubicBezTo>
                <a:cubicBezTo>
                  <a:pt x="11011343" y="252817"/>
                  <a:pt x="10964775" y="415478"/>
                  <a:pt x="10983856" y="577184"/>
                </a:cubicBezTo>
                <a:cubicBezTo>
                  <a:pt x="11002937" y="738890"/>
                  <a:pt x="10967854" y="960144"/>
                  <a:pt x="10983856" y="1190069"/>
                </a:cubicBezTo>
                <a:cubicBezTo>
                  <a:pt x="10999858" y="1419995"/>
                  <a:pt x="10920174" y="1655290"/>
                  <a:pt x="10983856" y="1785104"/>
                </a:cubicBezTo>
                <a:cubicBezTo>
                  <a:pt x="10789400" y="1820783"/>
                  <a:pt x="10642892" y="1722956"/>
                  <a:pt x="10405758" y="1785104"/>
                </a:cubicBezTo>
                <a:cubicBezTo>
                  <a:pt x="10168624" y="1847252"/>
                  <a:pt x="10066077" y="1729021"/>
                  <a:pt x="9937499" y="1785104"/>
                </a:cubicBezTo>
                <a:cubicBezTo>
                  <a:pt x="9808921" y="1841187"/>
                  <a:pt x="9717497" y="1768328"/>
                  <a:pt x="9579079" y="1785104"/>
                </a:cubicBezTo>
                <a:cubicBezTo>
                  <a:pt x="9440661" y="1801880"/>
                  <a:pt x="9013719" y="1747852"/>
                  <a:pt x="8781304" y="1785104"/>
                </a:cubicBezTo>
                <a:cubicBezTo>
                  <a:pt x="8548889" y="1822356"/>
                  <a:pt x="8288076" y="1756966"/>
                  <a:pt x="8093368" y="1785104"/>
                </a:cubicBezTo>
                <a:cubicBezTo>
                  <a:pt x="7898660" y="1813242"/>
                  <a:pt x="7781184" y="1764718"/>
                  <a:pt x="7625108" y="1785104"/>
                </a:cubicBezTo>
                <a:cubicBezTo>
                  <a:pt x="7469032" y="1805490"/>
                  <a:pt x="7387797" y="1742874"/>
                  <a:pt x="7156849" y="1785104"/>
                </a:cubicBezTo>
                <a:cubicBezTo>
                  <a:pt x="6925901" y="1827334"/>
                  <a:pt x="6836778" y="1751187"/>
                  <a:pt x="6578752" y="1785104"/>
                </a:cubicBezTo>
                <a:cubicBezTo>
                  <a:pt x="6320726" y="1819021"/>
                  <a:pt x="6034978" y="1705793"/>
                  <a:pt x="5780977" y="1785104"/>
                </a:cubicBezTo>
                <a:cubicBezTo>
                  <a:pt x="5526977" y="1864415"/>
                  <a:pt x="5576016" y="1777625"/>
                  <a:pt x="5422556" y="1785104"/>
                </a:cubicBezTo>
                <a:cubicBezTo>
                  <a:pt x="5269096" y="1792583"/>
                  <a:pt x="5007833" y="1716397"/>
                  <a:pt x="4844459" y="1785104"/>
                </a:cubicBezTo>
                <a:cubicBezTo>
                  <a:pt x="4681085" y="1853811"/>
                  <a:pt x="4573168" y="1756226"/>
                  <a:pt x="4486038" y="1785104"/>
                </a:cubicBezTo>
                <a:cubicBezTo>
                  <a:pt x="4398908" y="1813982"/>
                  <a:pt x="4058191" y="1702735"/>
                  <a:pt x="3688263" y="1785104"/>
                </a:cubicBezTo>
                <a:cubicBezTo>
                  <a:pt x="3318336" y="1867473"/>
                  <a:pt x="3189349" y="1713304"/>
                  <a:pt x="3000327" y="1785104"/>
                </a:cubicBezTo>
                <a:cubicBezTo>
                  <a:pt x="2811305" y="1856904"/>
                  <a:pt x="2465651" y="1757872"/>
                  <a:pt x="2202552" y="1785104"/>
                </a:cubicBezTo>
                <a:cubicBezTo>
                  <a:pt x="1939453" y="1812336"/>
                  <a:pt x="1775908" y="1759139"/>
                  <a:pt x="1514616" y="1785104"/>
                </a:cubicBezTo>
                <a:cubicBezTo>
                  <a:pt x="1253324" y="1811069"/>
                  <a:pt x="1220245" y="1748079"/>
                  <a:pt x="1046357" y="1785104"/>
                </a:cubicBezTo>
                <a:cubicBezTo>
                  <a:pt x="872469" y="1822129"/>
                  <a:pt x="731289" y="1777070"/>
                  <a:pt x="578098" y="1785104"/>
                </a:cubicBezTo>
                <a:cubicBezTo>
                  <a:pt x="424907" y="1793138"/>
                  <a:pt x="149538" y="1781258"/>
                  <a:pt x="0" y="1785104"/>
                </a:cubicBezTo>
                <a:cubicBezTo>
                  <a:pt x="-16618" y="1502336"/>
                  <a:pt x="54673" y="1368530"/>
                  <a:pt x="0" y="1154367"/>
                </a:cubicBezTo>
                <a:cubicBezTo>
                  <a:pt x="-54673" y="940204"/>
                  <a:pt x="41841" y="749039"/>
                  <a:pt x="0" y="595035"/>
                </a:cubicBezTo>
                <a:cubicBezTo>
                  <a:pt x="-41841" y="441031"/>
                  <a:pt x="48281" y="12019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Lorsqu'une Action remonte dans les Alertes "action modifiées-supprimées", elle n'est plus supprimable. </a:t>
            </a:r>
            <a:r>
              <a:rPr lang="fr-F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Ceci pour qu’elle demeure visible dans l’Alerte, sinon cette Action ne remonterait pas en Alerte.</a:t>
            </a:r>
          </a:p>
          <a:p>
            <a:pPr algn="just"/>
            <a:r>
              <a:rPr lang="fr-F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     Un message apparait en haut de la fiche ou pop-up Action.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Vous pourrez supprimer l’action dans l’Agenda ou dans Gestion/ Actions, une fois que l’alerte relative à cette Action aura été validée par le clic sur la coche "Vu", dans la liste des alertes "actions modifiées-supprimées" . Elle n’apparaîtra plus sur la liste dans cette liste).</a:t>
            </a:r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2D48302-2DAF-BEDB-B0E9-F8205A7BB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3155469"/>
            <a:ext cx="4077503" cy="32421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973ADD9-4859-83E2-64C0-2CC26ED48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019" y="3215745"/>
            <a:ext cx="3606163" cy="31818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4658738-8BE2-441A-743F-9FE8F04BB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500" y="3229995"/>
            <a:ext cx="2961503" cy="31533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B9E4B93-2CCE-61E0-2B53-07A1E3713CBD}"/>
              </a:ext>
            </a:extLst>
          </p:cNvPr>
          <p:cNvSpPr txBox="1"/>
          <p:nvPr/>
        </p:nvSpPr>
        <p:spPr>
          <a:xfrm>
            <a:off x="488326" y="2816915"/>
            <a:ext cx="2064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Page Accueil/ Alerte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EFEB08-4680-D063-D7A2-3E68BEBD1AF2}"/>
              </a:ext>
            </a:extLst>
          </p:cNvPr>
          <p:cNvSpPr txBox="1"/>
          <p:nvPr/>
        </p:nvSpPr>
        <p:spPr>
          <a:xfrm>
            <a:off x="4761500" y="2839861"/>
            <a:ext cx="2064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Agenda/ Action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FAA46CE-2FD4-D0D1-C91E-FA9E11C954A2}"/>
              </a:ext>
            </a:extLst>
          </p:cNvPr>
          <p:cNvSpPr txBox="1"/>
          <p:nvPr/>
        </p:nvSpPr>
        <p:spPr>
          <a:xfrm>
            <a:off x="7723003" y="2802598"/>
            <a:ext cx="428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Liste Alertes « Actions modifiées-supprimées »</a:t>
            </a:r>
          </a:p>
        </p:txBody>
      </p:sp>
    </p:spTree>
    <p:extLst>
      <p:ext uri="{BB962C8B-B14F-4D97-AF65-F5344CB8AC3E}">
        <p14:creationId xmlns:p14="http://schemas.microsoft.com/office/powerpoint/2010/main" val="1794622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5BA32AC-F47F-CA11-F507-4701CD950957}"/>
              </a:ext>
            </a:extLst>
          </p:cNvPr>
          <p:cNvSpPr txBox="1"/>
          <p:nvPr/>
        </p:nvSpPr>
        <p:spPr>
          <a:xfrm>
            <a:off x="376697" y="316706"/>
            <a:ext cx="11254865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MBV-JUNGO/ Envoi de l’Etape pour le libellé de l’action sur MBV ---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7E112C-A1AC-5E7F-E92C-B8E8B64FA9DC}"/>
              </a:ext>
            </a:extLst>
          </p:cNvPr>
          <p:cNvSpPr txBox="1"/>
          <p:nvPr/>
        </p:nvSpPr>
        <p:spPr>
          <a:xfrm>
            <a:off x="422787" y="1376040"/>
            <a:ext cx="6958729" cy="2390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fr-FR" b="1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Ajout de l'info bulle MBV sur le nom de l’Etape</a:t>
            </a:r>
          </a:p>
          <a:p>
            <a:pPr marL="285750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endParaRPr lang="fr-FR" b="1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Règle d’envoi sur MBV pour le libellé de l’action sur la Timeline de l’entrepreneur sur MBV</a:t>
            </a:r>
          </a:p>
          <a:p>
            <a:endParaRPr lang="fr-FR" sz="1000" b="1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39763" indent="-285750">
              <a:buFontTx/>
              <a:buChar char="-"/>
            </a:pPr>
            <a:r>
              <a:rPr lang="fr-FR" sz="1800" dirty="0"/>
              <a:t>Pour une action </a:t>
            </a:r>
            <a:r>
              <a:rPr lang="fr-FR" sz="1800" b="1" dirty="0"/>
              <a:t>rattaché à l’ODS</a:t>
            </a:r>
            <a:r>
              <a:rPr lang="fr-FR" sz="1800" dirty="0"/>
              <a:t>, envoi de l’ETAPE</a:t>
            </a:r>
          </a:p>
          <a:p>
            <a:pPr marL="639763" indent="-285750">
              <a:buFontTx/>
              <a:buChar char="-"/>
            </a:pPr>
            <a:r>
              <a:rPr lang="fr-FR" sz="1800" dirty="0"/>
              <a:t>Pour une action </a:t>
            </a:r>
            <a:r>
              <a:rPr lang="fr-FR" sz="1800" b="1" dirty="0"/>
              <a:t>non rattaché à l’ODS</a:t>
            </a:r>
            <a:r>
              <a:rPr lang="fr-FR" sz="1800" dirty="0"/>
              <a:t>, envoi du TYPE de l’ACTION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FDB6540-65B9-AD86-6BE8-FED6792A8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839" y="1471121"/>
            <a:ext cx="4198374" cy="53024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C92403F-B788-244E-1A7C-82444232BD11}"/>
              </a:ext>
            </a:extLst>
          </p:cNvPr>
          <p:cNvSpPr txBox="1"/>
          <p:nvPr/>
        </p:nvSpPr>
        <p:spPr>
          <a:xfrm>
            <a:off x="7488894" y="1132567"/>
            <a:ext cx="2064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Agenda/ Action</a:t>
            </a:r>
          </a:p>
        </p:txBody>
      </p:sp>
    </p:spTree>
    <p:extLst>
      <p:ext uri="{BB962C8B-B14F-4D97-AF65-F5344CB8AC3E}">
        <p14:creationId xmlns:p14="http://schemas.microsoft.com/office/powerpoint/2010/main" val="206480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5BA32AC-F47F-CA11-F507-4701CD950957}"/>
              </a:ext>
            </a:extLst>
          </p:cNvPr>
          <p:cNvSpPr txBox="1"/>
          <p:nvPr/>
        </p:nvSpPr>
        <p:spPr>
          <a:xfrm>
            <a:off x="514348" y="336064"/>
            <a:ext cx="10934699" cy="1077218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IMPORT ACTIV'CREA/ Prise en compte du périmètre géographique BGE ---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7E112C-A1AC-5E7F-E92C-B8E8B64FA9DC}"/>
              </a:ext>
            </a:extLst>
          </p:cNvPr>
          <p:cNvSpPr txBox="1"/>
          <p:nvPr/>
        </p:nvSpPr>
        <p:spPr>
          <a:xfrm>
            <a:off x="487991" y="1754049"/>
            <a:ext cx="108394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fr-FR" b="1" i="0" dirty="0">
                <a:solidFill>
                  <a:srgbClr val="2F479E"/>
                </a:solidFill>
                <a:effectLst/>
              </a:rPr>
              <a:t>En cas d’entrepreneurs non domiciliés sur le Périmètre de la BGE dans le fichier Pôle Emploi « liste des inscrits, l’import du fichier n’est plus bloqué. </a:t>
            </a:r>
            <a:r>
              <a:rPr lang="fr-FR" dirty="0">
                <a:solidFill>
                  <a:srgbClr val="2F479E"/>
                </a:solidFill>
              </a:rPr>
              <a:t>L’import est maintenant possible.</a:t>
            </a:r>
            <a:endParaRPr lang="fr-FR" i="0" dirty="0">
              <a:solidFill>
                <a:srgbClr val="2F479E"/>
              </a:solidFill>
              <a:effectLst/>
            </a:endParaRPr>
          </a:p>
          <a:p>
            <a:pPr>
              <a:spcAft>
                <a:spcPts val="400"/>
              </a:spcAft>
            </a:pPr>
            <a:endParaRPr lang="fr-FR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Prise en compte </a:t>
            </a:r>
            <a:r>
              <a:rPr lang="fr-FR" sz="1600" dirty="0">
                <a:solidFill>
                  <a:srgbClr val="000000"/>
                </a:solidFill>
              </a:rPr>
              <a:t>d</a:t>
            </a:r>
            <a:r>
              <a:rPr lang="fr-FR" sz="1600" b="0" i="0" dirty="0">
                <a:solidFill>
                  <a:srgbClr val="000000"/>
                </a:solidFill>
                <a:effectLst/>
              </a:rPr>
              <a:t>es départements appartenant au périmètre géographique défini dans Jungo dans Administration/ Périmètre</a:t>
            </a:r>
          </a:p>
          <a:p>
            <a:pPr marL="285750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fr-FR" sz="1600" b="0" i="0" dirty="0">
                <a:solidFill>
                  <a:srgbClr val="000000"/>
                </a:solidFill>
                <a:effectLst/>
              </a:rPr>
              <a:t>Seuls les entrepreneurs domiciliés dans un département du périmètre géographique sont créés dans Jungo, avec rattachement à l'action.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20B6E4-484E-6F38-18A1-4214AA5BC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845" y="4189672"/>
            <a:ext cx="6869235" cy="25995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69EF363-4AA5-2CCD-53FA-8BBB073212FC}"/>
              </a:ext>
            </a:extLst>
          </p:cNvPr>
          <p:cNvSpPr txBox="1"/>
          <p:nvPr/>
        </p:nvSpPr>
        <p:spPr>
          <a:xfrm>
            <a:off x="2828404" y="3741421"/>
            <a:ext cx="5017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Administration/ Périmètre géographique</a:t>
            </a:r>
          </a:p>
        </p:txBody>
      </p:sp>
    </p:spTree>
    <p:extLst>
      <p:ext uri="{BB962C8B-B14F-4D97-AF65-F5344CB8AC3E}">
        <p14:creationId xmlns:p14="http://schemas.microsoft.com/office/powerpoint/2010/main" val="221601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9781" y="1479250"/>
            <a:ext cx="9144000" cy="26928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|CORRECTIONS LIVREES|</a:t>
            </a:r>
            <a:endParaRPr lang="fr-FR" sz="5300" dirty="0">
              <a:solidFill>
                <a:schemeClr val="accent2"/>
              </a:solidFill>
              <a:latin typeface="ITC Avant Garde Std Bk" panose="020B0502020202020204" pitchFamily="34" charset="0"/>
            </a:endParaRP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E33CF04-B3AF-8405-56FD-DE8E464A3FE8}"/>
              </a:ext>
            </a:extLst>
          </p:cNvPr>
          <p:cNvSpPr txBox="1"/>
          <p:nvPr/>
        </p:nvSpPr>
        <p:spPr>
          <a:xfrm>
            <a:off x="5643717" y="5290260"/>
            <a:ext cx="4336025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du 21 </a:t>
            </a:r>
            <a:r>
              <a:rPr lang="fr-FR" sz="2800" dirty="0" err="1">
                <a:solidFill>
                  <a:srgbClr val="2F479E"/>
                </a:solidFill>
                <a:latin typeface="ITC Avant Garde Std Bk" panose="020B0502020202020204" pitchFamily="34" charset="0"/>
              </a:rPr>
              <a:t>nov</a:t>
            </a:r>
            <a:r>
              <a:rPr lang="fr-FR" sz="28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 au 12 </a:t>
            </a:r>
            <a:r>
              <a:rPr lang="fr-FR" sz="2800" dirty="0" err="1">
                <a:solidFill>
                  <a:srgbClr val="2F479E"/>
                </a:solidFill>
                <a:latin typeface="ITC Avant Garde Std Bk" panose="020B0502020202020204" pitchFamily="34" charset="0"/>
              </a:rPr>
              <a:t>déc</a:t>
            </a:r>
            <a:r>
              <a:rPr lang="fr-FR" sz="28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 2022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907204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2261</Words>
  <Application>Microsoft Office PowerPoint</Application>
  <PresentationFormat>Grand écran</PresentationFormat>
  <Paragraphs>273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ITC Avant Garde Std Bk</vt:lpstr>
      <vt:lpstr>Wingdings</vt:lpstr>
      <vt:lpstr>Thème Office</vt:lpstr>
      <vt:lpstr>RDV JUNGO Actualités - Utilisation Optimisation - Evolution</vt:lpstr>
      <vt:lpstr>Présentation PowerPoint</vt:lpstr>
      <vt:lpstr>|NOUVEAUTES LIVREES| UTILISATION JUNGO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|CORRECTIONS LIVREES|</vt:lpstr>
      <vt:lpstr>Présentation PowerPoint</vt:lpstr>
      <vt:lpstr>Présentation PowerPoint</vt:lpstr>
      <vt:lpstr>Présentation PowerPoint</vt:lpstr>
      <vt:lpstr>Présentation PowerPoint</vt:lpstr>
      <vt:lpstr>|A SAVOIR| Bonnes pratiques</vt:lpstr>
      <vt:lpstr>Présentation PowerPoint</vt:lpstr>
      <vt:lpstr>Présentation PowerPoint</vt:lpstr>
      <vt:lpstr>|A DISCUTER - VALIDER| Modifications à valider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 DE VOTRE ATTENTION  et PARTICIPATION</vt:lpstr>
      <vt:lpstr>SITE RESSOURCE JUNGO Nouveautés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Alexandra Guitton</dc:creator>
  <cp:lastModifiedBy>Rafiaa KHITOUS</cp:lastModifiedBy>
  <cp:revision>279</cp:revision>
  <dcterms:created xsi:type="dcterms:W3CDTF">2020-06-25T16:47:11Z</dcterms:created>
  <dcterms:modified xsi:type="dcterms:W3CDTF">2022-12-18T20:04:16Z</dcterms:modified>
</cp:coreProperties>
</file>