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88" r:id="rId2"/>
    <p:sldId id="367" r:id="rId3"/>
    <p:sldId id="486" r:id="rId4"/>
    <p:sldId id="543" r:id="rId5"/>
    <p:sldId id="523" r:id="rId6"/>
    <p:sldId id="534" r:id="rId7"/>
    <p:sldId id="487" r:id="rId8"/>
    <p:sldId id="540" r:id="rId9"/>
    <p:sldId id="546" r:id="rId10"/>
    <p:sldId id="544" r:id="rId11"/>
    <p:sldId id="541" r:id="rId12"/>
    <p:sldId id="545" r:id="rId13"/>
    <p:sldId id="542" r:id="rId14"/>
    <p:sldId id="532" r:id="rId15"/>
    <p:sldId id="539" r:id="rId16"/>
    <p:sldId id="492" r:id="rId17"/>
    <p:sldId id="513" r:id="rId18"/>
    <p:sldId id="548" r:id="rId19"/>
    <p:sldId id="549" r:id="rId20"/>
    <p:sldId id="547" r:id="rId21"/>
    <p:sldId id="488" r:id="rId22"/>
    <p:sldId id="520" r:id="rId23"/>
    <p:sldId id="516" r:id="rId24"/>
    <p:sldId id="521" r:id="rId25"/>
    <p:sldId id="531" r:id="rId26"/>
    <p:sldId id="529" r:id="rId27"/>
    <p:sldId id="360" r:id="rId28"/>
    <p:sldId id="552" r:id="rId29"/>
    <p:sldId id="537" r:id="rId30"/>
    <p:sldId id="553" r:id="rId31"/>
    <p:sldId id="554" r:id="rId32"/>
    <p:sldId id="317" r:id="rId3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479E"/>
    <a:srgbClr val="FF9999"/>
    <a:srgbClr val="FFFFCC"/>
    <a:srgbClr val="00CCFF"/>
    <a:srgbClr val="33CCFF"/>
    <a:srgbClr val="66CCFF"/>
    <a:srgbClr val="CC0000"/>
    <a:srgbClr val="FFCCCC"/>
    <a:srgbClr val="FFCC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40" autoAdjust="0"/>
    <p:restoredTop sz="94660"/>
  </p:normalViewPr>
  <p:slideViewPr>
    <p:cSldViewPr snapToGrid="0">
      <p:cViewPr varScale="1">
        <p:scale>
          <a:sx n="78" d="100"/>
          <a:sy n="78" d="100"/>
        </p:scale>
        <p:origin x="67"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922AC6-73B7-4EB0-847E-F7C5A7D1725E}" type="datetimeFigureOut">
              <a:rPr lang="fr-FR" smtClean="0"/>
              <a:t>22/11/2022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91F4DA-5627-4B41-8C57-5AF77D9EDB81}" type="slidenum">
              <a:rPr lang="fr-FR" smtClean="0"/>
              <a:t>‹N°›</a:t>
            </a:fld>
            <a:endParaRPr lang="fr-FR"/>
          </a:p>
        </p:txBody>
      </p:sp>
    </p:spTree>
    <p:extLst>
      <p:ext uri="{BB962C8B-B14F-4D97-AF65-F5344CB8AC3E}">
        <p14:creationId xmlns:p14="http://schemas.microsoft.com/office/powerpoint/2010/main" val="3649686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C7ECA0-8FF1-4C9C-9D5C-8322B05160B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D2B1846-4D55-4238-A58D-F943D17352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B45EEF9-6FDC-4EAA-8669-525759F35FFF}"/>
              </a:ext>
            </a:extLst>
          </p:cNvPr>
          <p:cNvSpPr>
            <a:spLocks noGrp="1"/>
          </p:cNvSpPr>
          <p:nvPr>
            <p:ph type="dt" sz="half" idx="10"/>
          </p:nvPr>
        </p:nvSpPr>
        <p:spPr/>
        <p:txBody>
          <a:bodyPr/>
          <a:lstStyle/>
          <a:p>
            <a:fld id="{80C50111-CF7C-4B15-81A8-A6141E9BE74C}" type="datetimeFigureOut">
              <a:rPr lang="fr-FR" smtClean="0"/>
              <a:t>22/11/2022</a:t>
            </a:fld>
            <a:endParaRPr lang="fr-FR"/>
          </a:p>
        </p:txBody>
      </p:sp>
      <p:sp>
        <p:nvSpPr>
          <p:cNvPr id="5" name="Espace réservé du pied de page 4">
            <a:extLst>
              <a:ext uri="{FF2B5EF4-FFF2-40B4-BE49-F238E27FC236}">
                <a16:creationId xmlns:a16="http://schemas.microsoft.com/office/drawing/2014/main" id="{9642F525-CDED-45C6-A065-786D3D1F7E3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62C97BA-C456-4A1A-98CD-D2D3AB17C447}"/>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1628640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5218EA-8BA5-4EBF-8930-6BBFE985800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EAFA85F-D9CF-4FFF-98BA-5AE5EC5E1FE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E9EBDC9-7E59-44DA-9166-BD12FC0B8E35}"/>
              </a:ext>
            </a:extLst>
          </p:cNvPr>
          <p:cNvSpPr>
            <a:spLocks noGrp="1"/>
          </p:cNvSpPr>
          <p:nvPr>
            <p:ph type="dt" sz="half" idx="10"/>
          </p:nvPr>
        </p:nvSpPr>
        <p:spPr/>
        <p:txBody>
          <a:bodyPr/>
          <a:lstStyle/>
          <a:p>
            <a:fld id="{80C50111-CF7C-4B15-81A8-A6141E9BE74C}" type="datetimeFigureOut">
              <a:rPr lang="fr-FR" smtClean="0"/>
              <a:t>22/11/2022</a:t>
            </a:fld>
            <a:endParaRPr lang="fr-FR"/>
          </a:p>
        </p:txBody>
      </p:sp>
      <p:sp>
        <p:nvSpPr>
          <p:cNvPr id="5" name="Espace réservé du pied de page 4">
            <a:extLst>
              <a:ext uri="{FF2B5EF4-FFF2-40B4-BE49-F238E27FC236}">
                <a16:creationId xmlns:a16="http://schemas.microsoft.com/office/drawing/2014/main" id="{05ECC181-0B3E-48AB-A759-4020A9A9BFD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878EF42-57CC-4D73-91EC-0460AFCE5A7D}"/>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2942798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FD7FC22-569F-427B-BB5B-15199DEE8F6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36653FF-C5BF-4444-99D2-6DBA4A55DFE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06C1CFA-9B62-43AD-95D2-036A5D201235}"/>
              </a:ext>
            </a:extLst>
          </p:cNvPr>
          <p:cNvSpPr>
            <a:spLocks noGrp="1"/>
          </p:cNvSpPr>
          <p:nvPr>
            <p:ph type="dt" sz="half" idx="10"/>
          </p:nvPr>
        </p:nvSpPr>
        <p:spPr/>
        <p:txBody>
          <a:bodyPr/>
          <a:lstStyle/>
          <a:p>
            <a:fld id="{80C50111-CF7C-4B15-81A8-A6141E9BE74C}" type="datetimeFigureOut">
              <a:rPr lang="fr-FR" smtClean="0"/>
              <a:t>22/11/2022</a:t>
            </a:fld>
            <a:endParaRPr lang="fr-FR"/>
          </a:p>
        </p:txBody>
      </p:sp>
      <p:sp>
        <p:nvSpPr>
          <p:cNvPr id="5" name="Espace réservé du pied de page 4">
            <a:extLst>
              <a:ext uri="{FF2B5EF4-FFF2-40B4-BE49-F238E27FC236}">
                <a16:creationId xmlns:a16="http://schemas.microsoft.com/office/drawing/2014/main" id="{BA46A19A-ACDA-4C18-B491-791A6C2199C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8949BA3-93FC-467E-B3E4-97E7BDF1B6DB}"/>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629905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2FE9A-7CD6-45CD-B61C-05F5EB3D590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97C89E2-8276-4E39-B50D-1ED93B98FF2C}"/>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D622EF7-EEC1-45FE-B77F-8ACC73D42394}"/>
              </a:ext>
            </a:extLst>
          </p:cNvPr>
          <p:cNvSpPr>
            <a:spLocks noGrp="1"/>
          </p:cNvSpPr>
          <p:nvPr>
            <p:ph type="dt" sz="half" idx="10"/>
          </p:nvPr>
        </p:nvSpPr>
        <p:spPr/>
        <p:txBody>
          <a:bodyPr/>
          <a:lstStyle/>
          <a:p>
            <a:fld id="{80C50111-CF7C-4B15-81A8-A6141E9BE74C}" type="datetimeFigureOut">
              <a:rPr lang="fr-FR" smtClean="0"/>
              <a:t>22/11/2022</a:t>
            </a:fld>
            <a:endParaRPr lang="fr-FR"/>
          </a:p>
        </p:txBody>
      </p:sp>
      <p:sp>
        <p:nvSpPr>
          <p:cNvPr id="5" name="Espace réservé du pied de page 4">
            <a:extLst>
              <a:ext uri="{FF2B5EF4-FFF2-40B4-BE49-F238E27FC236}">
                <a16:creationId xmlns:a16="http://schemas.microsoft.com/office/drawing/2014/main" id="{6EFFFDDB-0B92-44B3-A0FB-CD1E9B2576E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935B44C-787C-4017-A5CE-D822B6BB95F2}"/>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133045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2EB52A-C430-42B9-9473-A4C93253E09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4E575AD-9E46-428C-8543-C226B3000B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D238302-D8DA-4E4D-8B38-8A838DFF7505}"/>
              </a:ext>
            </a:extLst>
          </p:cNvPr>
          <p:cNvSpPr>
            <a:spLocks noGrp="1"/>
          </p:cNvSpPr>
          <p:nvPr>
            <p:ph type="dt" sz="half" idx="10"/>
          </p:nvPr>
        </p:nvSpPr>
        <p:spPr/>
        <p:txBody>
          <a:bodyPr/>
          <a:lstStyle/>
          <a:p>
            <a:fld id="{80C50111-CF7C-4B15-81A8-A6141E9BE74C}" type="datetimeFigureOut">
              <a:rPr lang="fr-FR" smtClean="0"/>
              <a:t>22/11/2022</a:t>
            </a:fld>
            <a:endParaRPr lang="fr-FR"/>
          </a:p>
        </p:txBody>
      </p:sp>
      <p:sp>
        <p:nvSpPr>
          <p:cNvPr id="5" name="Espace réservé du pied de page 4">
            <a:extLst>
              <a:ext uri="{FF2B5EF4-FFF2-40B4-BE49-F238E27FC236}">
                <a16:creationId xmlns:a16="http://schemas.microsoft.com/office/drawing/2014/main" id="{9509EE05-5E5A-42F4-A946-9AA273AA0E5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B07D7D0-ED49-42B2-8B5A-B0B3CE0F7D62}"/>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711724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F35208-C743-4038-A671-0321D8BD8A3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975169B-5D17-4B1E-A1EE-34F380BEF1D2}"/>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9EF5BBD-63CE-4B93-B431-08F377E9900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5D8EC65-D8A0-4333-BA48-89AD595DEE36}"/>
              </a:ext>
            </a:extLst>
          </p:cNvPr>
          <p:cNvSpPr>
            <a:spLocks noGrp="1"/>
          </p:cNvSpPr>
          <p:nvPr>
            <p:ph type="dt" sz="half" idx="10"/>
          </p:nvPr>
        </p:nvSpPr>
        <p:spPr/>
        <p:txBody>
          <a:bodyPr/>
          <a:lstStyle/>
          <a:p>
            <a:fld id="{80C50111-CF7C-4B15-81A8-A6141E9BE74C}" type="datetimeFigureOut">
              <a:rPr lang="fr-FR" smtClean="0"/>
              <a:t>22/11/2022</a:t>
            </a:fld>
            <a:endParaRPr lang="fr-FR"/>
          </a:p>
        </p:txBody>
      </p:sp>
      <p:sp>
        <p:nvSpPr>
          <p:cNvPr id="6" name="Espace réservé du pied de page 5">
            <a:extLst>
              <a:ext uri="{FF2B5EF4-FFF2-40B4-BE49-F238E27FC236}">
                <a16:creationId xmlns:a16="http://schemas.microsoft.com/office/drawing/2014/main" id="{0B3A7C7B-B4EE-4C32-83A9-597828F8842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1BD0D46-249D-4D96-AB81-4860A26588D7}"/>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409897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08D4E9-2BDD-4862-B7B3-6FF3ECE1943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2CA2B8D-70E6-4DA7-9F3D-E5860926E4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A6B2336-007E-433C-9A82-80BC34B75E1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F82234C-5E2D-42C0-9D25-545AC105A5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E43106D-5260-40B2-93E3-97C040152B4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F85B576-8FB4-4FB8-8DE8-0AFEA72C7322}"/>
              </a:ext>
            </a:extLst>
          </p:cNvPr>
          <p:cNvSpPr>
            <a:spLocks noGrp="1"/>
          </p:cNvSpPr>
          <p:nvPr>
            <p:ph type="dt" sz="half" idx="10"/>
          </p:nvPr>
        </p:nvSpPr>
        <p:spPr/>
        <p:txBody>
          <a:bodyPr/>
          <a:lstStyle/>
          <a:p>
            <a:fld id="{80C50111-CF7C-4B15-81A8-A6141E9BE74C}" type="datetimeFigureOut">
              <a:rPr lang="fr-FR" smtClean="0"/>
              <a:t>22/11/2022</a:t>
            </a:fld>
            <a:endParaRPr lang="fr-FR"/>
          </a:p>
        </p:txBody>
      </p:sp>
      <p:sp>
        <p:nvSpPr>
          <p:cNvPr id="8" name="Espace réservé du pied de page 7">
            <a:extLst>
              <a:ext uri="{FF2B5EF4-FFF2-40B4-BE49-F238E27FC236}">
                <a16:creationId xmlns:a16="http://schemas.microsoft.com/office/drawing/2014/main" id="{6727A09D-767A-458A-8554-256A7C39735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DA04DCA-F16C-4083-83F7-A6F555E637EB}"/>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1799773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9764A2-B9E8-468B-8D5D-AA61F732B34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1E1D414-BD26-49DB-A7C1-F3FA3C4E1F92}"/>
              </a:ext>
            </a:extLst>
          </p:cNvPr>
          <p:cNvSpPr>
            <a:spLocks noGrp="1"/>
          </p:cNvSpPr>
          <p:nvPr>
            <p:ph type="dt" sz="half" idx="10"/>
          </p:nvPr>
        </p:nvSpPr>
        <p:spPr/>
        <p:txBody>
          <a:bodyPr/>
          <a:lstStyle/>
          <a:p>
            <a:fld id="{80C50111-CF7C-4B15-81A8-A6141E9BE74C}" type="datetimeFigureOut">
              <a:rPr lang="fr-FR" smtClean="0"/>
              <a:t>22/11/2022</a:t>
            </a:fld>
            <a:endParaRPr lang="fr-FR"/>
          </a:p>
        </p:txBody>
      </p:sp>
      <p:sp>
        <p:nvSpPr>
          <p:cNvPr id="4" name="Espace réservé du pied de page 3">
            <a:extLst>
              <a:ext uri="{FF2B5EF4-FFF2-40B4-BE49-F238E27FC236}">
                <a16:creationId xmlns:a16="http://schemas.microsoft.com/office/drawing/2014/main" id="{B7C057F2-7971-4F22-8055-6E273FC854A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6FD37B5-13C9-4569-AE21-3D139AFEA93D}"/>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2618353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71CE600-C83C-4F58-B9BC-5F856E609387}"/>
              </a:ext>
            </a:extLst>
          </p:cNvPr>
          <p:cNvSpPr>
            <a:spLocks noGrp="1"/>
          </p:cNvSpPr>
          <p:nvPr>
            <p:ph type="dt" sz="half" idx="10"/>
          </p:nvPr>
        </p:nvSpPr>
        <p:spPr/>
        <p:txBody>
          <a:bodyPr/>
          <a:lstStyle/>
          <a:p>
            <a:fld id="{80C50111-CF7C-4B15-81A8-A6141E9BE74C}" type="datetimeFigureOut">
              <a:rPr lang="fr-FR" smtClean="0"/>
              <a:t>22/11/2022</a:t>
            </a:fld>
            <a:endParaRPr lang="fr-FR"/>
          </a:p>
        </p:txBody>
      </p:sp>
      <p:sp>
        <p:nvSpPr>
          <p:cNvPr id="3" name="Espace réservé du pied de page 2">
            <a:extLst>
              <a:ext uri="{FF2B5EF4-FFF2-40B4-BE49-F238E27FC236}">
                <a16:creationId xmlns:a16="http://schemas.microsoft.com/office/drawing/2014/main" id="{80750BB8-C909-4C9D-9F8E-0EB78F15423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EC49B51-CB38-4D70-8390-411DD0AD034B}"/>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3200278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BE5393-CEC5-40CB-822C-674A64603A8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8621011-414B-4D9A-A59C-8AC2CB0987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132A5CC-BD2D-4291-A11F-07F744E7E0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8E567CB-A779-46C5-B651-A698C9FCCCFF}"/>
              </a:ext>
            </a:extLst>
          </p:cNvPr>
          <p:cNvSpPr>
            <a:spLocks noGrp="1"/>
          </p:cNvSpPr>
          <p:nvPr>
            <p:ph type="dt" sz="half" idx="10"/>
          </p:nvPr>
        </p:nvSpPr>
        <p:spPr/>
        <p:txBody>
          <a:bodyPr/>
          <a:lstStyle/>
          <a:p>
            <a:fld id="{80C50111-CF7C-4B15-81A8-A6141E9BE74C}" type="datetimeFigureOut">
              <a:rPr lang="fr-FR" smtClean="0"/>
              <a:t>22/11/2022</a:t>
            </a:fld>
            <a:endParaRPr lang="fr-FR"/>
          </a:p>
        </p:txBody>
      </p:sp>
      <p:sp>
        <p:nvSpPr>
          <p:cNvPr id="6" name="Espace réservé du pied de page 5">
            <a:extLst>
              <a:ext uri="{FF2B5EF4-FFF2-40B4-BE49-F238E27FC236}">
                <a16:creationId xmlns:a16="http://schemas.microsoft.com/office/drawing/2014/main" id="{8F928D67-975A-4BA6-9805-3D72EAA67B1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55D14C6-B641-43E4-9284-0EE580D05245}"/>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1233481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DFFE86-7F97-42A9-8993-EA5BA29F9E9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3D781BE-5553-4EB6-A57B-D3B94152D8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07F447D-BA74-4558-8228-1098B9ED68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02D2532-3FCA-411A-92E3-9B969A03CFC8}"/>
              </a:ext>
            </a:extLst>
          </p:cNvPr>
          <p:cNvSpPr>
            <a:spLocks noGrp="1"/>
          </p:cNvSpPr>
          <p:nvPr>
            <p:ph type="dt" sz="half" idx="10"/>
          </p:nvPr>
        </p:nvSpPr>
        <p:spPr/>
        <p:txBody>
          <a:bodyPr/>
          <a:lstStyle/>
          <a:p>
            <a:fld id="{80C50111-CF7C-4B15-81A8-A6141E9BE74C}" type="datetimeFigureOut">
              <a:rPr lang="fr-FR" smtClean="0"/>
              <a:t>22/11/2022</a:t>
            </a:fld>
            <a:endParaRPr lang="fr-FR"/>
          </a:p>
        </p:txBody>
      </p:sp>
      <p:sp>
        <p:nvSpPr>
          <p:cNvPr id="6" name="Espace réservé du pied de page 5">
            <a:extLst>
              <a:ext uri="{FF2B5EF4-FFF2-40B4-BE49-F238E27FC236}">
                <a16:creationId xmlns:a16="http://schemas.microsoft.com/office/drawing/2014/main" id="{E7FDDE16-9050-4670-9489-FF31BD80549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17A5C5D-36F0-4C61-B85C-8386E53F4898}"/>
              </a:ext>
            </a:extLst>
          </p:cNvPr>
          <p:cNvSpPr>
            <a:spLocks noGrp="1"/>
          </p:cNvSpPr>
          <p:nvPr>
            <p:ph type="sldNum" sz="quarter" idx="12"/>
          </p:nvPr>
        </p:nvSpPr>
        <p:spPr/>
        <p:txBody>
          <a:bodyPr/>
          <a:lstStyle/>
          <a:p>
            <a:fld id="{A68EAC28-BD64-46CE-BD39-C4B3F2E4E8D0}" type="slidenum">
              <a:rPr lang="fr-FR" smtClean="0"/>
              <a:t>‹N°›</a:t>
            </a:fld>
            <a:endParaRPr lang="fr-FR"/>
          </a:p>
        </p:txBody>
      </p:sp>
    </p:spTree>
    <p:extLst>
      <p:ext uri="{BB962C8B-B14F-4D97-AF65-F5344CB8AC3E}">
        <p14:creationId xmlns:p14="http://schemas.microsoft.com/office/powerpoint/2010/main" val="2609998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FAB3E89-3D78-4319-9275-8C65803719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43FBA76-391B-4BDF-899E-8EF46098FF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860F19E-1FA4-404F-835B-3A04D23497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C50111-CF7C-4B15-81A8-A6141E9BE74C}" type="datetimeFigureOut">
              <a:rPr lang="fr-FR" smtClean="0"/>
              <a:t>22/11/2022</a:t>
            </a:fld>
            <a:endParaRPr lang="fr-FR"/>
          </a:p>
        </p:txBody>
      </p:sp>
      <p:sp>
        <p:nvSpPr>
          <p:cNvPr id="5" name="Espace réservé du pied de page 4">
            <a:extLst>
              <a:ext uri="{FF2B5EF4-FFF2-40B4-BE49-F238E27FC236}">
                <a16:creationId xmlns:a16="http://schemas.microsoft.com/office/drawing/2014/main" id="{76B1AC7F-9541-4291-B727-21336D7DF2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96C9801-DC04-41BB-B2C5-DE837B717F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8EAC28-BD64-46CE-BD39-C4B3F2E4E8D0}" type="slidenum">
              <a:rPr lang="fr-FR" smtClean="0"/>
              <a:t>‹N°›</a:t>
            </a:fld>
            <a:endParaRPr lang="fr-FR"/>
          </a:p>
        </p:txBody>
      </p:sp>
    </p:spTree>
    <p:extLst>
      <p:ext uri="{BB962C8B-B14F-4D97-AF65-F5344CB8AC3E}">
        <p14:creationId xmlns:p14="http://schemas.microsoft.com/office/powerpoint/2010/main" val="2039248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riangle rectangle 10">
            <a:extLst>
              <a:ext uri="{FF2B5EF4-FFF2-40B4-BE49-F238E27FC236}">
                <a16:creationId xmlns:a16="http://schemas.microsoft.com/office/drawing/2014/main" id="{CA447835-DC3B-49F7-A6C3-28F9E1F9F325}"/>
              </a:ext>
            </a:extLst>
          </p:cNvPr>
          <p:cNvSpPr/>
          <p:nvPr/>
        </p:nvSpPr>
        <p:spPr>
          <a:xfrm>
            <a:off x="6665034" y="0"/>
            <a:ext cx="3228975" cy="6858000"/>
          </a:xfrm>
          <a:prstGeom prst="rtTriangle">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Rectangle 7">
            <a:extLst>
              <a:ext uri="{FF2B5EF4-FFF2-40B4-BE49-F238E27FC236}">
                <a16:creationId xmlns:a16="http://schemas.microsoft.com/office/drawing/2014/main" id="{0941F8FA-E886-4114-B2C0-351BD6D678BF}"/>
              </a:ext>
            </a:extLst>
          </p:cNvPr>
          <p:cNvSpPr/>
          <p:nvPr/>
        </p:nvSpPr>
        <p:spPr>
          <a:xfrm>
            <a:off x="0" y="0"/>
            <a:ext cx="6677025" cy="6858000"/>
          </a:xfrm>
          <a:prstGeom prst="rect">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descr="Une image contenant jeu&#10;&#10;Description générée automatiquement">
            <a:extLst>
              <a:ext uri="{FF2B5EF4-FFF2-40B4-BE49-F238E27FC236}">
                <a16:creationId xmlns:a16="http://schemas.microsoft.com/office/drawing/2014/main" id="{A838307C-333D-432D-891B-AC273343A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77748" y="463472"/>
            <a:ext cx="2208740" cy="1419116"/>
          </a:xfrm>
          <a:prstGeom prst="rect">
            <a:avLst/>
          </a:prstGeom>
        </p:spPr>
      </p:pic>
      <p:sp>
        <p:nvSpPr>
          <p:cNvPr id="3" name="Espace réservé du pied de page 2">
            <a:extLst>
              <a:ext uri="{FF2B5EF4-FFF2-40B4-BE49-F238E27FC236}">
                <a16:creationId xmlns:a16="http://schemas.microsoft.com/office/drawing/2014/main" id="{24978A6C-33D2-4C5B-AAA0-C361F59D717C}"/>
              </a:ext>
            </a:extLst>
          </p:cNvPr>
          <p:cNvSpPr>
            <a:spLocks noGrp="1"/>
          </p:cNvSpPr>
          <p:nvPr>
            <p:ph type="ftr" sz="quarter" idx="11"/>
          </p:nvPr>
        </p:nvSpPr>
        <p:spPr>
          <a:xfrm>
            <a:off x="0" y="6269650"/>
            <a:ext cx="3001885" cy="673037"/>
          </a:xfrm>
        </p:spPr>
        <p:txBody>
          <a:bodyPr/>
          <a:lstStyle/>
          <a:p>
            <a:pPr algn="r"/>
            <a:r>
              <a:rPr lang="fr-FR" sz="2400" dirty="0">
                <a:solidFill>
                  <a:schemeClr val="bg1"/>
                </a:solidFill>
                <a:latin typeface="ITC Avant Garde Std Bk" panose="020B0502020202020204" pitchFamily="34" charset="0"/>
                <a:ea typeface="+mj-ea"/>
                <a:cs typeface="+mj-cs"/>
              </a:rPr>
              <a:t>le 2 novembre 2022</a:t>
            </a:r>
          </a:p>
        </p:txBody>
      </p:sp>
      <p:sp>
        <p:nvSpPr>
          <p:cNvPr id="10" name="Titre 9">
            <a:extLst>
              <a:ext uri="{FF2B5EF4-FFF2-40B4-BE49-F238E27FC236}">
                <a16:creationId xmlns:a16="http://schemas.microsoft.com/office/drawing/2014/main" id="{543D0843-22B6-40FB-BBE6-37E2B4AC9CA0}"/>
              </a:ext>
            </a:extLst>
          </p:cNvPr>
          <p:cNvSpPr>
            <a:spLocks noGrp="1"/>
          </p:cNvSpPr>
          <p:nvPr>
            <p:ph type="ctrTitle"/>
          </p:nvPr>
        </p:nvSpPr>
        <p:spPr>
          <a:xfrm>
            <a:off x="383018" y="1882588"/>
            <a:ext cx="7428518" cy="2387600"/>
          </a:xfrm>
        </p:spPr>
        <p:txBody>
          <a:bodyPr>
            <a:normAutofit fontScale="90000"/>
          </a:bodyPr>
          <a:lstStyle/>
          <a:p>
            <a:r>
              <a:rPr lang="fr-FR" dirty="0">
                <a:solidFill>
                  <a:schemeClr val="accent1">
                    <a:lumMod val="75000"/>
                  </a:schemeClr>
                </a:solidFill>
                <a:latin typeface="ITC Avant Garde Std Bk" panose="020B0502020202020204" pitchFamily="34" charset="0"/>
              </a:rPr>
              <a:t>RDV JUNGO</a:t>
            </a:r>
            <a:br>
              <a:rPr lang="fr-FR" dirty="0">
                <a:solidFill>
                  <a:schemeClr val="accent1">
                    <a:lumMod val="75000"/>
                  </a:schemeClr>
                </a:solidFill>
                <a:latin typeface="ITC Avant Garde Std Bk" panose="020B0502020202020204" pitchFamily="34" charset="0"/>
              </a:rPr>
            </a:br>
            <a:r>
              <a:rPr lang="fr-FR" sz="6000" dirty="0">
                <a:solidFill>
                  <a:schemeClr val="accent1">
                    <a:lumMod val="75000"/>
                  </a:schemeClr>
                </a:solidFill>
                <a:latin typeface="ITC Avant Garde Std Bk" panose="020B0502020202020204" pitchFamily="34" charset="0"/>
              </a:rPr>
              <a:t>Actualités - Utilisation Optimisation - Evolution</a:t>
            </a:r>
            <a:endParaRPr lang="fr-FR" dirty="0">
              <a:solidFill>
                <a:schemeClr val="accent1">
                  <a:lumMod val="75000"/>
                </a:schemeClr>
              </a:solidFill>
            </a:endParaRPr>
          </a:p>
        </p:txBody>
      </p:sp>
    </p:spTree>
    <p:extLst>
      <p:ext uri="{BB962C8B-B14F-4D97-AF65-F5344CB8AC3E}">
        <p14:creationId xmlns:p14="http://schemas.microsoft.com/office/powerpoint/2010/main" val="2745738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541393" y="359162"/>
            <a:ext cx="10964807" cy="584775"/>
          </a:xfrm>
          <a:prstGeom prst="rect">
            <a:avLst/>
          </a:prstGeom>
          <a:solidFill>
            <a:srgbClr val="2F479E"/>
          </a:solidFill>
        </p:spPr>
        <p:txBody>
          <a:bodyPr wrap="square" rtlCol="0">
            <a:spAutoFit/>
          </a:bodyPr>
          <a:lstStyle/>
          <a:p>
            <a:r>
              <a:rPr lang="fr-FR" sz="3200" dirty="0">
                <a:solidFill>
                  <a:schemeClr val="bg1"/>
                </a:solidFill>
              </a:rPr>
              <a:t>ACTION/ Nouveau bouton « Enregistrer et fermer » ---</a:t>
            </a:r>
          </a:p>
        </p:txBody>
      </p:sp>
      <p:sp>
        <p:nvSpPr>
          <p:cNvPr id="2" name="ZoneTexte 1">
            <a:extLst>
              <a:ext uri="{FF2B5EF4-FFF2-40B4-BE49-F238E27FC236}">
                <a16:creationId xmlns:a16="http://schemas.microsoft.com/office/drawing/2014/main" id="{D14C4900-E4F6-1133-0D66-19DC428FF2CC}"/>
              </a:ext>
            </a:extLst>
          </p:cNvPr>
          <p:cNvSpPr txBox="1"/>
          <p:nvPr/>
        </p:nvSpPr>
        <p:spPr>
          <a:xfrm>
            <a:off x="541394" y="1097576"/>
            <a:ext cx="11098156" cy="1384995"/>
          </a:xfrm>
          <a:prstGeom prst="rect">
            <a:avLst/>
          </a:prstGeom>
          <a:noFill/>
        </p:spPr>
        <p:txBody>
          <a:bodyPr wrap="square" rtlCol="0">
            <a:spAutoFit/>
          </a:bodyPr>
          <a:lstStyle/>
          <a:p>
            <a:r>
              <a:rPr lang="fr-FR" sz="18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Ajout d’un  </a:t>
            </a:r>
            <a:r>
              <a:rPr lang="fr-FR"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b</a:t>
            </a:r>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outon « Enregistrer et fermer » dans la création d’action sur l’Agenda.</a:t>
            </a:r>
          </a:p>
          <a:p>
            <a:endParaRPr lang="fr-FR" sz="12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r>
              <a:rPr lang="fr-FR" sz="1800" b="1" i="1"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Bénéfices</a:t>
            </a:r>
          </a:p>
          <a:p>
            <a:r>
              <a:rPr lang="fr-FR" sz="18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&lt;</a:t>
            </a:r>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Permet l’économie d’un clic (« enregistrer » + fermer la fenêtre)</a:t>
            </a:r>
          </a:p>
          <a:p>
            <a:r>
              <a:rPr lang="fr-FR" dirty="0">
                <a:solidFill>
                  <a:schemeClr val="tx1">
                    <a:lumMod val="50000"/>
                    <a:lumOff val="50000"/>
                  </a:schemeClr>
                </a:solidFill>
              </a:rPr>
              <a:t>&lt;</a:t>
            </a:r>
            <a:r>
              <a:rPr lang="fr-FR" dirty="0"/>
              <a:t> </a:t>
            </a:r>
            <a:r>
              <a:rPr lang="fr-FR" dirty="0">
                <a:solidFill>
                  <a:srgbClr val="2F479E"/>
                </a:solidFill>
              </a:rPr>
              <a:t>Evite le rechargement de la pop-up Action à l’enregistrement       -&gt; gain de temps</a:t>
            </a:r>
          </a:p>
        </p:txBody>
      </p:sp>
      <p:pic>
        <p:nvPicPr>
          <p:cNvPr id="9" name="Image 8">
            <a:extLst>
              <a:ext uri="{FF2B5EF4-FFF2-40B4-BE49-F238E27FC236}">
                <a16:creationId xmlns:a16="http://schemas.microsoft.com/office/drawing/2014/main" id="{BCD8CA82-BA97-1A9D-14AA-329A814977CB}"/>
              </a:ext>
            </a:extLst>
          </p:cNvPr>
          <p:cNvPicPr>
            <a:picLocks noChangeAspect="1"/>
          </p:cNvPicPr>
          <p:nvPr/>
        </p:nvPicPr>
        <p:blipFill>
          <a:blip r:embed="rId2"/>
          <a:stretch>
            <a:fillRect/>
          </a:stretch>
        </p:blipFill>
        <p:spPr>
          <a:xfrm>
            <a:off x="2469045" y="2848150"/>
            <a:ext cx="5893905" cy="3574487"/>
          </a:xfrm>
          <a:prstGeom prst="rect">
            <a:avLst/>
          </a:prstGeom>
          <a:ln>
            <a:solidFill>
              <a:schemeClr val="tx1">
                <a:lumMod val="50000"/>
                <a:lumOff val="50000"/>
              </a:schemeClr>
            </a:solidFill>
          </a:ln>
        </p:spPr>
      </p:pic>
    </p:spTree>
    <p:extLst>
      <p:ext uri="{BB962C8B-B14F-4D97-AF65-F5344CB8AC3E}">
        <p14:creationId xmlns:p14="http://schemas.microsoft.com/office/powerpoint/2010/main" val="590261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68" y="315745"/>
            <a:ext cx="11279132" cy="584775"/>
          </a:xfrm>
          <a:prstGeom prst="rect">
            <a:avLst/>
          </a:prstGeom>
          <a:solidFill>
            <a:srgbClr val="2F479E"/>
          </a:solidFill>
        </p:spPr>
        <p:txBody>
          <a:bodyPr wrap="square" rtlCol="0">
            <a:spAutoFit/>
          </a:bodyPr>
          <a:lstStyle/>
          <a:p>
            <a:r>
              <a:rPr lang="fr-FR" sz="3200" dirty="0">
                <a:solidFill>
                  <a:schemeClr val="bg1"/>
                </a:solidFill>
              </a:rPr>
              <a:t>ACTION-DUPLICATION/ Affichage du paramétrage de duplication -- </a:t>
            </a:r>
          </a:p>
        </p:txBody>
      </p:sp>
      <p:sp>
        <p:nvSpPr>
          <p:cNvPr id="10" name="ZoneTexte 9">
            <a:extLst>
              <a:ext uri="{FF2B5EF4-FFF2-40B4-BE49-F238E27FC236}">
                <a16:creationId xmlns:a16="http://schemas.microsoft.com/office/drawing/2014/main" id="{748FCAE0-5AE3-40CB-B7A8-6304A9E0D697}"/>
              </a:ext>
            </a:extLst>
          </p:cNvPr>
          <p:cNvSpPr txBox="1"/>
          <p:nvPr/>
        </p:nvSpPr>
        <p:spPr>
          <a:xfrm>
            <a:off x="379467" y="1291229"/>
            <a:ext cx="10983856" cy="1908215"/>
          </a:xfrm>
          <a:custGeom>
            <a:avLst/>
            <a:gdLst>
              <a:gd name="connsiteX0" fmla="*/ 0 w 10983856"/>
              <a:gd name="connsiteY0" fmla="*/ 0 h 1908215"/>
              <a:gd name="connsiteX1" fmla="*/ 248582 w 10983856"/>
              <a:gd name="connsiteY1" fmla="*/ 0 h 1908215"/>
              <a:gd name="connsiteX2" fmla="*/ 607003 w 10983856"/>
              <a:gd name="connsiteY2" fmla="*/ 0 h 1908215"/>
              <a:gd name="connsiteX3" fmla="*/ 1404777 w 10983856"/>
              <a:gd name="connsiteY3" fmla="*/ 0 h 1908215"/>
              <a:gd name="connsiteX4" fmla="*/ 1982875 w 10983856"/>
              <a:gd name="connsiteY4" fmla="*/ 0 h 1908215"/>
              <a:gd name="connsiteX5" fmla="*/ 2560973 w 10983856"/>
              <a:gd name="connsiteY5" fmla="*/ 0 h 1908215"/>
              <a:gd name="connsiteX6" fmla="*/ 2919393 w 10983856"/>
              <a:gd name="connsiteY6" fmla="*/ 0 h 1908215"/>
              <a:gd name="connsiteX7" fmla="*/ 3167975 w 10983856"/>
              <a:gd name="connsiteY7" fmla="*/ 0 h 1908215"/>
              <a:gd name="connsiteX8" fmla="*/ 3526396 w 10983856"/>
              <a:gd name="connsiteY8" fmla="*/ 0 h 1908215"/>
              <a:gd name="connsiteX9" fmla="*/ 3884816 w 10983856"/>
              <a:gd name="connsiteY9" fmla="*/ 0 h 1908215"/>
              <a:gd name="connsiteX10" fmla="*/ 4353076 w 10983856"/>
              <a:gd name="connsiteY10" fmla="*/ 0 h 1908215"/>
              <a:gd name="connsiteX11" fmla="*/ 4931173 w 10983856"/>
              <a:gd name="connsiteY11" fmla="*/ 0 h 1908215"/>
              <a:gd name="connsiteX12" fmla="*/ 5728948 w 10983856"/>
              <a:gd name="connsiteY12" fmla="*/ 0 h 1908215"/>
              <a:gd name="connsiteX13" fmla="*/ 6526723 w 10983856"/>
              <a:gd name="connsiteY13" fmla="*/ 0 h 1908215"/>
              <a:gd name="connsiteX14" fmla="*/ 7324498 w 10983856"/>
              <a:gd name="connsiteY14" fmla="*/ 0 h 1908215"/>
              <a:gd name="connsiteX15" fmla="*/ 7902595 w 10983856"/>
              <a:gd name="connsiteY15" fmla="*/ 0 h 1908215"/>
              <a:gd name="connsiteX16" fmla="*/ 8480693 w 10983856"/>
              <a:gd name="connsiteY16" fmla="*/ 0 h 1908215"/>
              <a:gd name="connsiteX17" fmla="*/ 8839114 w 10983856"/>
              <a:gd name="connsiteY17" fmla="*/ 0 h 1908215"/>
              <a:gd name="connsiteX18" fmla="*/ 9636888 w 10983856"/>
              <a:gd name="connsiteY18" fmla="*/ 0 h 1908215"/>
              <a:gd name="connsiteX19" fmla="*/ 10324825 w 10983856"/>
              <a:gd name="connsiteY19" fmla="*/ 0 h 1908215"/>
              <a:gd name="connsiteX20" fmla="*/ 10983856 w 10983856"/>
              <a:gd name="connsiteY20" fmla="*/ 0 h 1908215"/>
              <a:gd name="connsiteX21" fmla="*/ 10983856 w 10983856"/>
              <a:gd name="connsiteY21" fmla="*/ 457972 h 1908215"/>
              <a:gd name="connsiteX22" fmla="*/ 10983856 w 10983856"/>
              <a:gd name="connsiteY22" fmla="*/ 954108 h 1908215"/>
              <a:gd name="connsiteX23" fmla="*/ 10983856 w 10983856"/>
              <a:gd name="connsiteY23" fmla="*/ 1450243 h 1908215"/>
              <a:gd name="connsiteX24" fmla="*/ 10983856 w 10983856"/>
              <a:gd name="connsiteY24" fmla="*/ 1908215 h 1908215"/>
              <a:gd name="connsiteX25" fmla="*/ 10625435 w 10983856"/>
              <a:gd name="connsiteY25" fmla="*/ 1908215 h 1908215"/>
              <a:gd name="connsiteX26" fmla="*/ 10267015 w 10983856"/>
              <a:gd name="connsiteY26" fmla="*/ 1908215 h 1908215"/>
              <a:gd name="connsiteX27" fmla="*/ 9469240 w 10983856"/>
              <a:gd name="connsiteY27" fmla="*/ 1908215 h 1908215"/>
              <a:gd name="connsiteX28" fmla="*/ 8781304 w 10983856"/>
              <a:gd name="connsiteY28" fmla="*/ 1908215 h 1908215"/>
              <a:gd name="connsiteX29" fmla="*/ 8313045 w 10983856"/>
              <a:gd name="connsiteY29" fmla="*/ 1908215 h 1908215"/>
              <a:gd name="connsiteX30" fmla="*/ 7844786 w 10983856"/>
              <a:gd name="connsiteY30" fmla="*/ 1908215 h 1908215"/>
              <a:gd name="connsiteX31" fmla="*/ 7266688 w 10983856"/>
              <a:gd name="connsiteY31" fmla="*/ 1908215 h 1908215"/>
              <a:gd name="connsiteX32" fmla="*/ 6468913 w 10983856"/>
              <a:gd name="connsiteY32" fmla="*/ 1908215 h 1908215"/>
              <a:gd name="connsiteX33" fmla="*/ 6110493 w 10983856"/>
              <a:gd name="connsiteY33" fmla="*/ 1908215 h 1908215"/>
              <a:gd name="connsiteX34" fmla="*/ 5532395 w 10983856"/>
              <a:gd name="connsiteY34" fmla="*/ 1908215 h 1908215"/>
              <a:gd name="connsiteX35" fmla="*/ 5173974 w 10983856"/>
              <a:gd name="connsiteY35" fmla="*/ 1908215 h 1908215"/>
              <a:gd name="connsiteX36" fmla="*/ 4376199 w 10983856"/>
              <a:gd name="connsiteY36" fmla="*/ 1908215 h 1908215"/>
              <a:gd name="connsiteX37" fmla="*/ 3688263 w 10983856"/>
              <a:gd name="connsiteY37" fmla="*/ 1908215 h 1908215"/>
              <a:gd name="connsiteX38" fmla="*/ 2890488 w 10983856"/>
              <a:gd name="connsiteY38" fmla="*/ 1908215 h 1908215"/>
              <a:gd name="connsiteX39" fmla="*/ 2202552 w 10983856"/>
              <a:gd name="connsiteY39" fmla="*/ 1908215 h 1908215"/>
              <a:gd name="connsiteX40" fmla="*/ 1734293 w 10983856"/>
              <a:gd name="connsiteY40" fmla="*/ 1908215 h 1908215"/>
              <a:gd name="connsiteX41" fmla="*/ 1266034 w 10983856"/>
              <a:gd name="connsiteY41" fmla="*/ 1908215 h 1908215"/>
              <a:gd name="connsiteX42" fmla="*/ 797775 w 10983856"/>
              <a:gd name="connsiteY42" fmla="*/ 1908215 h 1908215"/>
              <a:gd name="connsiteX43" fmla="*/ 0 w 10983856"/>
              <a:gd name="connsiteY43" fmla="*/ 1908215 h 1908215"/>
              <a:gd name="connsiteX44" fmla="*/ 0 w 10983856"/>
              <a:gd name="connsiteY44" fmla="*/ 1392997 h 1908215"/>
              <a:gd name="connsiteX45" fmla="*/ 0 w 10983856"/>
              <a:gd name="connsiteY45" fmla="*/ 915943 h 1908215"/>
              <a:gd name="connsiteX46" fmla="*/ 0 w 10983856"/>
              <a:gd name="connsiteY46" fmla="*/ 0 h 1908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0983856" h="1908215" extrusionOk="0">
                <a:moveTo>
                  <a:pt x="0" y="0"/>
                </a:moveTo>
                <a:cubicBezTo>
                  <a:pt x="95867" y="-28872"/>
                  <a:pt x="150815" y="14767"/>
                  <a:pt x="248582" y="0"/>
                </a:cubicBezTo>
                <a:cubicBezTo>
                  <a:pt x="346349" y="-14767"/>
                  <a:pt x="488196" y="33901"/>
                  <a:pt x="607003" y="0"/>
                </a:cubicBezTo>
                <a:cubicBezTo>
                  <a:pt x="725810" y="-33901"/>
                  <a:pt x="1020711" y="49664"/>
                  <a:pt x="1404777" y="0"/>
                </a:cubicBezTo>
                <a:cubicBezTo>
                  <a:pt x="1788843" y="-49664"/>
                  <a:pt x="1741631" y="24975"/>
                  <a:pt x="1982875" y="0"/>
                </a:cubicBezTo>
                <a:cubicBezTo>
                  <a:pt x="2224119" y="-24975"/>
                  <a:pt x="2312266" y="66372"/>
                  <a:pt x="2560973" y="0"/>
                </a:cubicBezTo>
                <a:cubicBezTo>
                  <a:pt x="2809680" y="-66372"/>
                  <a:pt x="2809176" y="15565"/>
                  <a:pt x="2919393" y="0"/>
                </a:cubicBezTo>
                <a:cubicBezTo>
                  <a:pt x="3029610" y="-15565"/>
                  <a:pt x="3106962" y="3660"/>
                  <a:pt x="3167975" y="0"/>
                </a:cubicBezTo>
                <a:cubicBezTo>
                  <a:pt x="3228988" y="-3660"/>
                  <a:pt x="3362197" y="41877"/>
                  <a:pt x="3526396" y="0"/>
                </a:cubicBezTo>
                <a:cubicBezTo>
                  <a:pt x="3690595" y="-41877"/>
                  <a:pt x="3720483" y="33866"/>
                  <a:pt x="3884816" y="0"/>
                </a:cubicBezTo>
                <a:cubicBezTo>
                  <a:pt x="4049149" y="-33866"/>
                  <a:pt x="4227239" y="15016"/>
                  <a:pt x="4353076" y="0"/>
                </a:cubicBezTo>
                <a:cubicBezTo>
                  <a:pt x="4478913" y="-15016"/>
                  <a:pt x="4668225" y="28981"/>
                  <a:pt x="4931173" y="0"/>
                </a:cubicBezTo>
                <a:cubicBezTo>
                  <a:pt x="5194121" y="-28981"/>
                  <a:pt x="5394620" y="60015"/>
                  <a:pt x="5728948" y="0"/>
                </a:cubicBezTo>
                <a:cubicBezTo>
                  <a:pt x="6063276" y="-60015"/>
                  <a:pt x="6263728" y="91074"/>
                  <a:pt x="6526723" y="0"/>
                </a:cubicBezTo>
                <a:cubicBezTo>
                  <a:pt x="6789719" y="-91074"/>
                  <a:pt x="6973706" y="84197"/>
                  <a:pt x="7324498" y="0"/>
                </a:cubicBezTo>
                <a:cubicBezTo>
                  <a:pt x="7675290" y="-84197"/>
                  <a:pt x="7728247" y="5826"/>
                  <a:pt x="7902595" y="0"/>
                </a:cubicBezTo>
                <a:cubicBezTo>
                  <a:pt x="8076943" y="-5826"/>
                  <a:pt x="8258024" y="49863"/>
                  <a:pt x="8480693" y="0"/>
                </a:cubicBezTo>
                <a:cubicBezTo>
                  <a:pt x="8703362" y="-49863"/>
                  <a:pt x="8747323" y="41073"/>
                  <a:pt x="8839114" y="0"/>
                </a:cubicBezTo>
                <a:cubicBezTo>
                  <a:pt x="8930905" y="-41073"/>
                  <a:pt x="9347007" y="50909"/>
                  <a:pt x="9636888" y="0"/>
                </a:cubicBezTo>
                <a:cubicBezTo>
                  <a:pt x="9926769" y="-50909"/>
                  <a:pt x="10070375" y="33547"/>
                  <a:pt x="10324825" y="0"/>
                </a:cubicBezTo>
                <a:cubicBezTo>
                  <a:pt x="10579275" y="-33547"/>
                  <a:pt x="10828878" y="56916"/>
                  <a:pt x="10983856" y="0"/>
                </a:cubicBezTo>
                <a:cubicBezTo>
                  <a:pt x="10997036" y="195392"/>
                  <a:pt x="10981542" y="343513"/>
                  <a:pt x="10983856" y="457972"/>
                </a:cubicBezTo>
                <a:cubicBezTo>
                  <a:pt x="10986170" y="572431"/>
                  <a:pt x="10930213" y="801107"/>
                  <a:pt x="10983856" y="954108"/>
                </a:cubicBezTo>
                <a:cubicBezTo>
                  <a:pt x="11037499" y="1107109"/>
                  <a:pt x="10967559" y="1271136"/>
                  <a:pt x="10983856" y="1450243"/>
                </a:cubicBezTo>
                <a:cubicBezTo>
                  <a:pt x="11000153" y="1629350"/>
                  <a:pt x="10941574" y="1681765"/>
                  <a:pt x="10983856" y="1908215"/>
                </a:cubicBezTo>
                <a:cubicBezTo>
                  <a:pt x="10843193" y="1923791"/>
                  <a:pt x="10802396" y="1889621"/>
                  <a:pt x="10625435" y="1908215"/>
                </a:cubicBezTo>
                <a:cubicBezTo>
                  <a:pt x="10448474" y="1926809"/>
                  <a:pt x="10405433" y="1891439"/>
                  <a:pt x="10267015" y="1908215"/>
                </a:cubicBezTo>
                <a:cubicBezTo>
                  <a:pt x="10128597" y="1924991"/>
                  <a:pt x="9701655" y="1870963"/>
                  <a:pt x="9469240" y="1908215"/>
                </a:cubicBezTo>
                <a:cubicBezTo>
                  <a:pt x="9236825" y="1945467"/>
                  <a:pt x="8976012" y="1880077"/>
                  <a:pt x="8781304" y="1908215"/>
                </a:cubicBezTo>
                <a:cubicBezTo>
                  <a:pt x="8586596" y="1936353"/>
                  <a:pt x="8462465" y="1878821"/>
                  <a:pt x="8313045" y="1908215"/>
                </a:cubicBezTo>
                <a:cubicBezTo>
                  <a:pt x="8163625" y="1937609"/>
                  <a:pt x="8075734" y="1865985"/>
                  <a:pt x="7844786" y="1908215"/>
                </a:cubicBezTo>
                <a:cubicBezTo>
                  <a:pt x="7613838" y="1950445"/>
                  <a:pt x="7525153" y="1876909"/>
                  <a:pt x="7266688" y="1908215"/>
                </a:cubicBezTo>
                <a:cubicBezTo>
                  <a:pt x="7008223" y="1939521"/>
                  <a:pt x="6722914" y="1828904"/>
                  <a:pt x="6468913" y="1908215"/>
                </a:cubicBezTo>
                <a:cubicBezTo>
                  <a:pt x="6214913" y="1987526"/>
                  <a:pt x="6255715" y="1889205"/>
                  <a:pt x="6110493" y="1908215"/>
                </a:cubicBezTo>
                <a:cubicBezTo>
                  <a:pt x="5965271" y="1927225"/>
                  <a:pt x="5703073" y="1841918"/>
                  <a:pt x="5532395" y="1908215"/>
                </a:cubicBezTo>
                <a:cubicBezTo>
                  <a:pt x="5361717" y="1974512"/>
                  <a:pt x="5261104" y="1879337"/>
                  <a:pt x="5173974" y="1908215"/>
                </a:cubicBezTo>
                <a:cubicBezTo>
                  <a:pt x="5086844" y="1937093"/>
                  <a:pt x="4746127" y="1825846"/>
                  <a:pt x="4376199" y="1908215"/>
                </a:cubicBezTo>
                <a:cubicBezTo>
                  <a:pt x="4006272" y="1990584"/>
                  <a:pt x="3877285" y="1836415"/>
                  <a:pt x="3688263" y="1908215"/>
                </a:cubicBezTo>
                <a:cubicBezTo>
                  <a:pt x="3499241" y="1980015"/>
                  <a:pt x="3153587" y="1880983"/>
                  <a:pt x="2890488" y="1908215"/>
                </a:cubicBezTo>
                <a:cubicBezTo>
                  <a:pt x="2627389" y="1935447"/>
                  <a:pt x="2463844" y="1882250"/>
                  <a:pt x="2202552" y="1908215"/>
                </a:cubicBezTo>
                <a:cubicBezTo>
                  <a:pt x="1941260" y="1934180"/>
                  <a:pt x="1908181" y="1871190"/>
                  <a:pt x="1734293" y="1908215"/>
                </a:cubicBezTo>
                <a:cubicBezTo>
                  <a:pt x="1560405" y="1945240"/>
                  <a:pt x="1419225" y="1900181"/>
                  <a:pt x="1266034" y="1908215"/>
                </a:cubicBezTo>
                <a:cubicBezTo>
                  <a:pt x="1112843" y="1916249"/>
                  <a:pt x="945163" y="1883922"/>
                  <a:pt x="797775" y="1908215"/>
                </a:cubicBezTo>
                <a:cubicBezTo>
                  <a:pt x="650387" y="1932508"/>
                  <a:pt x="300146" y="1829643"/>
                  <a:pt x="0" y="1908215"/>
                </a:cubicBezTo>
                <a:cubicBezTo>
                  <a:pt x="-44560" y="1767242"/>
                  <a:pt x="1808" y="1560917"/>
                  <a:pt x="0" y="1392997"/>
                </a:cubicBezTo>
                <a:cubicBezTo>
                  <a:pt x="-1808" y="1225077"/>
                  <a:pt x="49548" y="1041470"/>
                  <a:pt x="0" y="915943"/>
                </a:cubicBezTo>
                <a:cubicBezTo>
                  <a:pt x="-49548" y="790416"/>
                  <a:pt x="107636" y="411293"/>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L’historique du paramétrage de Duplication d’une action est enregistrée et consultable.</a:t>
            </a:r>
          </a:p>
          <a:p>
            <a:pPr algn="just"/>
            <a:endParaRPr lang="fr-FR" sz="1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r>
              <a:rPr lang="fr-FR" b="1" i="1"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Nouveauté : création d’un Tableau « Historique de duplication »</a:t>
            </a:r>
          </a:p>
          <a:p>
            <a:pPr algn="just"/>
            <a:r>
              <a:rPr lang="fr-FR" b="1" i="1"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Les paramétrages de duplication de cette action sont enregistrés et consultables dans un tableau</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Historique de duplication ». On peut voir la date de création de la duplication, la période et fréquence de duplication, ainsi que les différentes données copiées au moment de la duplication </a:t>
            </a:r>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(correspond aux informations à copier de la colonne de gauche).</a:t>
            </a:r>
          </a:p>
          <a:p>
            <a:pPr algn="just"/>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Ce tableau fait usage de mémoire et suivi des duplications.</a:t>
            </a:r>
          </a:p>
        </p:txBody>
      </p:sp>
      <p:pic>
        <p:nvPicPr>
          <p:cNvPr id="3" name="Image 2">
            <a:extLst>
              <a:ext uri="{FF2B5EF4-FFF2-40B4-BE49-F238E27FC236}">
                <a16:creationId xmlns:a16="http://schemas.microsoft.com/office/drawing/2014/main" id="{5A46255C-1A56-9882-3AA6-107CDCA70C54}"/>
              </a:ext>
            </a:extLst>
          </p:cNvPr>
          <p:cNvPicPr>
            <a:picLocks noChangeAspect="1"/>
          </p:cNvPicPr>
          <p:nvPr/>
        </p:nvPicPr>
        <p:blipFill>
          <a:blip r:embed="rId2"/>
          <a:stretch>
            <a:fillRect/>
          </a:stretch>
        </p:blipFill>
        <p:spPr>
          <a:xfrm>
            <a:off x="2025445" y="4019217"/>
            <a:ext cx="8476359" cy="2616496"/>
          </a:xfrm>
          <a:prstGeom prst="rect">
            <a:avLst/>
          </a:prstGeom>
          <a:ln>
            <a:solidFill>
              <a:schemeClr val="bg1">
                <a:lumMod val="75000"/>
              </a:schemeClr>
            </a:solidFill>
          </a:ln>
        </p:spPr>
      </p:pic>
      <p:sp>
        <p:nvSpPr>
          <p:cNvPr id="4" name="ZoneTexte 3">
            <a:extLst>
              <a:ext uri="{FF2B5EF4-FFF2-40B4-BE49-F238E27FC236}">
                <a16:creationId xmlns:a16="http://schemas.microsoft.com/office/drawing/2014/main" id="{53CBA15A-2A1C-6808-6AAA-1A4999A63145}"/>
              </a:ext>
            </a:extLst>
          </p:cNvPr>
          <p:cNvSpPr txBox="1"/>
          <p:nvPr/>
        </p:nvSpPr>
        <p:spPr>
          <a:xfrm>
            <a:off x="1954130" y="3665827"/>
            <a:ext cx="6737585" cy="338554"/>
          </a:xfrm>
          <a:prstGeom prst="rect">
            <a:avLst/>
          </a:prstGeom>
          <a:noFill/>
        </p:spPr>
        <p:txBody>
          <a:bodyPr wrap="square" rtlCol="0">
            <a:spAutoFit/>
          </a:bodyPr>
          <a:lstStyle/>
          <a:p>
            <a:r>
              <a:rPr lang="fr-FR" sz="1600" b="1" i="1" dirty="0">
                <a:solidFill>
                  <a:srgbClr val="00B050"/>
                </a:solidFill>
              </a:rPr>
              <a:t>Fiche Action détaillée/ Duplication/ Tableau Historique de duplication</a:t>
            </a:r>
          </a:p>
        </p:txBody>
      </p:sp>
    </p:spTree>
    <p:extLst>
      <p:ext uri="{BB962C8B-B14F-4D97-AF65-F5344CB8AC3E}">
        <p14:creationId xmlns:p14="http://schemas.microsoft.com/office/powerpoint/2010/main" val="817290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68" y="315745"/>
            <a:ext cx="11279132" cy="1077218"/>
          </a:xfrm>
          <a:prstGeom prst="rect">
            <a:avLst/>
          </a:prstGeom>
          <a:solidFill>
            <a:srgbClr val="2F479E"/>
          </a:solidFill>
        </p:spPr>
        <p:txBody>
          <a:bodyPr wrap="square" rtlCol="0">
            <a:spAutoFit/>
          </a:bodyPr>
          <a:lstStyle/>
          <a:p>
            <a:r>
              <a:rPr lang="fr-FR" sz="3200" dirty="0">
                <a:solidFill>
                  <a:schemeClr val="bg1"/>
                </a:solidFill>
              </a:rPr>
              <a:t>ACTION-DUPLICATION/ Modification des infos à copier après la duplication ---</a:t>
            </a:r>
          </a:p>
        </p:txBody>
      </p:sp>
      <p:sp>
        <p:nvSpPr>
          <p:cNvPr id="10" name="ZoneTexte 9">
            <a:extLst>
              <a:ext uri="{FF2B5EF4-FFF2-40B4-BE49-F238E27FC236}">
                <a16:creationId xmlns:a16="http://schemas.microsoft.com/office/drawing/2014/main" id="{748FCAE0-5AE3-40CB-B7A8-6304A9E0D697}"/>
              </a:ext>
            </a:extLst>
          </p:cNvPr>
          <p:cNvSpPr txBox="1"/>
          <p:nvPr/>
        </p:nvSpPr>
        <p:spPr>
          <a:xfrm>
            <a:off x="379468" y="1742776"/>
            <a:ext cx="6394958" cy="1938992"/>
          </a:xfrm>
          <a:custGeom>
            <a:avLst/>
            <a:gdLst>
              <a:gd name="connsiteX0" fmla="*/ 0 w 6394958"/>
              <a:gd name="connsiteY0" fmla="*/ 0 h 1938992"/>
              <a:gd name="connsiteX1" fmla="*/ 389511 w 6394958"/>
              <a:gd name="connsiteY1" fmla="*/ 0 h 1938992"/>
              <a:gd name="connsiteX2" fmla="*/ 842972 w 6394958"/>
              <a:gd name="connsiteY2" fmla="*/ 0 h 1938992"/>
              <a:gd name="connsiteX3" fmla="*/ 1552231 w 6394958"/>
              <a:gd name="connsiteY3" fmla="*/ 0 h 1938992"/>
              <a:gd name="connsiteX4" fmla="*/ 2133591 w 6394958"/>
              <a:gd name="connsiteY4" fmla="*/ 0 h 1938992"/>
              <a:gd name="connsiteX5" fmla="*/ 2714950 w 6394958"/>
              <a:gd name="connsiteY5" fmla="*/ 0 h 1938992"/>
              <a:gd name="connsiteX6" fmla="*/ 3168411 w 6394958"/>
              <a:gd name="connsiteY6" fmla="*/ 0 h 1938992"/>
              <a:gd name="connsiteX7" fmla="*/ 3557922 w 6394958"/>
              <a:gd name="connsiteY7" fmla="*/ 0 h 1938992"/>
              <a:gd name="connsiteX8" fmla="*/ 4011383 w 6394958"/>
              <a:gd name="connsiteY8" fmla="*/ 0 h 1938992"/>
              <a:gd name="connsiteX9" fmla="*/ 4464843 w 6394958"/>
              <a:gd name="connsiteY9" fmla="*/ 0 h 1938992"/>
              <a:gd name="connsiteX10" fmla="*/ 4982254 w 6394958"/>
              <a:gd name="connsiteY10" fmla="*/ 0 h 1938992"/>
              <a:gd name="connsiteX11" fmla="*/ 5563613 w 6394958"/>
              <a:gd name="connsiteY11" fmla="*/ 0 h 1938992"/>
              <a:gd name="connsiteX12" fmla="*/ 6394958 w 6394958"/>
              <a:gd name="connsiteY12" fmla="*/ 0 h 1938992"/>
              <a:gd name="connsiteX13" fmla="*/ 6394958 w 6394958"/>
              <a:gd name="connsiteY13" fmla="*/ 523528 h 1938992"/>
              <a:gd name="connsiteX14" fmla="*/ 6394958 w 6394958"/>
              <a:gd name="connsiteY14" fmla="*/ 1047056 h 1938992"/>
              <a:gd name="connsiteX15" fmla="*/ 6394958 w 6394958"/>
              <a:gd name="connsiteY15" fmla="*/ 1938992 h 1938992"/>
              <a:gd name="connsiteX16" fmla="*/ 5685699 w 6394958"/>
              <a:gd name="connsiteY16" fmla="*/ 1938992 h 1938992"/>
              <a:gd name="connsiteX17" fmla="*/ 5104339 w 6394958"/>
              <a:gd name="connsiteY17" fmla="*/ 1938992 h 1938992"/>
              <a:gd name="connsiteX18" fmla="*/ 4586929 w 6394958"/>
              <a:gd name="connsiteY18" fmla="*/ 1938992 h 1938992"/>
              <a:gd name="connsiteX19" fmla="*/ 4069519 w 6394958"/>
              <a:gd name="connsiteY19" fmla="*/ 1938992 h 1938992"/>
              <a:gd name="connsiteX20" fmla="*/ 3552108 w 6394958"/>
              <a:gd name="connsiteY20" fmla="*/ 1938992 h 1938992"/>
              <a:gd name="connsiteX21" fmla="*/ 2906799 w 6394958"/>
              <a:gd name="connsiteY21" fmla="*/ 1938992 h 1938992"/>
              <a:gd name="connsiteX22" fmla="*/ 2261490 w 6394958"/>
              <a:gd name="connsiteY22" fmla="*/ 1938992 h 1938992"/>
              <a:gd name="connsiteX23" fmla="*/ 1744079 w 6394958"/>
              <a:gd name="connsiteY23" fmla="*/ 1938992 h 1938992"/>
              <a:gd name="connsiteX24" fmla="*/ 1226669 w 6394958"/>
              <a:gd name="connsiteY24" fmla="*/ 1938992 h 1938992"/>
              <a:gd name="connsiteX25" fmla="*/ 709259 w 6394958"/>
              <a:gd name="connsiteY25" fmla="*/ 1938992 h 1938992"/>
              <a:gd name="connsiteX26" fmla="*/ 0 w 6394958"/>
              <a:gd name="connsiteY26" fmla="*/ 1938992 h 1938992"/>
              <a:gd name="connsiteX27" fmla="*/ 0 w 6394958"/>
              <a:gd name="connsiteY27" fmla="*/ 1415464 h 1938992"/>
              <a:gd name="connsiteX28" fmla="*/ 0 w 6394958"/>
              <a:gd name="connsiteY28" fmla="*/ 969496 h 1938992"/>
              <a:gd name="connsiteX29" fmla="*/ 0 w 6394958"/>
              <a:gd name="connsiteY29" fmla="*/ 504138 h 1938992"/>
              <a:gd name="connsiteX30" fmla="*/ 0 w 6394958"/>
              <a:gd name="connsiteY30" fmla="*/ 0 h 1938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94958" h="1938992" extrusionOk="0">
                <a:moveTo>
                  <a:pt x="0" y="0"/>
                </a:moveTo>
                <a:cubicBezTo>
                  <a:pt x="141540" y="-16009"/>
                  <a:pt x="234345" y="1501"/>
                  <a:pt x="389511" y="0"/>
                </a:cubicBezTo>
                <a:cubicBezTo>
                  <a:pt x="544677" y="-1501"/>
                  <a:pt x="620231" y="10488"/>
                  <a:pt x="842972" y="0"/>
                </a:cubicBezTo>
                <a:cubicBezTo>
                  <a:pt x="1065713" y="-10488"/>
                  <a:pt x="1379260" y="18673"/>
                  <a:pt x="1552231" y="0"/>
                </a:cubicBezTo>
                <a:cubicBezTo>
                  <a:pt x="1725202" y="-18673"/>
                  <a:pt x="1852974" y="26182"/>
                  <a:pt x="2133591" y="0"/>
                </a:cubicBezTo>
                <a:cubicBezTo>
                  <a:pt x="2414208" y="-26182"/>
                  <a:pt x="2530734" y="68064"/>
                  <a:pt x="2714950" y="0"/>
                </a:cubicBezTo>
                <a:cubicBezTo>
                  <a:pt x="2899166" y="-68064"/>
                  <a:pt x="3021283" y="52330"/>
                  <a:pt x="3168411" y="0"/>
                </a:cubicBezTo>
                <a:cubicBezTo>
                  <a:pt x="3315539" y="-52330"/>
                  <a:pt x="3398685" y="38880"/>
                  <a:pt x="3557922" y="0"/>
                </a:cubicBezTo>
                <a:cubicBezTo>
                  <a:pt x="3717159" y="-38880"/>
                  <a:pt x="3885440" y="42040"/>
                  <a:pt x="4011383" y="0"/>
                </a:cubicBezTo>
                <a:cubicBezTo>
                  <a:pt x="4137326" y="-42040"/>
                  <a:pt x="4363128" y="34994"/>
                  <a:pt x="4464843" y="0"/>
                </a:cubicBezTo>
                <a:cubicBezTo>
                  <a:pt x="4566558" y="-34994"/>
                  <a:pt x="4724904" y="20076"/>
                  <a:pt x="4982254" y="0"/>
                </a:cubicBezTo>
                <a:cubicBezTo>
                  <a:pt x="5239604" y="-20076"/>
                  <a:pt x="5382884" y="18250"/>
                  <a:pt x="5563613" y="0"/>
                </a:cubicBezTo>
                <a:cubicBezTo>
                  <a:pt x="5744342" y="-18250"/>
                  <a:pt x="6161747" y="5385"/>
                  <a:pt x="6394958" y="0"/>
                </a:cubicBezTo>
                <a:cubicBezTo>
                  <a:pt x="6419239" y="245499"/>
                  <a:pt x="6357174" y="322337"/>
                  <a:pt x="6394958" y="523528"/>
                </a:cubicBezTo>
                <a:cubicBezTo>
                  <a:pt x="6432742" y="724719"/>
                  <a:pt x="6340068" y="895649"/>
                  <a:pt x="6394958" y="1047056"/>
                </a:cubicBezTo>
                <a:cubicBezTo>
                  <a:pt x="6449848" y="1198463"/>
                  <a:pt x="6377330" y="1670323"/>
                  <a:pt x="6394958" y="1938992"/>
                </a:cubicBezTo>
                <a:cubicBezTo>
                  <a:pt x="6229141" y="1960922"/>
                  <a:pt x="5859479" y="1884048"/>
                  <a:pt x="5685699" y="1938992"/>
                </a:cubicBezTo>
                <a:cubicBezTo>
                  <a:pt x="5511919" y="1993936"/>
                  <a:pt x="5238759" y="1910772"/>
                  <a:pt x="5104339" y="1938992"/>
                </a:cubicBezTo>
                <a:cubicBezTo>
                  <a:pt x="4969919" y="1967212"/>
                  <a:pt x="4751069" y="1928768"/>
                  <a:pt x="4586929" y="1938992"/>
                </a:cubicBezTo>
                <a:cubicBezTo>
                  <a:pt x="4422789" y="1949216"/>
                  <a:pt x="4194776" y="1893296"/>
                  <a:pt x="4069519" y="1938992"/>
                </a:cubicBezTo>
                <a:cubicBezTo>
                  <a:pt x="3944262" y="1984688"/>
                  <a:pt x="3725664" y="1921828"/>
                  <a:pt x="3552108" y="1938992"/>
                </a:cubicBezTo>
                <a:cubicBezTo>
                  <a:pt x="3378552" y="1956156"/>
                  <a:pt x="3160029" y="1908809"/>
                  <a:pt x="2906799" y="1938992"/>
                </a:cubicBezTo>
                <a:cubicBezTo>
                  <a:pt x="2653569" y="1969175"/>
                  <a:pt x="2492940" y="1931186"/>
                  <a:pt x="2261490" y="1938992"/>
                </a:cubicBezTo>
                <a:cubicBezTo>
                  <a:pt x="2030040" y="1946798"/>
                  <a:pt x="1867099" y="1926477"/>
                  <a:pt x="1744079" y="1938992"/>
                </a:cubicBezTo>
                <a:cubicBezTo>
                  <a:pt x="1621059" y="1951507"/>
                  <a:pt x="1396957" y="1881573"/>
                  <a:pt x="1226669" y="1938992"/>
                </a:cubicBezTo>
                <a:cubicBezTo>
                  <a:pt x="1056381" y="1996411"/>
                  <a:pt x="872372" y="1930900"/>
                  <a:pt x="709259" y="1938992"/>
                </a:cubicBezTo>
                <a:cubicBezTo>
                  <a:pt x="546146" y="1947084"/>
                  <a:pt x="282019" y="1869766"/>
                  <a:pt x="0" y="1938992"/>
                </a:cubicBezTo>
                <a:cubicBezTo>
                  <a:pt x="-61863" y="1787149"/>
                  <a:pt x="55956" y="1647308"/>
                  <a:pt x="0" y="1415464"/>
                </a:cubicBezTo>
                <a:cubicBezTo>
                  <a:pt x="-55956" y="1183620"/>
                  <a:pt x="37575" y="1191201"/>
                  <a:pt x="0" y="969496"/>
                </a:cubicBezTo>
                <a:cubicBezTo>
                  <a:pt x="-37575" y="747791"/>
                  <a:pt x="23283" y="615614"/>
                  <a:pt x="0" y="504138"/>
                </a:cubicBezTo>
                <a:cubicBezTo>
                  <a:pt x="-23283" y="392662"/>
                  <a:pt x="368" y="102725"/>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Lorsqu’on lient les actions dupliquées entre elles, il s’agit de définir les informations à copier après la duplication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(voir colonne de droite de l’écran), en cas d’ajout de participants, qualification présence, saisie compte-rendu, modification de matériel, sur l’action initiale. </a:t>
            </a:r>
          </a:p>
        </p:txBody>
      </p:sp>
      <p:sp>
        <p:nvSpPr>
          <p:cNvPr id="4" name="ZoneTexte 3">
            <a:extLst>
              <a:ext uri="{FF2B5EF4-FFF2-40B4-BE49-F238E27FC236}">
                <a16:creationId xmlns:a16="http://schemas.microsoft.com/office/drawing/2014/main" id="{53CBA15A-2A1C-6808-6AAA-1A4999A63145}"/>
              </a:ext>
            </a:extLst>
          </p:cNvPr>
          <p:cNvSpPr txBox="1"/>
          <p:nvPr/>
        </p:nvSpPr>
        <p:spPr>
          <a:xfrm>
            <a:off x="7548686" y="1680787"/>
            <a:ext cx="4643314" cy="338554"/>
          </a:xfrm>
          <a:prstGeom prst="rect">
            <a:avLst/>
          </a:prstGeom>
          <a:noFill/>
        </p:spPr>
        <p:txBody>
          <a:bodyPr wrap="square" rtlCol="0">
            <a:spAutoFit/>
          </a:bodyPr>
          <a:lstStyle/>
          <a:p>
            <a:r>
              <a:rPr lang="fr-FR" sz="1600" b="1" i="1" dirty="0">
                <a:solidFill>
                  <a:srgbClr val="00B050"/>
                </a:solidFill>
              </a:rPr>
              <a:t>Fiche Actions détaillée/ Duplication/  Partie droite</a:t>
            </a:r>
          </a:p>
        </p:txBody>
      </p:sp>
      <p:sp>
        <p:nvSpPr>
          <p:cNvPr id="2" name="ZoneTexte 1">
            <a:extLst>
              <a:ext uri="{FF2B5EF4-FFF2-40B4-BE49-F238E27FC236}">
                <a16:creationId xmlns:a16="http://schemas.microsoft.com/office/drawing/2014/main" id="{EAE3F14D-5C68-51A8-ABFF-DF553D7AA4E0}"/>
              </a:ext>
            </a:extLst>
          </p:cNvPr>
          <p:cNvSpPr txBox="1"/>
          <p:nvPr/>
        </p:nvSpPr>
        <p:spPr>
          <a:xfrm>
            <a:off x="418797" y="3380125"/>
            <a:ext cx="6316300" cy="3477875"/>
          </a:xfrm>
          <a:prstGeom prst="rect">
            <a:avLst/>
          </a:prstGeom>
          <a:noFill/>
        </p:spPr>
        <p:txBody>
          <a:bodyPr wrap="square" rtlCol="0">
            <a:spAutoFit/>
          </a:bodyPr>
          <a:lstStyle/>
          <a:p>
            <a:pPr algn="just"/>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marL="342900" indent="-342900" algn="just">
              <a:buFont typeface="Wingdings" panose="05000000000000000000" pitchFamily="2" charset="2"/>
              <a:buChar char="q"/>
            </a:pPr>
            <a:r>
              <a:rPr lang="fr-FR" sz="2000" b="1" i="1"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Nouveauté</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Le paramétrage des informations à copier APRES LA DUPLICATION (colonne de droite) sur des Actions liées peuvent être modifiées à tout moment.</a:t>
            </a:r>
            <a:endParaRPr lang="fr-FR" dirty="0">
              <a:solidFill>
                <a:srgbClr val="2F479E"/>
              </a:solidFill>
              <a:latin typeface="Calibri" panose="020F0502020204030204" pitchFamily="34" charset="0"/>
              <a:cs typeface="Times New Roman" panose="02020603050405020304" pitchFamily="18" charset="0"/>
              <a:sym typeface="Wingdings" panose="05000000000000000000" pitchFamily="2" charset="2"/>
            </a:endParaRPr>
          </a:p>
          <a:p>
            <a:pPr algn="just"/>
            <a:r>
              <a:rPr lang="fr-FR" b="1" i="1" dirty="0">
                <a:solidFill>
                  <a:schemeClr val="tx1">
                    <a:lumMod val="50000"/>
                    <a:lumOff val="50000"/>
                  </a:schemeClr>
                </a:solidFill>
                <a:latin typeface="Calibri" panose="020F0502020204030204" pitchFamily="34" charset="0"/>
                <a:cs typeface="Times New Roman" panose="02020603050405020304" pitchFamily="18" charset="0"/>
                <a:sym typeface="Wingdings" panose="05000000000000000000" pitchFamily="2" charset="2"/>
              </a:rPr>
              <a:t>A noter :</a:t>
            </a:r>
          </a:p>
          <a:p>
            <a:pPr marL="285750" indent="-285750" algn="just">
              <a:buFontTx/>
              <a:buChar char="-"/>
            </a:pPr>
            <a:r>
              <a:rPr lang="fr-FR" dirty="0">
                <a:solidFill>
                  <a:srgbClr val="2F479E"/>
                </a:solidFill>
                <a:latin typeface="Calibri" panose="020F0502020204030204" pitchFamily="34" charset="0"/>
                <a:cs typeface="Times New Roman" panose="02020603050405020304" pitchFamily="18" charset="0"/>
                <a:sym typeface="Wingdings" panose="05000000000000000000" pitchFamily="2" charset="2"/>
              </a:rPr>
              <a:t>A chaque consultation de l’Action détaillée, ce sera le dernier paramétrage d’infos à copier SUR LES ACTIONS LIEES qui s’affichera </a:t>
            </a:r>
          </a:p>
          <a:p>
            <a:pPr marL="285750" indent="-285750" algn="just">
              <a:buFontTx/>
              <a:buChar char="-"/>
            </a:pPr>
            <a:r>
              <a:rPr lang="fr-FR" dirty="0">
                <a:solidFill>
                  <a:srgbClr val="2F479E"/>
                </a:solidFill>
                <a:latin typeface="Calibri" panose="020F0502020204030204" pitchFamily="34" charset="0"/>
                <a:cs typeface="Times New Roman" panose="02020603050405020304" pitchFamily="18" charset="0"/>
                <a:sym typeface="Wingdings" panose="05000000000000000000" pitchFamily="2" charset="2"/>
              </a:rPr>
              <a:t>Le paramétrage des infos à copier A LA DUPLICATION sera lui réinitialisé à chaque fois ; mais l’historique est enregistré dans le Tableau en dessous.</a:t>
            </a:r>
          </a:p>
        </p:txBody>
      </p:sp>
      <p:pic>
        <p:nvPicPr>
          <p:cNvPr id="7" name="Image 6">
            <a:extLst>
              <a:ext uri="{FF2B5EF4-FFF2-40B4-BE49-F238E27FC236}">
                <a16:creationId xmlns:a16="http://schemas.microsoft.com/office/drawing/2014/main" id="{8F59A718-FCE3-9449-CB89-64ABAA334F68}"/>
              </a:ext>
            </a:extLst>
          </p:cNvPr>
          <p:cNvPicPr>
            <a:picLocks noChangeAspect="1"/>
          </p:cNvPicPr>
          <p:nvPr/>
        </p:nvPicPr>
        <p:blipFill>
          <a:blip r:embed="rId2"/>
          <a:stretch>
            <a:fillRect/>
          </a:stretch>
        </p:blipFill>
        <p:spPr>
          <a:xfrm>
            <a:off x="7629832" y="2019341"/>
            <a:ext cx="4028768" cy="4615693"/>
          </a:xfrm>
          <a:prstGeom prst="rect">
            <a:avLst/>
          </a:prstGeom>
        </p:spPr>
      </p:pic>
    </p:spTree>
    <p:extLst>
      <p:ext uri="{BB962C8B-B14F-4D97-AF65-F5344CB8AC3E}">
        <p14:creationId xmlns:p14="http://schemas.microsoft.com/office/powerpoint/2010/main" val="3538205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495300" y="315745"/>
            <a:ext cx="10991850" cy="584775"/>
          </a:xfrm>
          <a:prstGeom prst="rect">
            <a:avLst/>
          </a:prstGeom>
          <a:solidFill>
            <a:srgbClr val="2F479E"/>
          </a:solidFill>
        </p:spPr>
        <p:txBody>
          <a:bodyPr wrap="square" rtlCol="0">
            <a:spAutoFit/>
          </a:bodyPr>
          <a:lstStyle/>
          <a:p>
            <a:r>
              <a:rPr lang="fr-FR" sz="3200" dirty="0">
                <a:solidFill>
                  <a:schemeClr val="bg1"/>
                </a:solidFill>
              </a:rPr>
              <a:t>ENTREPRENEUR-PARCOURS/ Ajout d’une action planifiée ---</a:t>
            </a:r>
          </a:p>
        </p:txBody>
      </p:sp>
      <p:sp>
        <p:nvSpPr>
          <p:cNvPr id="10" name="ZoneTexte 9">
            <a:extLst>
              <a:ext uri="{FF2B5EF4-FFF2-40B4-BE49-F238E27FC236}">
                <a16:creationId xmlns:a16="http://schemas.microsoft.com/office/drawing/2014/main" id="{748FCAE0-5AE3-40CB-B7A8-6304A9E0D697}"/>
              </a:ext>
            </a:extLst>
          </p:cNvPr>
          <p:cNvSpPr txBox="1"/>
          <p:nvPr/>
        </p:nvSpPr>
        <p:spPr>
          <a:xfrm>
            <a:off x="495300" y="1055256"/>
            <a:ext cx="10991850" cy="3570208"/>
          </a:xfrm>
          <a:custGeom>
            <a:avLst/>
            <a:gdLst>
              <a:gd name="connsiteX0" fmla="*/ 0 w 10991850"/>
              <a:gd name="connsiteY0" fmla="*/ 0 h 3570208"/>
              <a:gd name="connsiteX1" fmla="*/ 248763 w 10991850"/>
              <a:gd name="connsiteY1" fmla="*/ 0 h 3570208"/>
              <a:gd name="connsiteX2" fmla="*/ 607444 w 10991850"/>
              <a:gd name="connsiteY2" fmla="*/ 0 h 3570208"/>
              <a:gd name="connsiteX3" fmla="*/ 1405800 w 10991850"/>
              <a:gd name="connsiteY3" fmla="*/ 0 h 3570208"/>
              <a:gd name="connsiteX4" fmla="*/ 1984318 w 10991850"/>
              <a:gd name="connsiteY4" fmla="*/ 0 h 3570208"/>
              <a:gd name="connsiteX5" fmla="*/ 2562837 w 10991850"/>
              <a:gd name="connsiteY5" fmla="*/ 0 h 3570208"/>
              <a:gd name="connsiteX6" fmla="*/ 2921518 w 10991850"/>
              <a:gd name="connsiteY6" fmla="*/ 0 h 3570208"/>
              <a:gd name="connsiteX7" fmla="*/ 3170281 w 10991850"/>
              <a:gd name="connsiteY7" fmla="*/ 0 h 3570208"/>
              <a:gd name="connsiteX8" fmla="*/ 3528962 w 10991850"/>
              <a:gd name="connsiteY8" fmla="*/ 0 h 3570208"/>
              <a:gd name="connsiteX9" fmla="*/ 3887644 w 10991850"/>
              <a:gd name="connsiteY9" fmla="*/ 0 h 3570208"/>
              <a:gd name="connsiteX10" fmla="*/ 4356244 w 10991850"/>
              <a:gd name="connsiteY10" fmla="*/ 0 h 3570208"/>
              <a:gd name="connsiteX11" fmla="*/ 4934762 w 10991850"/>
              <a:gd name="connsiteY11" fmla="*/ 0 h 3570208"/>
              <a:gd name="connsiteX12" fmla="*/ 5733118 w 10991850"/>
              <a:gd name="connsiteY12" fmla="*/ 0 h 3570208"/>
              <a:gd name="connsiteX13" fmla="*/ 6531473 w 10991850"/>
              <a:gd name="connsiteY13" fmla="*/ 0 h 3570208"/>
              <a:gd name="connsiteX14" fmla="*/ 7329828 w 10991850"/>
              <a:gd name="connsiteY14" fmla="*/ 0 h 3570208"/>
              <a:gd name="connsiteX15" fmla="*/ 7908347 w 10991850"/>
              <a:gd name="connsiteY15" fmla="*/ 0 h 3570208"/>
              <a:gd name="connsiteX16" fmla="*/ 8486865 w 10991850"/>
              <a:gd name="connsiteY16" fmla="*/ 0 h 3570208"/>
              <a:gd name="connsiteX17" fmla="*/ 8845547 w 10991850"/>
              <a:gd name="connsiteY17" fmla="*/ 0 h 3570208"/>
              <a:gd name="connsiteX18" fmla="*/ 9643902 w 10991850"/>
              <a:gd name="connsiteY18" fmla="*/ 0 h 3570208"/>
              <a:gd name="connsiteX19" fmla="*/ 10332339 w 10991850"/>
              <a:gd name="connsiteY19" fmla="*/ 0 h 3570208"/>
              <a:gd name="connsiteX20" fmla="*/ 10991850 w 10991850"/>
              <a:gd name="connsiteY20" fmla="*/ 0 h 3570208"/>
              <a:gd name="connsiteX21" fmla="*/ 10991850 w 10991850"/>
              <a:gd name="connsiteY21" fmla="*/ 559333 h 3570208"/>
              <a:gd name="connsiteX22" fmla="*/ 10991850 w 10991850"/>
              <a:gd name="connsiteY22" fmla="*/ 1190069 h 3570208"/>
              <a:gd name="connsiteX23" fmla="*/ 10991850 w 10991850"/>
              <a:gd name="connsiteY23" fmla="*/ 1820806 h 3570208"/>
              <a:gd name="connsiteX24" fmla="*/ 10991850 w 10991850"/>
              <a:gd name="connsiteY24" fmla="*/ 2415841 h 3570208"/>
              <a:gd name="connsiteX25" fmla="*/ 10991850 w 10991850"/>
              <a:gd name="connsiteY25" fmla="*/ 2939471 h 3570208"/>
              <a:gd name="connsiteX26" fmla="*/ 10991850 w 10991850"/>
              <a:gd name="connsiteY26" fmla="*/ 3570208 h 3570208"/>
              <a:gd name="connsiteX27" fmla="*/ 10193495 w 10991850"/>
              <a:gd name="connsiteY27" fmla="*/ 3570208 h 3570208"/>
              <a:gd name="connsiteX28" fmla="*/ 9505058 w 10991850"/>
              <a:gd name="connsiteY28" fmla="*/ 3570208 h 3570208"/>
              <a:gd name="connsiteX29" fmla="*/ 9036458 w 10991850"/>
              <a:gd name="connsiteY29" fmla="*/ 3570208 h 3570208"/>
              <a:gd name="connsiteX30" fmla="*/ 8567858 w 10991850"/>
              <a:gd name="connsiteY30" fmla="*/ 3570208 h 3570208"/>
              <a:gd name="connsiteX31" fmla="*/ 7989339 w 10991850"/>
              <a:gd name="connsiteY31" fmla="*/ 3570208 h 3570208"/>
              <a:gd name="connsiteX32" fmla="*/ 7190984 w 10991850"/>
              <a:gd name="connsiteY32" fmla="*/ 3570208 h 3570208"/>
              <a:gd name="connsiteX33" fmla="*/ 6832303 w 10991850"/>
              <a:gd name="connsiteY33" fmla="*/ 3570208 h 3570208"/>
              <a:gd name="connsiteX34" fmla="*/ 6253784 w 10991850"/>
              <a:gd name="connsiteY34" fmla="*/ 3570208 h 3570208"/>
              <a:gd name="connsiteX35" fmla="*/ 5895103 w 10991850"/>
              <a:gd name="connsiteY35" fmla="*/ 3570208 h 3570208"/>
              <a:gd name="connsiteX36" fmla="*/ 5096747 w 10991850"/>
              <a:gd name="connsiteY36" fmla="*/ 3570208 h 3570208"/>
              <a:gd name="connsiteX37" fmla="*/ 4408310 w 10991850"/>
              <a:gd name="connsiteY37" fmla="*/ 3570208 h 3570208"/>
              <a:gd name="connsiteX38" fmla="*/ 3609955 w 10991850"/>
              <a:gd name="connsiteY38" fmla="*/ 3570208 h 3570208"/>
              <a:gd name="connsiteX39" fmla="*/ 2921518 w 10991850"/>
              <a:gd name="connsiteY39" fmla="*/ 3570208 h 3570208"/>
              <a:gd name="connsiteX40" fmla="*/ 2452918 w 10991850"/>
              <a:gd name="connsiteY40" fmla="*/ 3570208 h 3570208"/>
              <a:gd name="connsiteX41" fmla="*/ 1984318 w 10991850"/>
              <a:gd name="connsiteY41" fmla="*/ 3570208 h 3570208"/>
              <a:gd name="connsiteX42" fmla="*/ 1515718 w 10991850"/>
              <a:gd name="connsiteY42" fmla="*/ 3570208 h 3570208"/>
              <a:gd name="connsiteX43" fmla="*/ 717363 w 10991850"/>
              <a:gd name="connsiteY43" fmla="*/ 3570208 h 3570208"/>
              <a:gd name="connsiteX44" fmla="*/ 0 w 10991850"/>
              <a:gd name="connsiteY44" fmla="*/ 3570208 h 3570208"/>
              <a:gd name="connsiteX45" fmla="*/ 0 w 10991850"/>
              <a:gd name="connsiteY45" fmla="*/ 3082280 h 3570208"/>
              <a:gd name="connsiteX46" fmla="*/ 0 w 10991850"/>
              <a:gd name="connsiteY46" fmla="*/ 2415841 h 3570208"/>
              <a:gd name="connsiteX47" fmla="*/ 0 w 10991850"/>
              <a:gd name="connsiteY47" fmla="*/ 1892210 h 3570208"/>
              <a:gd name="connsiteX48" fmla="*/ 0 w 10991850"/>
              <a:gd name="connsiteY48" fmla="*/ 1297176 h 3570208"/>
              <a:gd name="connsiteX49" fmla="*/ 0 w 10991850"/>
              <a:gd name="connsiteY49" fmla="*/ 737843 h 3570208"/>
              <a:gd name="connsiteX50" fmla="*/ 0 w 10991850"/>
              <a:gd name="connsiteY50" fmla="*/ 0 h 3570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991850" h="3570208" extrusionOk="0">
                <a:moveTo>
                  <a:pt x="0" y="0"/>
                </a:moveTo>
                <a:cubicBezTo>
                  <a:pt x="73607" y="-13445"/>
                  <a:pt x="171724" y="14880"/>
                  <a:pt x="248763" y="0"/>
                </a:cubicBezTo>
                <a:cubicBezTo>
                  <a:pt x="325802" y="-14880"/>
                  <a:pt x="535177" y="19372"/>
                  <a:pt x="607444" y="0"/>
                </a:cubicBezTo>
                <a:cubicBezTo>
                  <a:pt x="679711" y="-19372"/>
                  <a:pt x="1119089" y="11214"/>
                  <a:pt x="1405800" y="0"/>
                </a:cubicBezTo>
                <a:cubicBezTo>
                  <a:pt x="1692511" y="-11214"/>
                  <a:pt x="1724259" y="4869"/>
                  <a:pt x="1984318" y="0"/>
                </a:cubicBezTo>
                <a:cubicBezTo>
                  <a:pt x="2244377" y="-4869"/>
                  <a:pt x="2434048" y="13922"/>
                  <a:pt x="2562837" y="0"/>
                </a:cubicBezTo>
                <a:cubicBezTo>
                  <a:pt x="2691626" y="-13922"/>
                  <a:pt x="2768401" y="15186"/>
                  <a:pt x="2921518" y="0"/>
                </a:cubicBezTo>
                <a:cubicBezTo>
                  <a:pt x="3074635" y="-15186"/>
                  <a:pt x="3055127" y="28044"/>
                  <a:pt x="3170281" y="0"/>
                </a:cubicBezTo>
                <a:cubicBezTo>
                  <a:pt x="3285435" y="-28044"/>
                  <a:pt x="3381767" y="24311"/>
                  <a:pt x="3528962" y="0"/>
                </a:cubicBezTo>
                <a:cubicBezTo>
                  <a:pt x="3676157" y="-24311"/>
                  <a:pt x="3722420" y="9425"/>
                  <a:pt x="3887644" y="0"/>
                </a:cubicBezTo>
                <a:cubicBezTo>
                  <a:pt x="4052868" y="-9425"/>
                  <a:pt x="4124124" y="39357"/>
                  <a:pt x="4356244" y="0"/>
                </a:cubicBezTo>
                <a:cubicBezTo>
                  <a:pt x="4588364" y="-39357"/>
                  <a:pt x="4672336" y="34676"/>
                  <a:pt x="4934762" y="0"/>
                </a:cubicBezTo>
                <a:cubicBezTo>
                  <a:pt x="5197188" y="-34676"/>
                  <a:pt x="5335115" y="20633"/>
                  <a:pt x="5733118" y="0"/>
                </a:cubicBezTo>
                <a:cubicBezTo>
                  <a:pt x="6131121" y="-20633"/>
                  <a:pt x="6333486" y="38926"/>
                  <a:pt x="6531473" y="0"/>
                </a:cubicBezTo>
                <a:cubicBezTo>
                  <a:pt x="6729460" y="-38926"/>
                  <a:pt x="7129910" y="77923"/>
                  <a:pt x="7329828" y="0"/>
                </a:cubicBezTo>
                <a:cubicBezTo>
                  <a:pt x="7529746" y="-77923"/>
                  <a:pt x="7678278" y="44897"/>
                  <a:pt x="7908347" y="0"/>
                </a:cubicBezTo>
                <a:cubicBezTo>
                  <a:pt x="8138416" y="-44897"/>
                  <a:pt x="8197658" y="38272"/>
                  <a:pt x="8486865" y="0"/>
                </a:cubicBezTo>
                <a:cubicBezTo>
                  <a:pt x="8776072" y="-38272"/>
                  <a:pt x="8699251" y="23919"/>
                  <a:pt x="8845547" y="0"/>
                </a:cubicBezTo>
                <a:cubicBezTo>
                  <a:pt x="8991843" y="-23919"/>
                  <a:pt x="9334421" y="61990"/>
                  <a:pt x="9643902" y="0"/>
                </a:cubicBezTo>
                <a:cubicBezTo>
                  <a:pt x="9953383" y="-61990"/>
                  <a:pt x="10185496" y="15171"/>
                  <a:pt x="10332339" y="0"/>
                </a:cubicBezTo>
                <a:cubicBezTo>
                  <a:pt x="10479182" y="-15171"/>
                  <a:pt x="10738566" y="59185"/>
                  <a:pt x="10991850" y="0"/>
                </a:cubicBezTo>
                <a:cubicBezTo>
                  <a:pt x="11015830" y="167729"/>
                  <a:pt x="10969274" y="436866"/>
                  <a:pt x="10991850" y="559333"/>
                </a:cubicBezTo>
                <a:cubicBezTo>
                  <a:pt x="11014426" y="681800"/>
                  <a:pt x="10964413" y="883587"/>
                  <a:pt x="10991850" y="1190069"/>
                </a:cubicBezTo>
                <a:cubicBezTo>
                  <a:pt x="11019287" y="1496551"/>
                  <a:pt x="10968137" y="1619750"/>
                  <a:pt x="10991850" y="1820806"/>
                </a:cubicBezTo>
                <a:cubicBezTo>
                  <a:pt x="11015563" y="2021862"/>
                  <a:pt x="10925273" y="2295455"/>
                  <a:pt x="10991850" y="2415841"/>
                </a:cubicBezTo>
                <a:cubicBezTo>
                  <a:pt x="11058427" y="2536227"/>
                  <a:pt x="10946214" y="2691265"/>
                  <a:pt x="10991850" y="2939471"/>
                </a:cubicBezTo>
                <a:cubicBezTo>
                  <a:pt x="11037486" y="3187677"/>
                  <a:pt x="10989202" y="3359801"/>
                  <a:pt x="10991850" y="3570208"/>
                </a:cubicBezTo>
                <a:cubicBezTo>
                  <a:pt x="10637104" y="3601946"/>
                  <a:pt x="10437719" y="3524417"/>
                  <a:pt x="10193495" y="3570208"/>
                </a:cubicBezTo>
                <a:cubicBezTo>
                  <a:pt x="9949271" y="3615999"/>
                  <a:pt x="9646611" y="3522516"/>
                  <a:pt x="9505058" y="3570208"/>
                </a:cubicBezTo>
                <a:cubicBezTo>
                  <a:pt x="9363505" y="3617900"/>
                  <a:pt x="9206278" y="3519632"/>
                  <a:pt x="9036458" y="3570208"/>
                </a:cubicBezTo>
                <a:cubicBezTo>
                  <a:pt x="8866638" y="3620784"/>
                  <a:pt x="8703749" y="3516073"/>
                  <a:pt x="8567858" y="3570208"/>
                </a:cubicBezTo>
                <a:cubicBezTo>
                  <a:pt x="8431967" y="3624343"/>
                  <a:pt x="8258856" y="3527562"/>
                  <a:pt x="7989339" y="3570208"/>
                </a:cubicBezTo>
                <a:cubicBezTo>
                  <a:pt x="7719822" y="3612854"/>
                  <a:pt x="7541003" y="3521187"/>
                  <a:pt x="7190984" y="3570208"/>
                </a:cubicBezTo>
                <a:cubicBezTo>
                  <a:pt x="6840966" y="3619229"/>
                  <a:pt x="6975511" y="3548098"/>
                  <a:pt x="6832303" y="3570208"/>
                </a:cubicBezTo>
                <a:cubicBezTo>
                  <a:pt x="6689095" y="3592318"/>
                  <a:pt x="6375552" y="3546440"/>
                  <a:pt x="6253784" y="3570208"/>
                </a:cubicBezTo>
                <a:cubicBezTo>
                  <a:pt x="6132016" y="3593976"/>
                  <a:pt x="5974027" y="3568629"/>
                  <a:pt x="5895103" y="3570208"/>
                </a:cubicBezTo>
                <a:cubicBezTo>
                  <a:pt x="5816179" y="3571787"/>
                  <a:pt x="5466730" y="3528937"/>
                  <a:pt x="5096747" y="3570208"/>
                </a:cubicBezTo>
                <a:cubicBezTo>
                  <a:pt x="4726764" y="3611479"/>
                  <a:pt x="4669358" y="3528144"/>
                  <a:pt x="4408310" y="3570208"/>
                </a:cubicBezTo>
                <a:cubicBezTo>
                  <a:pt x="4147262" y="3612272"/>
                  <a:pt x="4003601" y="3518553"/>
                  <a:pt x="3609955" y="3570208"/>
                </a:cubicBezTo>
                <a:cubicBezTo>
                  <a:pt x="3216310" y="3621863"/>
                  <a:pt x="3090507" y="3552945"/>
                  <a:pt x="2921518" y="3570208"/>
                </a:cubicBezTo>
                <a:cubicBezTo>
                  <a:pt x="2752529" y="3587471"/>
                  <a:pt x="2683158" y="3559753"/>
                  <a:pt x="2452918" y="3570208"/>
                </a:cubicBezTo>
                <a:cubicBezTo>
                  <a:pt x="2222678" y="3580663"/>
                  <a:pt x="2177205" y="3544491"/>
                  <a:pt x="1984318" y="3570208"/>
                </a:cubicBezTo>
                <a:cubicBezTo>
                  <a:pt x="1791431" y="3595925"/>
                  <a:pt x="1674588" y="3515653"/>
                  <a:pt x="1515718" y="3570208"/>
                </a:cubicBezTo>
                <a:cubicBezTo>
                  <a:pt x="1356848" y="3624763"/>
                  <a:pt x="1014674" y="3520944"/>
                  <a:pt x="717363" y="3570208"/>
                </a:cubicBezTo>
                <a:cubicBezTo>
                  <a:pt x="420052" y="3619472"/>
                  <a:pt x="347097" y="3549713"/>
                  <a:pt x="0" y="3570208"/>
                </a:cubicBezTo>
                <a:cubicBezTo>
                  <a:pt x="-22862" y="3356687"/>
                  <a:pt x="54824" y="3284428"/>
                  <a:pt x="0" y="3082280"/>
                </a:cubicBezTo>
                <a:cubicBezTo>
                  <a:pt x="-54824" y="2880132"/>
                  <a:pt x="71160" y="2695119"/>
                  <a:pt x="0" y="2415841"/>
                </a:cubicBezTo>
                <a:cubicBezTo>
                  <a:pt x="-71160" y="2136563"/>
                  <a:pt x="29052" y="2111273"/>
                  <a:pt x="0" y="1892210"/>
                </a:cubicBezTo>
                <a:cubicBezTo>
                  <a:pt x="-29052" y="1673147"/>
                  <a:pt x="59349" y="1511016"/>
                  <a:pt x="0" y="1297176"/>
                </a:cubicBezTo>
                <a:cubicBezTo>
                  <a:pt x="-59349" y="1083336"/>
                  <a:pt x="42351" y="986130"/>
                  <a:pt x="0" y="737843"/>
                </a:cubicBezTo>
                <a:cubicBezTo>
                  <a:pt x="-42351" y="489556"/>
                  <a:pt x="54414" y="189698"/>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Il est possible de programmer une action pour un entrepreneur, directement de la fiche Parcours de cet Entrepreneur.</a:t>
            </a:r>
          </a:p>
          <a:p>
            <a:pPr algn="just"/>
            <a:endParaRPr lang="fr-FR" sz="12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r>
              <a:rPr lang="fr-FR" sz="2000" b="1" i="1"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b="1" i="1" dirty="0">
                <a:solidFill>
                  <a:schemeClr val="tx1">
                    <a:lumMod val="50000"/>
                    <a:lumOff val="50000"/>
                  </a:schemeClr>
                </a:solidFill>
                <a:latin typeface="Calibri" panose="020F0502020204030204" pitchFamily="34" charset="0"/>
                <a:cs typeface="Times New Roman" panose="02020603050405020304" pitchFamily="18" charset="0"/>
                <a:sym typeface="Wingdings" panose="05000000000000000000" pitchFamily="2" charset="2"/>
              </a:rPr>
              <a:t>Comment ?</a:t>
            </a:r>
          </a:p>
          <a:p>
            <a:pPr algn="just"/>
            <a:r>
              <a:rPr lang="fr-FR" dirty="0">
                <a:solidFill>
                  <a:srgbClr val="2F479E"/>
                </a:solidFill>
                <a:latin typeface="Calibri" panose="020F0502020204030204" pitchFamily="34" charset="0"/>
                <a:cs typeface="Times New Roman" panose="02020603050405020304" pitchFamily="18" charset="0"/>
                <a:sym typeface="Wingdings" panose="05000000000000000000" pitchFamily="2" charset="2"/>
              </a:rPr>
              <a:t>Pour une ODS précise, sur une Etape choisie, </a:t>
            </a:r>
          </a:p>
          <a:p>
            <a:pPr algn="just"/>
            <a:r>
              <a:rPr lang="fr-FR" dirty="0">
                <a:solidFill>
                  <a:srgbClr val="2F479E"/>
                </a:solidFill>
                <a:latin typeface="Calibri" panose="020F0502020204030204" pitchFamily="34" charset="0"/>
                <a:cs typeface="Times New Roman" panose="02020603050405020304" pitchFamily="18" charset="0"/>
                <a:sym typeface="Wingdings" panose="05000000000000000000" pitchFamily="2" charset="2"/>
              </a:rPr>
              <a:t>&lt; vous pouvez soit cliquer sur le       pour créer une action directement dans un Agenda</a:t>
            </a:r>
          </a:p>
          <a:p>
            <a:pPr algn="just"/>
            <a:r>
              <a:rPr lang="fr-FR" dirty="0">
                <a:solidFill>
                  <a:srgbClr val="2F479E"/>
                </a:solidFill>
                <a:latin typeface="Calibri" panose="020F0502020204030204" pitchFamily="34" charset="0"/>
                <a:cs typeface="Times New Roman" panose="02020603050405020304" pitchFamily="18" charset="0"/>
                <a:sym typeface="Wingdings" panose="05000000000000000000" pitchFamily="2" charset="2"/>
              </a:rPr>
              <a:t>&lt; ou inscrire l’entrepreneur à une Action déjà « réservée » ou « planifiée » dans le champ « Choisir une action » </a:t>
            </a:r>
            <a:r>
              <a:rPr lang="fr-FR" sz="1600" dirty="0">
                <a:solidFill>
                  <a:srgbClr val="2F479E"/>
                </a:solidFill>
                <a:latin typeface="Calibri" panose="020F0502020204030204" pitchFamily="34" charset="0"/>
                <a:cs typeface="Times New Roman" panose="02020603050405020304" pitchFamily="18" charset="0"/>
                <a:sym typeface="Wingdings" panose="05000000000000000000" pitchFamily="2" charset="2"/>
              </a:rPr>
              <a:t>(menu déroulant proposant les actions déjà programmées)</a:t>
            </a:r>
          </a:p>
          <a:p>
            <a:pPr algn="just"/>
            <a:endParaRPr lang="fr-FR" sz="1200" dirty="0">
              <a:solidFill>
                <a:srgbClr val="2F479E"/>
              </a:solidFill>
              <a:latin typeface="Calibri" panose="020F0502020204030204" pitchFamily="34" charset="0"/>
              <a:cs typeface="Times New Roman" panose="02020603050405020304" pitchFamily="18" charset="0"/>
              <a:sym typeface="Wingdings" panose="05000000000000000000" pitchFamily="2" charset="2"/>
            </a:endParaRPr>
          </a:p>
          <a:p>
            <a:pPr algn="just"/>
            <a:r>
              <a:rPr lang="fr-FR" b="1" i="1" dirty="0">
                <a:solidFill>
                  <a:schemeClr val="tx1">
                    <a:lumMod val="50000"/>
                    <a:lumOff val="50000"/>
                  </a:schemeClr>
                </a:solidFill>
                <a:latin typeface="Calibri" panose="020F0502020204030204" pitchFamily="34" charset="0"/>
                <a:cs typeface="Times New Roman" panose="02020603050405020304" pitchFamily="18" charset="0"/>
                <a:sym typeface="Wingdings" panose="05000000000000000000" pitchFamily="2" charset="2"/>
              </a:rPr>
              <a:t>Affichage des actions dans le Sélect</a:t>
            </a:r>
          </a:p>
          <a:p>
            <a:pPr algn="just"/>
            <a:r>
              <a:rPr lang="fr-FR" dirty="0">
                <a:solidFill>
                  <a:srgbClr val="2F479E"/>
                </a:solidFill>
                <a:latin typeface="Calibri" panose="020F0502020204030204" pitchFamily="34" charset="0"/>
                <a:cs typeface="Times New Roman" panose="02020603050405020304" pitchFamily="18" charset="0"/>
                <a:sym typeface="Wingdings" panose="05000000000000000000" pitchFamily="2" charset="2"/>
              </a:rPr>
              <a:t>Les actions réservées/planifiées, pour l’ODS et Etape choisies, sont classées :</a:t>
            </a:r>
          </a:p>
          <a:p>
            <a:pPr algn="just"/>
            <a:r>
              <a:rPr lang="fr-FR" dirty="0">
                <a:solidFill>
                  <a:srgbClr val="2F479E"/>
                </a:solidFill>
                <a:latin typeface="Calibri" panose="020F0502020204030204" pitchFamily="34" charset="0"/>
                <a:cs typeface="Times New Roman" panose="02020603050405020304" pitchFamily="18" charset="0"/>
                <a:sym typeface="Wingdings" panose="05000000000000000000" pitchFamily="2" charset="2"/>
              </a:rPr>
              <a:t>- par le libellé du site (ordre alphabétique)</a:t>
            </a:r>
          </a:p>
          <a:p>
            <a:pPr algn="just"/>
            <a:r>
              <a:rPr lang="fr-FR" dirty="0">
                <a:solidFill>
                  <a:srgbClr val="2F479E"/>
                </a:solidFill>
                <a:latin typeface="Calibri" panose="020F0502020204030204" pitchFamily="34" charset="0"/>
                <a:cs typeface="Times New Roman" panose="02020603050405020304" pitchFamily="18" charset="0"/>
                <a:sym typeface="Wingdings" panose="05000000000000000000" pitchFamily="2" charset="2"/>
              </a:rPr>
              <a:t>- puis , pour chaque lieu, par ordre chronologique de la date d'action</a:t>
            </a:r>
          </a:p>
        </p:txBody>
      </p:sp>
      <p:pic>
        <p:nvPicPr>
          <p:cNvPr id="3" name="Image 2">
            <a:extLst>
              <a:ext uri="{FF2B5EF4-FFF2-40B4-BE49-F238E27FC236}">
                <a16:creationId xmlns:a16="http://schemas.microsoft.com/office/drawing/2014/main" id="{174653F9-FAAF-1152-43F2-286DAB3A31A7}"/>
              </a:ext>
            </a:extLst>
          </p:cNvPr>
          <p:cNvPicPr>
            <a:picLocks noChangeAspect="1"/>
          </p:cNvPicPr>
          <p:nvPr/>
        </p:nvPicPr>
        <p:blipFill>
          <a:blip r:embed="rId2"/>
          <a:stretch>
            <a:fillRect/>
          </a:stretch>
        </p:blipFill>
        <p:spPr>
          <a:xfrm>
            <a:off x="3455993" y="2474729"/>
            <a:ext cx="304891" cy="335380"/>
          </a:xfrm>
          <a:prstGeom prst="rect">
            <a:avLst/>
          </a:prstGeom>
        </p:spPr>
      </p:pic>
      <p:pic>
        <p:nvPicPr>
          <p:cNvPr id="5" name="Image 4">
            <a:extLst>
              <a:ext uri="{FF2B5EF4-FFF2-40B4-BE49-F238E27FC236}">
                <a16:creationId xmlns:a16="http://schemas.microsoft.com/office/drawing/2014/main" id="{3EF216AF-CB94-A413-375E-5D0A33835C12}"/>
              </a:ext>
            </a:extLst>
          </p:cNvPr>
          <p:cNvPicPr>
            <a:picLocks noChangeAspect="1"/>
          </p:cNvPicPr>
          <p:nvPr/>
        </p:nvPicPr>
        <p:blipFill>
          <a:blip r:embed="rId3"/>
          <a:stretch>
            <a:fillRect/>
          </a:stretch>
        </p:blipFill>
        <p:spPr>
          <a:xfrm>
            <a:off x="5510255" y="3026104"/>
            <a:ext cx="2817668" cy="333847"/>
          </a:xfrm>
          <a:prstGeom prst="rect">
            <a:avLst/>
          </a:prstGeom>
        </p:spPr>
      </p:pic>
      <p:pic>
        <p:nvPicPr>
          <p:cNvPr id="11" name="Image 10">
            <a:extLst>
              <a:ext uri="{FF2B5EF4-FFF2-40B4-BE49-F238E27FC236}">
                <a16:creationId xmlns:a16="http://schemas.microsoft.com/office/drawing/2014/main" id="{BD7740D2-B418-DCA3-011A-B5D3ED260E33}"/>
              </a:ext>
            </a:extLst>
          </p:cNvPr>
          <p:cNvPicPr>
            <a:picLocks noChangeAspect="1"/>
          </p:cNvPicPr>
          <p:nvPr/>
        </p:nvPicPr>
        <p:blipFill>
          <a:blip r:embed="rId4"/>
          <a:stretch>
            <a:fillRect/>
          </a:stretch>
        </p:blipFill>
        <p:spPr>
          <a:xfrm>
            <a:off x="1916139" y="5115251"/>
            <a:ext cx="8851334" cy="1555273"/>
          </a:xfrm>
          <a:prstGeom prst="rect">
            <a:avLst/>
          </a:prstGeom>
          <a:ln>
            <a:solidFill>
              <a:schemeClr val="bg1">
                <a:lumMod val="75000"/>
              </a:schemeClr>
            </a:solidFill>
          </a:ln>
        </p:spPr>
      </p:pic>
      <p:sp>
        <p:nvSpPr>
          <p:cNvPr id="12" name="ZoneTexte 11">
            <a:extLst>
              <a:ext uri="{FF2B5EF4-FFF2-40B4-BE49-F238E27FC236}">
                <a16:creationId xmlns:a16="http://schemas.microsoft.com/office/drawing/2014/main" id="{E1772AF4-97FD-847F-3969-942D1FDC80F4}"/>
              </a:ext>
            </a:extLst>
          </p:cNvPr>
          <p:cNvSpPr txBox="1"/>
          <p:nvPr/>
        </p:nvSpPr>
        <p:spPr>
          <a:xfrm>
            <a:off x="1821734" y="4747201"/>
            <a:ext cx="4697054" cy="338554"/>
          </a:xfrm>
          <a:prstGeom prst="rect">
            <a:avLst/>
          </a:prstGeom>
          <a:noFill/>
        </p:spPr>
        <p:txBody>
          <a:bodyPr wrap="square" rtlCol="0">
            <a:spAutoFit/>
          </a:bodyPr>
          <a:lstStyle/>
          <a:p>
            <a:r>
              <a:rPr lang="fr-FR" sz="1600" b="1" i="1" dirty="0">
                <a:solidFill>
                  <a:srgbClr val="00B050"/>
                </a:solidFill>
              </a:rPr>
              <a:t>Entrepreneur/ Parcours/ ODS</a:t>
            </a:r>
          </a:p>
        </p:txBody>
      </p:sp>
    </p:spTree>
    <p:extLst>
      <p:ext uri="{BB962C8B-B14F-4D97-AF65-F5344CB8AC3E}">
        <p14:creationId xmlns:p14="http://schemas.microsoft.com/office/powerpoint/2010/main" val="3179294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a:extLst>
              <a:ext uri="{FF2B5EF4-FFF2-40B4-BE49-F238E27FC236}">
                <a16:creationId xmlns:a16="http://schemas.microsoft.com/office/drawing/2014/main" id="{748FCAE0-5AE3-40CB-B7A8-6304A9E0D697}"/>
              </a:ext>
            </a:extLst>
          </p:cNvPr>
          <p:cNvSpPr txBox="1"/>
          <p:nvPr/>
        </p:nvSpPr>
        <p:spPr>
          <a:xfrm>
            <a:off x="504824" y="1834155"/>
            <a:ext cx="10991850" cy="4862870"/>
          </a:xfrm>
          <a:custGeom>
            <a:avLst/>
            <a:gdLst>
              <a:gd name="connsiteX0" fmla="*/ 0 w 10991850"/>
              <a:gd name="connsiteY0" fmla="*/ 0 h 4862870"/>
              <a:gd name="connsiteX1" fmla="*/ 248763 w 10991850"/>
              <a:gd name="connsiteY1" fmla="*/ 0 h 4862870"/>
              <a:gd name="connsiteX2" fmla="*/ 607444 w 10991850"/>
              <a:gd name="connsiteY2" fmla="*/ 0 h 4862870"/>
              <a:gd name="connsiteX3" fmla="*/ 1405800 w 10991850"/>
              <a:gd name="connsiteY3" fmla="*/ 0 h 4862870"/>
              <a:gd name="connsiteX4" fmla="*/ 1984318 w 10991850"/>
              <a:gd name="connsiteY4" fmla="*/ 0 h 4862870"/>
              <a:gd name="connsiteX5" fmla="*/ 2562837 w 10991850"/>
              <a:gd name="connsiteY5" fmla="*/ 0 h 4862870"/>
              <a:gd name="connsiteX6" fmla="*/ 2921518 w 10991850"/>
              <a:gd name="connsiteY6" fmla="*/ 0 h 4862870"/>
              <a:gd name="connsiteX7" fmla="*/ 3170281 w 10991850"/>
              <a:gd name="connsiteY7" fmla="*/ 0 h 4862870"/>
              <a:gd name="connsiteX8" fmla="*/ 3528962 w 10991850"/>
              <a:gd name="connsiteY8" fmla="*/ 0 h 4862870"/>
              <a:gd name="connsiteX9" fmla="*/ 3887644 w 10991850"/>
              <a:gd name="connsiteY9" fmla="*/ 0 h 4862870"/>
              <a:gd name="connsiteX10" fmla="*/ 4356244 w 10991850"/>
              <a:gd name="connsiteY10" fmla="*/ 0 h 4862870"/>
              <a:gd name="connsiteX11" fmla="*/ 4934762 w 10991850"/>
              <a:gd name="connsiteY11" fmla="*/ 0 h 4862870"/>
              <a:gd name="connsiteX12" fmla="*/ 5733118 w 10991850"/>
              <a:gd name="connsiteY12" fmla="*/ 0 h 4862870"/>
              <a:gd name="connsiteX13" fmla="*/ 6531473 w 10991850"/>
              <a:gd name="connsiteY13" fmla="*/ 0 h 4862870"/>
              <a:gd name="connsiteX14" fmla="*/ 7329828 w 10991850"/>
              <a:gd name="connsiteY14" fmla="*/ 0 h 4862870"/>
              <a:gd name="connsiteX15" fmla="*/ 7908347 w 10991850"/>
              <a:gd name="connsiteY15" fmla="*/ 0 h 4862870"/>
              <a:gd name="connsiteX16" fmla="*/ 8486865 w 10991850"/>
              <a:gd name="connsiteY16" fmla="*/ 0 h 4862870"/>
              <a:gd name="connsiteX17" fmla="*/ 8845547 w 10991850"/>
              <a:gd name="connsiteY17" fmla="*/ 0 h 4862870"/>
              <a:gd name="connsiteX18" fmla="*/ 9643902 w 10991850"/>
              <a:gd name="connsiteY18" fmla="*/ 0 h 4862870"/>
              <a:gd name="connsiteX19" fmla="*/ 10332339 w 10991850"/>
              <a:gd name="connsiteY19" fmla="*/ 0 h 4862870"/>
              <a:gd name="connsiteX20" fmla="*/ 10991850 w 10991850"/>
              <a:gd name="connsiteY20" fmla="*/ 0 h 4862870"/>
              <a:gd name="connsiteX21" fmla="*/ 10991850 w 10991850"/>
              <a:gd name="connsiteY21" fmla="*/ 491690 h 4862870"/>
              <a:gd name="connsiteX22" fmla="*/ 10991850 w 10991850"/>
              <a:gd name="connsiteY22" fmla="*/ 1080638 h 4862870"/>
              <a:gd name="connsiteX23" fmla="*/ 10991850 w 10991850"/>
              <a:gd name="connsiteY23" fmla="*/ 1669585 h 4862870"/>
              <a:gd name="connsiteX24" fmla="*/ 10991850 w 10991850"/>
              <a:gd name="connsiteY24" fmla="*/ 2209904 h 4862870"/>
              <a:gd name="connsiteX25" fmla="*/ 10991850 w 10991850"/>
              <a:gd name="connsiteY25" fmla="*/ 2652966 h 4862870"/>
              <a:gd name="connsiteX26" fmla="*/ 10991850 w 10991850"/>
              <a:gd name="connsiteY26" fmla="*/ 3144656 h 4862870"/>
              <a:gd name="connsiteX27" fmla="*/ 10991850 w 10991850"/>
              <a:gd name="connsiteY27" fmla="*/ 3782232 h 4862870"/>
              <a:gd name="connsiteX28" fmla="*/ 10991850 w 10991850"/>
              <a:gd name="connsiteY28" fmla="*/ 4862870 h 4862870"/>
              <a:gd name="connsiteX29" fmla="*/ 10413332 w 10991850"/>
              <a:gd name="connsiteY29" fmla="*/ 4862870 h 4862870"/>
              <a:gd name="connsiteX30" fmla="*/ 9944732 w 10991850"/>
              <a:gd name="connsiteY30" fmla="*/ 4862870 h 4862870"/>
              <a:gd name="connsiteX31" fmla="*/ 9366213 w 10991850"/>
              <a:gd name="connsiteY31" fmla="*/ 4862870 h 4862870"/>
              <a:gd name="connsiteX32" fmla="*/ 8567858 w 10991850"/>
              <a:gd name="connsiteY32" fmla="*/ 4862870 h 4862870"/>
              <a:gd name="connsiteX33" fmla="*/ 8209176 w 10991850"/>
              <a:gd name="connsiteY33" fmla="*/ 4862870 h 4862870"/>
              <a:gd name="connsiteX34" fmla="*/ 7630658 w 10991850"/>
              <a:gd name="connsiteY34" fmla="*/ 4862870 h 4862870"/>
              <a:gd name="connsiteX35" fmla="*/ 7271977 w 10991850"/>
              <a:gd name="connsiteY35" fmla="*/ 4862870 h 4862870"/>
              <a:gd name="connsiteX36" fmla="*/ 6473621 w 10991850"/>
              <a:gd name="connsiteY36" fmla="*/ 4862870 h 4862870"/>
              <a:gd name="connsiteX37" fmla="*/ 5785184 w 10991850"/>
              <a:gd name="connsiteY37" fmla="*/ 4862870 h 4862870"/>
              <a:gd name="connsiteX38" fmla="*/ 4986829 w 10991850"/>
              <a:gd name="connsiteY38" fmla="*/ 4862870 h 4862870"/>
              <a:gd name="connsiteX39" fmla="*/ 4298392 w 10991850"/>
              <a:gd name="connsiteY39" fmla="*/ 4862870 h 4862870"/>
              <a:gd name="connsiteX40" fmla="*/ 3829792 w 10991850"/>
              <a:gd name="connsiteY40" fmla="*/ 4862870 h 4862870"/>
              <a:gd name="connsiteX41" fmla="*/ 3361192 w 10991850"/>
              <a:gd name="connsiteY41" fmla="*/ 4862870 h 4862870"/>
              <a:gd name="connsiteX42" fmla="*/ 2892592 w 10991850"/>
              <a:gd name="connsiteY42" fmla="*/ 4862870 h 4862870"/>
              <a:gd name="connsiteX43" fmla="*/ 2094237 w 10991850"/>
              <a:gd name="connsiteY43" fmla="*/ 4862870 h 4862870"/>
              <a:gd name="connsiteX44" fmla="*/ 1295881 w 10991850"/>
              <a:gd name="connsiteY44" fmla="*/ 4862870 h 4862870"/>
              <a:gd name="connsiteX45" fmla="*/ 1047118 w 10991850"/>
              <a:gd name="connsiteY45" fmla="*/ 4862870 h 4862870"/>
              <a:gd name="connsiteX46" fmla="*/ 0 w 10991850"/>
              <a:gd name="connsiteY46" fmla="*/ 4862870 h 4862870"/>
              <a:gd name="connsiteX47" fmla="*/ 0 w 10991850"/>
              <a:gd name="connsiteY47" fmla="*/ 4419809 h 4862870"/>
              <a:gd name="connsiteX48" fmla="*/ 0 w 10991850"/>
              <a:gd name="connsiteY48" fmla="*/ 3879490 h 4862870"/>
              <a:gd name="connsiteX49" fmla="*/ 0 w 10991850"/>
              <a:gd name="connsiteY49" fmla="*/ 3387799 h 4862870"/>
              <a:gd name="connsiteX50" fmla="*/ 0 w 10991850"/>
              <a:gd name="connsiteY50" fmla="*/ 2993367 h 4862870"/>
              <a:gd name="connsiteX51" fmla="*/ 0 w 10991850"/>
              <a:gd name="connsiteY51" fmla="*/ 2598934 h 4862870"/>
              <a:gd name="connsiteX52" fmla="*/ 0 w 10991850"/>
              <a:gd name="connsiteY52" fmla="*/ 2107244 h 4862870"/>
              <a:gd name="connsiteX53" fmla="*/ 0 w 10991850"/>
              <a:gd name="connsiteY53" fmla="*/ 1712811 h 4862870"/>
              <a:gd name="connsiteX54" fmla="*/ 0 w 10991850"/>
              <a:gd name="connsiteY54" fmla="*/ 1172492 h 4862870"/>
              <a:gd name="connsiteX55" fmla="*/ 0 w 10991850"/>
              <a:gd name="connsiteY55" fmla="*/ 680802 h 4862870"/>
              <a:gd name="connsiteX56" fmla="*/ 0 w 10991850"/>
              <a:gd name="connsiteY56" fmla="*/ 0 h 4862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0991850" h="4862870" extrusionOk="0">
                <a:moveTo>
                  <a:pt x="0" y="0"/>
                </a:moveTo>
                <a:cubicBezTo>
                  <a:pt x="73607" y="-13445"/>
                  <a:pt x="171724" y="14880"/>
                  <a:pt x="248763" y="0"/>
                </a:cubicBezTo>
                <a:cubicBezTo>
                  <a:pt x="325802" y="-14880"/>
                  <a:pt x="535177" y="19372"/>
                  <a:pt x="607444" y="0"/>
                </a:cubicBezTo>
                <a:cubicBezTo>
                  <a:pt x="679711" y="-19372"/>
                  <a:pt x="1119089" y="11214"/>
                  <a:pt x="1405800" y="0"/>
                </a:cubicBezTo>
                <a:cubicBezTo>
                  <a:pt x="1692511" y="-11214"/>
                  <a:pt x="1724259" y="4869"/>
                  <a:pt x="1984318" y="0"/>
                </a:cubicBezTo>
                <a:cubicBezTo>
                  <a:pt x="2244377" y="-4869"/>
                  <a:pt x="2434048" y="13922"/>
                  <a:pt x="2562837" y="0"/>
                </a:cubicBezTo>
                <a:cubicBezTo>
                  <a:pt x="2691626" y="-13922"/>
                  <a:pt x="2768401" y="15186"/>
                  <a:pt x="2921518" y="0"/>
                </a:cubicBezTo>
                <a:cubicBezTo>
                  <a:pt x="3074635" y="-15186"/>
                  <a:pt x="3055127" y="28044"/>
                  <a:pt x="3170281" y="0"/>
                </a:cubicBezTo>
                <a:cubicBezTo>
                  <a:pt x="3285435" y="-28044"/>
                  <a:pt x="3381767" y="24311"/>
                  <a:pt x="3528962" y="0"/>
                </a:cubicBezTo>
                <a:cubicBezTo>
                  <a:pt x="3676157" y="-24311"/>
                  <a:pt x="3722420" y="9425"/>
                  <a:pt x="3887644" y="0"/>
                </a:cubicBezTo>
                <a:cubicBezTo>
                  <a:pt x="4052868" y="-9425"/>
                  <a:pt x="4124124" y="39357"/>
                  <a:pt x="4356244" y="0"/>
                </a:cubicBezTo>
                <a:cubicBezTo>
                  <a:pt x="4588364" y="-39357"/>
                  <a:pt x="4672336" y="34676"/>
                  <a:pt x="4934762" y="0"/>
                </a:cubicBezTo>
                <a:cubicBezTo>
                  <a:pt x="5197188" y="-34676"/>
                  <a:pt x="5335115" y="20633"/>
                  <a:pt x="5733118" y="0"/>
                </a:cubicBezTo>
                <a:cubicBezTo>
                  <a:pt x="6131121" y="-20633"/>
                  <a:pt x="6333486" y="38926"/>
                  <a:pt x="6531473" y="0"/>
                </a:cubicBezTo>
                <a:cubicBezTo>
                  <a:pt x="6729460" y="-38926"/>
                  <a:pt x="7129910" y="77923"/>
                  <a:pt x="7329828" y="0"/>
                </a:cubicBezTo>
                <a:cubicBezTo>
                  <a:pt x="7529746" y="-77923"/>
                  <a:pt x="7678278" y="44897"/>
                  <a:pt x="7908347" y="0"/>
                </a:cubicBezTo>
                <a:cubicBezTo>
                  <a:pt x="8138416" y="-44897"/>
                  <a:pt x="8197658" y="38272"/>
                  <a:pt x="8486865" y="0"/>
                </a:cubicBezTo>
                <a:cubicBezTo>
                  <a:pt x="8776072" y="-38272"/>
                  <a:pt x="8699251" y="23919"/>
                  <a:pt x="8845547" y="0"/>
                </a:cubicBezTo>
                <a:cubicBezTo>
                  <a:pt x="8991843" y="-23919"/>
                  <a:pt x="9334421" y="61990"/>
                  <a:pt x="9643902" y="0"/>
                </a:cubicBezTo>
                <a:cubicBezTo>
                  <a:pt x="9953383" y="-61990"/>
                  <a:pt x="10185496" y="15171"/>
                  <a:pt x="10332339" y="0"/>
                </a:cubicBezTo>
                <a:cubicBezTo>
                  <a:pt x="10479182" y="-15171"/>
                  <a:pt x="10738566" y="59185"/>
                  <a:pt x="10991850" y="0"/>
                </a:cubicBezTo>
                <a:cubicBezTo>
                  <a:pt x="11004181" y="134722"/>
                  <a:pt x="10945735" y="349762"/>
                  <a:pt x="10991850" y="491690"/>
                </a:cubicBezTo>
                <a:cubicBezTo>
                  <a:pt x="11037965" y="633618"/>
                  <a:pt x="10942412" y="899831"/>
                  <a:pt x="10991850" y="1080638"/>
                </a:cubicBezTo>
                <a:cubicBezTo>
                  <a:pt x="11041288" y="1261445"/>
                  <a:pt x="10955070" y="1503016"/>
                  <a:pt x="10991850" y="1669585"/>
                </a:cubicBezTo>
                <a:cubicBezTo>
                  <a:pt x="11028630" y="1836154"/>
                  <a:pt x="10958104" y="2033535"/>
                  <a:pt x="10991850" y="2209904"/>
                </a:cubicBezTo>
                <a:cubicBezTo>
                  <a:pt x="11025596" y="2386273"/>
                  <a:pt x="10966158" y="2469890"/>
                  <a:pt x="10991850" y="2652966"/>
                </a:cubicBezTo>
                <a:cubicBezTo>
                  <a:pt x="11017542" y="2836042"/>
                  <a:pt x="10981204" y="3007458"/>
                  <a:pt x="10991850" y="3144656"/>
                </a:cubicBezTo>
                <a:cubicBezTo>
                  <a:pt x="11002496" y="3281854"/>
                  <a:pt x="10960207" y="3490953"/>
                  <a:pt x="10991850" y="3782232"/>
                </a:cubicBezTo>
                <a:cubicBezTo>
                  <a:pt x="11023493" y="4073511"/>
                  <a:pt x="10884511" y="4486930"/>
                  <a:pt x="10991850" y="4862870"/>
                </a:cubicBezTo>
                <a:cubicBezTo>
                  <a:pt x="10789472" y="4926481"/>
                  <a:pt x="10650197" y="4844613"/>
                  <a:pt x="10413332" y="4862870"/>
                </a:cubicBezTo>
                <a:cubicBezTo>
                  <a:pt x="10176467" y="4881127"/>
                  <a:pt x="10080623" y="4808735"/>
                  <a:pt x="9944732" y="4862870"/>
                </a:cubicBezTo>
                <a:cubicBezTo>
                  <a:pt x="9808841" y="4917005"/>
                  <a:pt x="9635730" y="4820224"/>
                  <a:pt x="9366213" y="4862870"/>
                </a:cubicBezTo>
                <a:cubicBezTo>
                  <a:pt x="9096696" y="4905516"/>
                  <a:pt x="8917877" y="4813849"/>
                  <a:pt x="8567858" y="4862870"/>
                </a:cubicBezTo>
                <a:cubicBezTo>
                  <a:pt x="8217840" y="4911891"/>
                  <a:pt x="8360616" y="4852283"/>
                  <a:pt x="8209176" y="4862870"/>
                </a:cubicBezTo>
                <a:cubicBezTo>
                  <a:pt x="8057736" y="4873457"/>
                  <a:pt x="7918684" y="4836695"/>
                  <a:pt x="7630658" y="4862870"/>
                </a:cubicBezTo>
                <a:cubicBezTo>
                  <a:pt x="7342632" y="4889045"/>
                  <a:pt x="7350901" y="4861291"/>
                  <a:pt x="7271977" y="4862870"/>
                </a:cubicBezTo>
                <a:cubicBezTo>
                  <a:pt x="7193053" y="4864449"/>
                  <a:pt x="6843604" y="4821599"/>
                  <a:pt x="6473621" y="4862870"/>
                </a:cubicBezTo>
                <a:cubicBezTo>
                  <a:pt x="6103638" y="4904141"/>
                  <a:pt x="6046232" y="4820806"/>
                  <a:pt x="5785184" y="4862870"/>
                </a:cubicBezTo>
                <a:cubicBezTo>
                  <a:pt x="5524136" y="4904934"/>
                  <a:pt x="5380475" y="4811215"/>
                  <a:pt x="4986829" y="4862870"/>
                </a:cubicBezTo>
                <a:cubicBezTo>
                  <a:pt x="4593184" y="4914525"/>
                  <a:pt x="4467381" y="4845607"/>
                  <a:pt x="4298392" y="4862870"/>
                </a:cubicBezTo>
                <a:cubicBezTo>
                  <a:pt x="4129403" y="4880133"/>
                  <a:pt x="4060032" y="4852415"/>
                  <a:pt x="3829792" y="4862870"/>
                </a:cubicBezTo>
                <a:cubicBezTo>
                  <a:pt x="3599552" y="4873325"/>
                  <a:pt x="3554079" y="4837153"/>
                  <a:pt x="3361192" y="4862870"/>
                </a:cubicBezTo>
                <a:cubicBezTo>
                  <a:pt x="3168305" y="4888587"/>
                  <a:pt x="3051462" y="4808315"/>
                  <a:pt x="2892592" y="4862870"/>
                </a:cubicBezTo>
                <a:cubicBezTo>
                  <a:pt x="2733722" y="4917425"/>
                  <a:pt x="2391548" y="4813606"/>
                  <a:pt x="2094237" y="4862870"/>
                </a:cubicBezTo>
                <a:cubicBezTo>
                  <a:pt x="1796926" y="4912134"/>
                  <a:pt x="1558576" y="4788355"/>
                  <a:pt x="1295881" y="4862870"/>
                </a:cubicBezTo>
                <a:cubicBezTo>
                  <a:pt x="1033186" y="4937385"/>
                  <a:pt x="1100675" y="4838429"/>
                  <a:pt x="1047118" y="4862870"/>
                </a:cubicBezTo>
                <a:cubicBezTo>
                  <a:pt x="993561" y="4887311"/>
                  <a:pt x="468980" y="4747448"/>
                  <a:pt x="0" y="4862870"/>
                </a:cubicBezTo>
                <a:cubicBezTo>
                  <a:pt x="-1362" y="4716172"/>
                  <a:pt x="8407" y="4533336"/>
                  <a:pt x="0" y="4419809"/>
                </a:cubicBezTo>
                <a:cubicBezTo>
                  <a:pt x="-8407" y="4306282"/>
                  <a:pt x="47188" y="3991093"/>
                  <a:pt x="0" y="3879490"/>
                </a:cubicBezTo>
                <a:cubicBezTo>
                  <a:pt x="-47188" y="3767887"/>
                  <a:pt x="7093" y="3518783"/>
                  <a:pt x="0" y="3387799"/>
                </a:cubicBezTo>
                <a:cubicBezTo>
                  <a:pt x="-7093" y="3256815"/>
                  <a:pt x="32520" y="3154456"/>
                  <a:pt x="0" y="2993367"/>
                </a:cubicBezTo>
                <a:cubicBezTo>
                  <a:pt x="-32520" y="2832278"/>
                  <a:pt x="25111" y="2765042"/>
                  <a:pt x="0" y="2598934"/>
                </a:cubicBezTo>
                <a:cubicBezTo>
                  <a:pt x="-25111" y="2432826"/>
                  <a:pt x="9509" y="2332457"/>
                  <a:pt x="0" y="2107244"/>
                </a:cubicBezTo>
                <a:cubicBezTo>
                  <a:pt x="-9509" y="1882031"/>
                  <a:pt x="21230" y="1845052"/>
                  <a:pt x="0" y="1712811"/>
                </a:cubicBezTo>
                <a:cubicBezTo>
                  <a:pt x="-21230" y="1580570"/>
                  <a:pt x="34797" y="1343931"/>
                  <a:pt x="0" y="1172492"/>
                </a:cubicBezTo>
                <a:cubicBezTo>
                  <a:pt x="-34797" y="1001053"/>
                  <a:pt x="31585" y="901878"/>
                  <a:pt x="0" y="680802"/>
                </a:cubicBezTo>
                <a:cubicBezTo>
                  <a:pt x="-31585" y="459726"/>
                  <a:pt x="46407" y="224375"/>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Sur la fiche Action de l’entrepreneur, il est possible de supprimer une action.</a:t>
            </a:r>
          </a:p>
          <a:p>
            <a:pPr algn="just"/>
            <a:endParaRPr lang="fr-FR" sz="12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r>
              <a:rPr lang="fr-FR" sz="2000" b="1" i="1"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b="1" i="1"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Fonctionnement</a:t>
            </a:r>
          </a:p>
          <a:p>
            <a:pPr algn="just"/>
            <a:r>
              <a:rPr lang="fr-FR" sz="18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Quand on supprime l’action à partir de l’écran Entrepreneur/action, cela supprime l’inscription de l’Entrepreneur, mais pas forcément l’action en elle-même.</a:t>
            </a:r>
            <a:endParaRPr lang="fr-FR" sz="8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endParaRPr lang="fr-FR" sz="12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r>
              <a:rPr lang="fr-FR" b="1" i="1"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Nouveauté</a:t>
            </a:r>
          </a:p>
          <a:p>
            <a:pPr algn="just"/>
            <a:r>
              <a:rPr lang="fr-FR"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Action individuelle </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i="1"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Nouvelle règle</a:t>
            </a:r>
          </a:p>
          <a:p>
            <a:pPr algn="just"/>
            <a:r>
              <a:rPr lang="fr-FR"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L’action individuelle, avec 1 participant, sera également supprimée en base</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La fiche Action est supprimée et l’action n’apparait plus dans l’agenda. On enlève ainsi la présence d’actions sans Participants, toujours affectés à des salariés BGE.</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 noter qu’elle ne remontera plus dans les requêtes.</a:t>
            </a:r>
          </a:p>
          <a:p>
            <a:pPr algn="just"/>
            <a:endParaRPr lang="fr-FR" sz="12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r>
              <a:rPr lang="fr-FR" b="1" i="1" dirty="0">
                <a:solidFill>
                  <a:schemeClr val="tx1">
                    <a:lumMod val="50000"/>
                    <a:lumOff val="50000"/>
                  </a:schemeClr>
                </a:solidFill>
                <a:latin typeface="Calibri" panose="020F0502020204030204" pitchFamily="34" charset="0"/>
                <a:cs typeface="Times New Roman" panose="02020603050405020304" pitchFamily="18" charset="0"/>
                <a:sym typeface="Wingdings" panose="05000000000000000000" pitchFamily="2" charset="2"/>
              </a:rPr>
              <a:t>Déjà existant</a:t>
            </a:r>
          </a:p>
          <a:p>
            <a:pPr algn="just"/>
            <a:r>
              <a:rPr lang="fr-FR"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Action collective </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i="1"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Règle déjà existante</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L’action existe toujours en base ; on la retrouve dans Gestion/Action et est toujours visible dans l’agenda de l’Intervenant. En effet, si l’entrepreneur n’est plus rattaché à cette action, celle-ci est toujours d’actualité et sera tenue pour les autres Participants inscrits.</a:t>
            </a:r>
          </a:p>
        </p:txBody>
      </p:sp>
      <p:sp>
        <p:nvSpPr>
          <p:cNvPr id="2" name="ZoneTexte 1">
            <a:extLst>
              <a:ext uri="{FF2B5EF4-FFF2-40B4-BE49-F238E27FC236}">
                <a16:creationId xmlns:a16="http://schemas.microsoft.com/office/drawing/2014/main" id="{96425240-6919-0AA4-40B9-1FDDB608B05A}"/>
              </a:ext>
            </a:extLst>
          </p:cNvPr>
          <p:cNvSpPr txBox="1"/>
          <p:nvPr/>
        </p:nvSpPr>
        <p:spPr>
          <a:xfrm>
            <a:off x="504825" y="315745"/>
            <a:ext cx="10991850" cy="1077218"/>
          </a:xfrm>
          <a:prstGeom prst="rect">
            <a:avLst/>
          </a:prstGeom>
          <a:solidFill>
            <a:srgbClr val="2F479E"/>
          </a:solidFill>
        </p:spPr>
        <p:txBody>
          <a:bodyPr wrap="square" rtlCol="0">
            <a:spAutoFit/>
          </a:bodyPr>
          <a:lstStyle/>
          <a:p>
            <a:r>
              <a:rPr lang="fr-FR" sz="3200" dirty="0">
                <a:solidFill>
                  <a:schemeClr val="bg1"/>
                </a:solidFill>
              </a:rPr>
              <a:t>ENTREPRENEUR- ACTIONS/ Suppression de la participation à une action (1/2) </a:t>
            </a:r>
          </a:p>
        </p:txBody>
      </p:sp>
    </p:spTree>
    <p:extLst>
      <p:ext uri="{BB962C8B-B14F-4D97-AF65-F5344CB8AC3E}">
        <p14:creationId xmlns:p14="http://schemas.microsoft.com/office/powerpoint/2010/main" val="1042955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561975" y="315745"/>
            <a:ext cx="10994212" cy="1077218"/>
          </a:xfrm>
          <a:prstGeom prst="rect">
            <a:avLst/>
          </a:prstGeom>
          <a:solidFill>
            <a:srgbClr val="2F479E"/>
          </a:solidFill>
        </p:spPr>
        <p:txBody>
          <a:bodyPr wrap="square" rtlCol="0">
            <a:spAutoFit/>
          </a:bodyPr>
          <a:lstStyle/>
          <a:p>
            <a:r>
              <a:rPr lang="fr-FR" sz="3200" dirty="0">
                <a:solidFill>
                  <a:schemeClr val="bg1"/>
                </a:solidFill>
              </a:rPr>
              <a:t>ENTREPRENEUR- ACTIONS/ Suppression de la participation à une action (2/2)</a:t>
            </a:r>
          </a:p>
        </p:txBody>
      </p:sp>
      <p:sp>
        <p:nvSpPr>
          <p:cNvPr id="10" name="ZoneTexte 9">
            <a:extLst>
              <a:ext uri="{FF2B5EF4-FFF2-40B4-BE49-F238E27FC236}">
                <a16:creationId xmlns:a16="http://schemas.microsoft.com/office/drawing/2014/main" id="{748FCAE0-5AE3-40CB-B7A8-6304A9E0D697}"/>
              </a:ext>
            </a:extLst>
          </p:cNvPr>
          <p:cNvSpPr txBox="1"/>
          <p:nvPr/>
        </p:nvSpPr>
        <p:spPr>
          <a:xfrm>
            <a:off x="561975" y="1622426"/>
            <a:ext cx="10753725" cy="2369880"/>
          </a:xfrm>
          <a:custGeom>
            <a:avLst/>
            <a:gdLst>
              <a:gd name="connsiteX0" fmla="*/ 0 w 10753725"/>
              <a:gd name="connsiteY0" fmla="*/ 0 h 2369880"/>
              <a:gd name="connsiteX1" fmla="*/ 274817 w 10753725"/>
              <a:gd name="connsiteY1" fmla="*/ 0 h 2369880"/>
              <a:gd name="connsiteX2" fmla="*/ 657172 w 10753725"/>
              <a:gd name="connsiteY2" fmla="*/ 0 h 2369880"/>
              <a:gd name="connsiteX3" fmla="*/ 1469676 w 10753725"/>
              <a:gd name="connsiteY3" fmla="*/ 0 h 2369880"/>
              <a:gd name="connsiteX4" fmla="*/ 2067105 w 10753725"/>
              <a:gd name="connsiteY4" fmla="*/ 0 h 2369880"/>
              <a:gd name="connsiteX5" fmla="*/ 2664534 w 10753725"/>
              <a:gd name="connsiteY5" fmla="*/ 0 h 2369880"/>
              <a:gd name="connsiteX6" fmla="*/ 3046889 w 10753725"/>
              <a:gd name="connsiteY6" fmla="*/ 0 h 2369880"/>
              <a:gd name="connsiteX7" fmla="*/ 3321706 w 10753725"/>
              <a:gd name="connsiteY7" fmla="*/ 0 h 2369880"/>
              <a:gd name="connsiteX8" fmla="*/ 3704061 w 10753725"/>
              <a:gd name="connsiteY8" fmla="*/ 0 h 2369880"/>
              <a:gd name="connsiteX9" fmla="*/ 4086416 w 10753725"/>
              <a:gd name="connsiteY9" fmla="*/ 0 h 2369880"/>
              <a:gd name="connsiteX10" fmla="*/ 4576307 w 10753725"/>
              <a:gd name="connsiteY10" fmla="*/ 0 h 2369880"/>
              <a:gd name="connsiteX11" fmla="*/ 5173737 w 10753725"/>
              <a:gd name="connsiteY11" fmla="*/ 0 h 2369880"/>
              <a:gd name="connsiteX12" fmla="*/ 5986240 w 10753725"/>
              <a:gd name="connsiteY12" fmla="*/ 0 h 2369880"/>
              <a:gd name="connsiteX13" fmla="*/ 6798744 w 10753725"/>
              <a:gd name="connsiteY13" fmla="*/ 0 h 2369880"/>
              <a:gd name="connsiteX14" fmla="*/ 7611248 w 10753725"/>
              <a:gd name="connsiteY14" fmla="*/ 0 h 2369880"/>
              <a:gd name="connsiteX15" fmla="*/ 8208677 w 10753725"/>
              <a:gd name="connsiteY15" fmla="*/ 0 h 2369880"/>
              <a:gd name="connsiteX16" fmla="*/ 8806106 w 10753725"/>
              <a:gd name="connsiteY16" fmla="*/ 0 h 2369880"/>
              <a:gd name="connsiteX17" fmla="*/ 9188461 w 10753725"/>
              <a:gd name="connsiteY17" fmla="*/ 0 h 2369880"/>
              <a:gd name="connsiteX18" fmla="*/ 10000964 w 10753725"/>
              <a:gd name="connsiteY18" fmla="*/ 0 h 2369880"/>
              <a:gd name="connsiteX19" fmla="*/ 10753725 w 10753725"/>
              <a:gd name="connsiteY19" fmla="*/ 0 h 2369880"/>
              <a:gd name="connsiteX20" fmla="*/ 10753725 w 10753725"/>
              <a:gd name="connsiteY20" fmla="*/ 521374 h 2369880"/>
              <a:gd name="connsiteX21" fmla="*/ 10753725 w 10753725"/>
              <a:gd name="connsiteY21" fmla="*/ 1161241 h 2369880"/>
              <a:gd name="connsiteX22" fmla="*/ 10753725 w 10753725"/>
              <a:gd name="connsiteY22" fmla="*/ 1777410 h 2369880"/>
              <a:gd name="connsiteX23" fmla="*/ 10753725 w 10753725"/>
              <a:gd name="connsiteY23" fmla="*/ 2369880 h 2369880"/>
              <a:gd name="connsiteX24" fmla="*/ 10156296 w 10753725"/>
              <a:gd name="connsiteY24" fmla="*/ 2369880 h 2369880"/>
              <a:gd name="connsiteX25" fmla="*/ 9666404 w 10753725"/>
              <a:gd name="connsiteY25" fmla="*/ 2369880 h 2369880"/>
              <a:gd name="connsiteX26" fmla="*/ 9284049 w 10753725"/>
              <a:gd name="connsiteY26" fmla="*/ 2369880 h 2369880"/>
              <a:gd name="connsiteX27" fmla="*/ 8471546 w 10753725"/>
              <a:gd name="connsiteY27" fmla="*/ 2369880 h 2369880"/>
              <a:gd name="connsiteX28" fmla="*/ 7766579 w 10753725"/>
              <a:gd name="connsiteY28" fmla="*/ 2369880 h 2369880"/>
              <a:gd name="connsiteX29" fmla="*/ 7276687 w 10753725"/>
              <a:gd name="connsiteY29" fmla="*/ 2369880 h 2369880"/>
              <a:gd name="connsiteX30" fmla="*/ 6786795 w 10753725"/>
              <a:gd name="connsiteY30" fmla="*/ 2369880 h 2369880"/>
              <a:gd name="connsiteX31" fmla="*/ 6189366 w 10753725"/>
              <a:gd name="connsiteY31" fmla="*/ 2369880 h 2369880"/>
              <a:gd name="connsiteX32" fmla="*/ 5376863 w 10753725"/>
              <a:gd name="connsiteY32" fmla="*/ 2369880 h 2369880"/>
              <a:gd name="connsiteX33" fmla="*/ 4994508 w 10753725"/>
              <a:gd name="connsiteY33" fmla="*/ 2369880 h 2369880"/>
              <a:gd name="connsiteX34" fmla="*/ 4397079 w 10753725"/>
              <a:gd name="connsiteY34" fmla="*/ 2369880 h 2369880"/>
              <a:gd name="connsiteX35" fmla="*/ 4014724 w 10753725"/>
              <a:gd name="connsiteY35" fmla="*/ 2369880 h 2369880"/>
              <a:gd name="connsiteX36" fmla="*/ 3202220 w 10753725"/>
              <a:gd name="connsiteY36" fmla="*/ 2369880 h 2369880"/>
              <a:gd name="connsiteX37" fmla="*/ 2497254 w 10753725"/>
              <a:gd name="connsiteY37" fmla="*/ 2369880 h 2369880"/>
              <a:gd name="connsiteX38" fmla="*/ 1684750 w 10753725"/>
              <a:gd name="connsiteY38" fmla="*/ 2369880 h 2369880"/>
              <a:gd name="connsiteX39" fmla="*/ 979784 w 10753725"/>
              <a:gd name="connsiteY39" fmla="*/ 2369880 h 2369880"/>
              <a:gd name="connsiteX40" fmla="*/ 0 w 10753725"/>
              <a:gd name="connsiteY40" fmla="*/ 2369880 h 2369880"/>
              <a:gd name="connsiteX41" fmla="*/ 0 w 10753725"/>
              <a:gd name="connsiteY41" fmla="*/ 1801109 h 2369880"/>
              <a:gd name="connsiteX42" fmla="*/ 0 w 10753725"/>
              <a:gd name="connsiteY42" fmla="*/ 1208639 h 2369880"/>
              <a:gd name="connsiteX43" fmla="*/ 0 w 10753725"/>
              <a:gd name="connsiteY43" fmla="*/ 639868 h 2369880"/>
              <a:gd name="connsiteX44" fmla="*/ 0 w 10753725"/>
              <a:gd name="connsiteY44" fmla="*/ 0 h 2369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0753725" h="2369880" extrusionOk="0">
                <a:moveTo>
                  <a:pt x="0" y="0"/>
                </a:moveTo>
                <a:cubicBezTo>
                  <a:pt x="59502" y="-27215"/>
                  <a:pt x="195212" y="20917"/>
                  <a:pt x="274817" y="0"/>
                </a:cubicBezTo>
                <a:cubicBezTo>
                  <a:pt x="354422" y="-20917"/>
                  <a:pt x="563950" y="16416"/>
                  <a:pt x="657172" y="0"/>
                </a:cubicBezTo>
                <a:cubicBezTo>
                  <a:pt x="750395" y="-16416"/>
                  <a:pt x="1208174" y="82172"/>
                  <a:pt x="1469676" y="0"/>
                </a:cubicBezTo>
                <a:cubicBezTo>
                  <a:pt x="1731178" y="-82172"/>
                  <a:pt x="1913752" y="43686"/>
                  <a:pt x="2067105" y="0"/>
                </a:cubicBezTo>
                <a:cubicBezTo>
                  <a:pt x="2220458" y="-43686"/>
                  <a:pt x="2501375" y="67318"/>
                  <a:pt x="2664534" y="0"/>
                </a:cubicBezTo>
                <a:cubicBezTo>
                  <a:pt x="2827693" y="-67318"/>
                  <a:pt x="2859217" y="828"/>
                  <a:pt x="3046889" y="0"/>
                </a:cubicBezTo>
                <a:cubicBezTo>
                  <a:pt x="3234562" y="-828"/>
                  <a:pt x="3252395" y="22376"/>
                  <a:pt x="3321706" y="0"/>
                </a:cubicBezTo>
                <a:cubicBezTo>
                  <a:pt x="3391017" y="-22376"/>
                  <a:pt x="3606736" y="35426"/>
                  <a:pt x="3704061" y="0"/>
                </a:cubicBezTo>
                <a:cubicBezTo>
                  <a:pt x="3801386" y="-35426"/>
                  <a:pt x="3911074" y="33263"/>
                  <a:pt x="4086416" y="0"/>
                </a:cubicBezTo>
                <a:cubicBezTo>
                  <a:pt x="4261758" y="-33263"/>
                  <a:pt x="4473594" y="5638"/>
                  <a:pt x="4576307" y="0"/>
                </a:cubicBezTo>
                <a:cubicBezTo>
                  <a:pt x="4679020" y="-5638"/>
                  <a:pt x="5053099" y="45131"/>
                  <a:pt x="5173737" y="0"/>
                </a:cubicBezTo>
                <a:cubicBezTo>
                  <a:pt x="5294375" y="-45131"/>
                  <a:pt x="5769334" y="21052"/>
                  <a:pt x="5986240" y="0"/>
                </a:cubicBezTo>
                <a:cubicBezTo>
                  <a:pt x="6203146" y="-21052"/>
                  <a:pt x="6607449" y="70819"/>
                  <a:pt x="6798744" y="0"/>
                </a:cubicBezTo>
                <a:cubicBezTo>
                  <a:pt x="6990039" y="-70819"/>
                  <a:pt x="7330480" y="40402"/>
                  <a:pt x="7611248" y="0"/>
                </a:cubicBezTo>
                <a:cubicBezTo>
                  <a:pt x="7892016" y="-40402"/>
                  <a:pt x="8026390" y="56837"/>
                  <a:pt x="8208677" y="0"/>
                </a:cubicBezTo>
                <a:cubicBezTo>
                  <a:pt x="8390964" y="-56837"/>
                  <a:pt x="8672589" y="32461"/>
                  <a:pt x="8806106" y="0"/>
                </a:cubicBezTo>
                <a:cubicBezTo>
                  <a:pt x="8939623" y="-32461"/>
                  <a:pt x="9080518" y="22638"/>
                  <a:pt x="9188461" y="0"/>
                </a:cubicBezTo>
                <a:cubicBezTo>
                  <a:pt x="9296404" y="-22638"/>
                  <a:pt x="9700117" y="90895"/>
                  <a:pt x="10000964" y="0"/>
                </a:cubicBezTo>
                <a:cubicBezTo>
                  <a:pt x="10301811" y="-90895"/>
                  <a:pt x="10549081" y="77642"/>
                  <a:pt x="10753725" y="0"/>
                </a:cubicBezTo>
                <a:cubicBezTo>
                  <a:pt x="10809814" y="211985"/>
                  <a:pt x="10747922" y="293883"/>
                  <a:pt x="10753725" y="521374"/>
                </a:cubicBezTo>
                <a:cubicBezTo>
                  <a:pt x="10759528" y="748865"/>
                  <a:pt x="10741109" y="952143"/>
                  <a:pt x="10753725" y="1161241"/>
                </a:cubicBezTo>
                <a:cubicBezTo>
                  <a:pt x="10766341" y="1370339"/>
                  <a:pt x="10697255" y="1565660"/>
                  <a:pt x="10753725" y="1777410"/>
                </a:cubicBezTo>
                <a:cubicBezTo>
                  <a:pt x="10810195" y="1989160"/>
                  <a:pt x="10722632" y="2113724"/>
                  <a:pt x="10753725" y="2369880"/>
                </a:cubicBezTo>
                <a:cubicBezTo>
                  <a:pt x="10484100" y="2379742"/>
                  <a:pt x="10348482" y="2328589"/>
                  <a:pt x="10156296" y="2369880"/>
                </a:cubicBezTo>
                <a:cubicBezTo>
                  <a:pt x="9964110" y="2411171"/>
                  <a:pt x="9869119" y="2331601"/>
                  <a:pt x="9666404" y="2369880"/>
                </a:cubicBezTo>
                <a:cubicBezTo>
                  <a:pt x="9463689" y="2408159"/>
                  <a:pt x="9400484" y="2357508"/>
                  <a:pt x="9284049" y="2369880"/>
                </a:cubicBezTo>
                <a:cubicBezTo>
                  <a:pt x="9167614" y="2382252"/>
                  <a:pt x="8640488" y="2350888"/>
                  <a:pt x="8471546" y="2369880"/>
                </a:cubicBezTo>
                <a:cubicBezTo>
                  <a:pt x="8302604" y="2388872"/>
                  <a:pt x="8051267" y="2351173"/>
                  <a:pt x="7766579" y="2369880"/>
                </a:cubicBezTo>
                <a:cubicBezTo>
                  <a:pt x="7481891" y="2388587"/>
                  <a:pt x="7386127" y="2321994"/>
                  <a:pt x="7276687" y="2369880"/>
                </a:cubicBezTo>
                <a:cubicBezTo>
                  <a:pt x="7167247" y="2417766"/>
                  <a:pt x="7008668" y="2326406"/>
                  <a:pt x="6786795" y="2369880"/>
                </a:cubicBezTo>
                <a:cubicBezTo>
                  <a:pt x="6564922" y="2413354"/>
                  <a:pt x="6321449" y="2349519"/>
                  <a:pt x="6189366" y="2369880"/>
                </a:cubicBezTo>
                <a:cubicBezTo>
                  <a:pt x="6057283" y="2390241"/>
                  <a:pt x="5779621" y="2345560"/>
                  <a:pt x="5376863" y="2369880"/>
                </a:cubicBezTo>
                <a:cubicBezTo>
                  <a:pt x="4974105" y="2394200"/>
                  <a:pt x="5131674" y="2336696"/>
                  <a:pt x="4994508" y="2369880"/>
                </a:cubicBezTo>
                <a:cubicBezTo>
                  <a:pt x="4857342" y="2403064"/>
                  <a:pt x="4534177" y="2355790"/>
                  <a:pt x="4397079" y="2369880"/>
                </a:cubicBezTo>
                <a:cubicBezTo>
                  <a:pt x="4259981" y="2383970"/>
                  <a:pt x="4111282" y="2353478"/>
                  <a:pt x="4014724" y="2369880"/>
                </a:cubicBezTo>
                <a:cubicBezTo>
                  <a:pt x="3918166" y="2386282"/>
                  <a:pt x="3553130" y="2310347"/>
                  <a:pt x="3202220" y="2369880"/>
                </a:cubicBezTo>
                <a:cubicBezTo>
                  <a:pt x="2851310" y="2429413"/>
                  <a:pt x="2838888" y="2363547"/>
                  <a:pt x="2497254" y="2369880"/>
                </a:cubicBezTo>
                <a:cubicBezTo>
                  <a:pt x="2155620" y="2376213"/>
                  <a:pt x="2036510" y="2298639"/>
                  <a:pt x="1684750" y="2369880"/>
                </a:cubicBezTo>
                <a:cubicBezTo>
                  <a:pt x="1332990" y="2441121"/>
                  <a:pt x="1311845" y="2344492"/>
                  <a:pt x="979784" y="2369880"/>
                </a:cubicBezTo>
                <a:cubicBezTo>
                  <a:pt x="647723" y="2395268"/>
                  <a:pt x="277112" y="2253080"/>
                  <a:pt x="0" y="2369880"/>
                </a:cubicBezTo>
                <a:cubicBezTo>
                  <a:pt x="-55114" y="2181599"/>
                  <a:pt x="51275" y="1977342"/>
                  <a:pt x="0" y="1801109"/>
                </a:cubicBezTo>
                <a:cubicBezTo>
                  <a:pt x="-51275" y="1624876"/>
                  <a:pt x="20213" y="1474065"/>
                  <a:pt x="0" y="1208639"/>
                </a:cubicBezTo>
                <a:cubicBezTo>
                  <a:pt x="-20213" y="943213"/>
                  <a:pt x="19845" y="896962"/>
                  <a:pt x="0" y="639868"/>
                </a:cubicBezTo>
                <a:cubicBezTo>
                  <a:pt x="-19845" y="382774"/>
                  <a:pt x="33315" y="294252"/>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Sur la fiche Action de l’entrepreneur, il est possible de supprimer une action.</a:t>
            </a:r>
          </a:p>
          <a:p>
            <a:pPr algn="just"/>
            <a:endParaRPr lang="fr-FR" sz="12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r>
              <a:rPr lang="fr-FR" sz="2000" b="1" i="1"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b="1" i="1"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Affichage</a:t>
            </a:r>
          </a:p>
          <a:p>
            <a:pPr algn="just"/>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Dans le Tableau des actions, il est possible de supprimer la participation de l’entrepreneur à l’action via l’icone               (« poubelle », tout à droite).  </a:t>
            </a:r>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Ce</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tte image « poubelle » est :</a:t>
            </a:r>
          </a:p>
          <a:p>
            <a:pPr algn="just"/>
            <a:r>
              <a:rPr lang="fr-FR"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&lt; </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orange pour les actions individuelles     -&gt; l’action sera également supprimée de Jungo</a:t>
            </a:r>
          </a:p>
          <a:p>
            <a:pPr algn="just"/>
            <a:r>
              <a:rPr lang="fr-FR" dirty="0">
                <a:solidFill>
                  <a:schemeClr val="tx1">
                    <a:lumMod val="65000"/>
                    <a:lumOff val="35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&lt; </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rouge pour les actions collectives   -&gt; l’action existera toujours en base et visible sur l’Agenda </a:t>
            </a:r>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(car d’autres Participants à l’action)</a:t>
            </a:r>
            <a:endPar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endParaRPr lang="fr-FR" sz="8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p:txBody>
      </p:sp>
      <p:pic>
        <p:nvPicPr>
          <p:cNvPr id="3" name="Image 2">
            <a:extLst>
              <a:ext uri="{FF2B5EF4-FFF2-40B4-BE49-F238E27FC236}">
                <a16:creationId xmlns:a16="http://schemas.microsoft.com/office/drawing/2014/main" id="{236F33FA-B0AC-D01C-4DC8-D8BAF405DA0B}"/>
              </a:ext>
            </a:extLst>
          </p:cNvPr>
          <p:cNvPicPr>
            <a:picLocks noChangeAspect="1"/>
          </p:cNvPicPr>
          <p:nvPr/>
        </p:nvPicPr>
        <p:blipFill>
          <a:blip r:embed="rId2"/>
          <a:stretch>
            <a:fillRect/>
          </a:stretch>
        </p:blipFill>
        <p:spPr>
          <a:xfrm>
            <a:off x="2123767" y="4413577"/>
            <a:ext cx="8278762" cy="2249279"/>
          </a:xfrm>
          <a:prstGeom prst="rect">
            <a:avLst/>
          </a:prstGeom>
          <a:ln>
            <a:solidFill>
              <a:schemeClr val="bg1">
                <a:lumMod val="75000"/>
              </a:schemeClr>
            </a:solidFill>
          </a:ln>
        </p:spPr>
      </p:pic>
      <p:pic>
        <p:nvPicPr>
          <p:cNvPr id="5" name="Image 4">
            <a:extLst>
              <a:ext uri="{FF2B5EF4-FFF2-40B4-BE49-F238E27FC236}">
                <a16:creationId xmlns:a16="http://schemas.microsoft.com/office/drawing/2014/main" id="{8C8E7957-1121-4147-EC7F-2A56B5DAD423}"/>
              </a:ext>
            </a:extLst>
          </p:cNvPr>
          <p:cNvPicPr>
            <a:picLocks noChangeAspect="1"/>
          </p:cNvPicPr>
          <p:nvPr/>
        </p:nvPicPr>
        <p:blipFill>
          <a:blip r:embed="rId3"/>
          <a:stretch>
            <a:fillRect/>
          </a:stretch>
        </p:blipFill>
        <p:spPr>
          <a:xfrm>
            <a:off x="11266540" y="2448618"/>
            <a:ext cx="289646" cy="289646"/>
          </a:xfrm>
          <a:prstGeom prst="rect">
            <a:avLst/>
          </a:prstGeom>
        </p:spPr>
      </p:pic>
      <p:sp>
        <p:nvSpPr>
          <p:cNvPr id="7" name="ZoneTexte 6">
            <a:extLst>
              <a:ext uri="{FF2B5EF4-FFF2-40B4-BE49-F238E27FC236}">
                <a16:creationId xmlns:a16="http://schemas.microsoft.com/office/drawing/2014/main" id="{84943480-04BD-75EA-ACD9-290322D05561}"/>
              </a:ext>
            </a:extLst>
          </p:cNvPr>
          <p:cNvSpPr txBox="1"/>
          <p:nvPr/>
        </p:nvSpPr>
        <p:spPr>
          <a:xfrm>
            <a:off x="2018379" y="4051298"/>
            <a:ext cx="4697054" cy="338554"/>
          </a:xfrm>
          <a:prstGeom prst="rect">
            <a:avLst/>
          </a:prstGeom>
          <a:noFill/>
        </p:spPr>
        <p:txBody>
          <a:bodyPr wrap="square" rtlCol="0">
            <a:spAutoFit/>
          </a:bodyPr>
          <a:lstStyle/>
          <a:p>
            <a:r>
              <a:rPr lang="fr-FR" sz="1600" b="1" i="1" dirty="0">
                <a:solidFill>
                  <a:srgbClr val="00B050"/>
                </a:solidFill>
              </a:rPr>
              <a:t>Entrepreneur/ Actions/ Tableau des actions</a:t>
            </a:r>
          </a:p>
        </p:txBody>
      </p:sp>
    </p:spTree>
    <p:extLst>
      <p:ext uri="{BB962C8B-B14F-4D97-AF65-F5344CB8AC3E}">
        <p14:creationId xmlns:p14="http://schemas.microsoft.com/office/powerpoint/2010/main" val="3904395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9781" y="1479250"/>
            <a:ext cx="9144000" cy="2692815"/>
          </a:xfrm>
        </p:spPr>
        <p:txBody>
          <a:bodyPr>
            <a:normAutofit/>
          </a:bodyPr>
          <a:lstStyle/>
          <a:p>
            <a:pPr>
              <a:lnSpc>
                <a:spcPct val="150000"/>
              </a:lnSpc>
              <a:spcAft>
                <a:spcPts val="1000"/>
              </a:spcAft>
            </a:pPr>
            <a:r>
              <a:rPr lang="fr-FR" dirty="0">
                <a:solidFill>
                  <a:srgbClr val="2F479E"/>
                </a:solidFill>
                <a:latin typeface="ITC Avant Garde Std Bk" panose="020B0502020202020204" pitchFamily="34" charset="0"/>
              </a:rPr>
              <a:t>|CORRECTIONS LIVREES|</a:t>
            </a:r>
            <a:endParaRPr lang="fr-FR" sz="5300" dirty="0">
              <a:solidFill>
                <a:schemeClr val="accent2"/>
              </a:solidFill>
              <a:latin typeface="ITC Avant Garde Std Bk" panose="020B0502020202020204" pitchFamily="34" charset="0"/>
            </a:endParaRPr>
          </a:p>
        </p:txBody>
      </p:sp>
      <p:pic>
        <p:nvPicPr>
          <p:cNvPr id="7" name="Image 6" descr="Une image contenant jeu&#10;&#10;Description générée automatiquement">
            <a:extLst>
              <a:ext uri="{FF2B5EF4-FFF2-40B4-BE49-F238E27FC236}">
                <a16:creationId xmlns:a16="http://schemas.microsoft.com/office/drawing/2014/main" id="{A838307C-333D-432D-891B-AC273343A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525" y="377411"/>
            <a:ext cx="2137145" cy="1373116"/>
          </a:xfrm>
          <a:prstGeom prst="rect">
            <a:avLst/>
          </a:prstGeom>
        </p:spPr>
      </p:pic>
      <p:sp>
        <p:nvSpPr>
          <p:cNvPr id="6" name="ZoneTexte 5">
            <a:extLst>
              <a:ext uri="{FF2B5EF4-FFF2-40B4-BE49-F238E27FC236}">
                <a16:creationId xmlns:a16="http://schemas.microsoft.com/office/drawing/2014/main" id="{FC34C025-8653-A1BD-33BF-DBC877AC4BE2}"/>
              </a:ext>
            </a:extLst>
          </p:cNvPr>
          <p:cNvSpPr txBox="1"/>
          <p:nvPr/>
        </p:nvSpPr>
        <p:spPr>
          <a:xfrm>
            <a:off x="5643717" y="5290260"/>
            <a:ext cx="4336025" cy="523220"/>
          </a:xfrm>
          <a:prstGeom prst="rect">
            <a:avLst/>
          </a:prstGeom>
          <a:solidFill>
            <a:schemeClr val="bg2"/>
          </a:solidFill>
        </p:spPr>
        <p:txBody>
          <a:bodyPr wrap="square">
            <a:spAutoFit/>
          </a:bodyPr>
          <a:lstStyle/>
          <a:p>
            <a:pPr algn="ctr"/>
            <a:r>
              <a:rPr lang="fr-FR" sz="2800" dirty="0">
                <a:solidFill>
                  <a:srgbClr val="2F479E"/>
                </a:solidFill>
                <a:latin typeface="ITC Avant Garde Std Bk" panose="020B0502020202020204" pitchFamily="34" charset="0"/>
              </a:rPr>
              <a:t>du 10 au 31 oct. 2022</a:t>
            </a:r>
            <a:endParaRPr lang="fr-FR" sz="2800" dirty="0"/>
          </a:p>
        </p:txBody>
      </p:sp>
    </p:spTree>
    <p:extLst>
      <p:ext uri="{BB962C8B-B14F-4D97-AF65-F5344CB8AC3E}">
        <p14:creationId xmlns:p14="http://schemas.microsoft.com/office/powerpoint/2010/main" val="4290720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CA52932-9A6B-5C2B-1A3E-AB2E283EBA8D}"/>
              </a:ext>
            </a:extLst>
          </p:cNvPr>
          <p:cNvSpPr txBox="1"/>
          <p:nvPr/>
        </p:nvSpPr>
        <p:spPr>
          <a:xfrm>
            <a:off x="514350" y="1265441"/>
            <a:ext cx="10934700" cy="1451679"/>
          </a:xfrm>
          <a:custGeom>
            <a:avLst/>
            <a:gdLst>
              <a:gd name="connsiteX0" fmla="*/ 0 w 10934700"/>
              <a:gd name="connsiteY0" fmla="*/ 0 h 1451679"/>
              <a:gd name="connsiteX1" fmla="*/ 247470 w 10934700"/>
              <a:gd name="connsiteY1" fmla="*/ 0 h 1451679"/>
              <a:gd name="connsiteX2" fmla="*/ 604286 w 10934700"/>
              <a:gd name="connsiteY2" fmla="*/ 0 h 1451679"/>
              <a:gd name="connsiteX3" fmla="*/ 1398491 w 10934700"/>
              <a:gd name="connsiteY3" fmla="*/ 0 h 1451679"/>
              <a:gd name="connsiteX4" fmla="*/ 1974001 w 10934700"/>
              <a:gd name="connsiteY4" fmla="*/ 0 h 1451679"/>
              <a:gd name="connsiteX5" fmla="*/ 2549512 w 10934700"/>
              <a:gd name="connsiteY5" fmla="*/ 0 h 1451679"/>
              <a:gd name="connsiteX6" fmla="*/ 2906328 w 10934700"/>
              <a:gd name="connsiteY6" fmla="*/ 0 h 1451679"/>
              <a:gd name="connsiteX7" fmla="*/ 3153798 w 10934700"/>
              <a:gd name="connsiteY7" fmla="*/ 0 h 1451679"/>
              <a:gd name="connsiteX8" fmla="*/ 3510614 w 10934700"/>
              <a:gd name="connsiteY8" fmla="*/ 0 h 1451679"/>
              <a:gd name="connsiteX9" fmla="*/ 3867431 w 10934700"/>
              <a:gd name="connsiteY9" fmla="*/ 0 h 1451679"/>
              <a:gd name="connsiteX10" fmla="*/ 4333594 w 10934700"/>
              <a:gd name="connsiteY10" fmla="*/ 0 h 1451679"/>
              <a:gd name="connsiteX11" fmla="*/ 4909105 w 10934700"/>
              <a:gd name="connsiteY11" fmla="*/ 0 h 1451679"/>
              <a:gd name="connsiteX12" fmla="*/ 5703309 w 10934700"/>
              <a:gd name="connsiteY12" fmla="*/ 0 h 1451679"/>
              <a:gd name="connsiteX13" fmla="*/ 6497514 w 10934700"/>
              <a:gd name="connsiteY13" fmla="*/ 0 h 1451679"/>
              <a:gd name="connsiteX14" fmla="*/ 7291718 w 10934700"/>
              <a:gd name="connsiteY14" fmla="*/ 0 h 1451679"/>
              <a:gd name="connsiteX15" fmla="*/ 7867229 w 10934700"/>
              <a:gd name="connsiteY15" fmla="*/ 0 h 1451679"/>
              <a:gd name="connsiteX16" fmla="*/ 8442739 w 10934700"/>
              <a:gd name="connsiteY16" fmla="*/ 0 h 1451679"/>
              <a:gd name="connsiteX17" fmla="*/ 8799556 w 10934700"/>
              <a:gd name="connsiteY17" fmla="*/ 0 h 1451679"/>
              <a:gd name="connsiteX18" fmla="*/ 9593760 w 10934700"/>
              <a:gd name="connsiteY18" fmla="*/ 0 h 1451679"/>
              <a:gd name="connsiteX19" fmla="*/ 10278618 w 10934700"/>
              <a:gd name="connsiteY19" fmla="*/ 0 h 1451679"/>
              <a:gd name="connsiteX20" fmla="*/ 10934700 w 10934700"/>
              <a:gd name="connsiteY20" fmla="*/ 0 h 1451679"/>
              <a:gd name="connsiteX21" fmla="*/ 10934700 w 10934700"/>
              <a:gd name="connsiteY21" fmla="*/ 469376 h 1451679"/>
              <a:gd name="connsiteX22" fmla="*/ 10934700 w 10934700"/>
              <a:gd name="connsiteY22" fmla="*/ 967786 h 1451679"/>
              <a:gd name="connsiteX23" fmla="*/ 10934700 w 10934700"/>
              <a:gd name="connsiteY23" fmla="*/ 1451679 h 1451679"/>
              <a:gd name="connsiteX24" fmla="*/ 10359189 w 10934700"/>
              <a:gd name="connsiteY24" fmla="*/ 1451679 h 1451679"/>
              <a:gd name="connsiteX25" fmla="*/ 9893026 w 10934700"/>
              <a:gd name="connsiteY25" fmla="*/ 1451679 h 1451679"/>
              <a:gd name="connsiteX26" fmla="*/ 9536209 w 10934700"/>
              <a:gd name="connsiteY26" fmla="*/ 1451679 h 1451679"/>
              <a:gd name="connsiteX27" fmla="*/ 8742005 w 10934700"/>
              <a:gd name="connsiteY27" fmla="*/ 1451679 h 1451679"/>
              <a:gd name="connsiteX28" fmla="*/ 8057147 w 10934700"/>
              <a:gd name="connsiteY28" fmla="*/ 1451679 h 1451679"/>
              <a:gd name="connsiteX29" fmla="*/ 7590984 w 10934700"/>
              <a:gd name="connsiteY29" fmla="*/ 1451679 h 1451679"/>
              <a:gd name="connsiteX30" fmla="*/ 7124820 w 10934700"/>
              <a:gd name="connsiteY30" fmla="*/ 1451679 h 1451679"/>
              <a:gd name="connsiteX31" fmla="*/ 6549310 w 10934700"/>
              <a:gd name="connsiteY31" fmla="*/ 1451679 h 1451679"/>
              <a:gd name="connsiteX32" fmla="*/ 5755105 w 10934700"/>
              <a:gd name="connsiteY32" fmla="*/ 1451679 h 1451679"/>
              <a:gd name="connsiteX33" fmla="*/ 5398289 w 10934700"/>
              <a:gd name="connsiteY33" fmla="*/ 1451679 h 1451679"/>
              <a:gd name="connsiteX34" fmla="*/ 4822778 w 10934700"/>
              <a:gd name="connsiteY34" fmla="*/ 1451679 h 1451679"/>
              <a:gd name="connsiteX35" fmla="*/ 4465962 w 10934700"/>
              <a:gd name="connsiteY35" fmla="*/ 1451679 h 1451679"/>
              <a:gd name="connsiteX36" fmla="*/ 3671757 w 10934700"/>
              <a:gd name="connsiteY36" fmla="*/ 1451679 h 1451679"/>
              <a:gd name="connsiteX37" fmla="*/ 2986900 w 10934700"/>
              <a:gd name="connsiteY37" fmla="*/ 1451679 h 1451679"/>
              <a:gd name="connsiteX38" fmla="*/ 2192695 w 10934700"/>
              <a:gd name="connsiteY38" fmla="*/ 1451679 h 1451679"/>
              <a:gd name="connsiteX39" fmla="*/ 1507838 w 10934700"/>
              <a:gd name="connsiteY39" fmla="*/ 1451679 h 1451679"/>
              <a:gd name="connsiteX40" fmla="*/ 1041674 w 10934700"/>
              <a:gd name="connsiteY40" fmla="*/ 1451679 h 1451679"/>
              <a:gd name="connsiteX41" fmla="*/ 575511 w 10934700"/>
              <a:gd name="connsiteY41" fmla="*/ 1451679 h 1451679"/>
              <a:gd name="connsiteX42" fmla="*/ 0 w 10934700"/>
              <a:gd name="connsiteY42" fmla="*/ 1451679 h 1451679"/>
              <a:gd name="connsiteX43" fmla="*/ 0 w 10934700"/>
              <a:gd name="connsiteY43" fmla="*/ 938752 h 1451679"/>
              <a:gd name="connsiteX44" fmla="*/ 0 w 10934700"/>
              <a:gd name="connsiteY44" fmla="*/ 483893 h 1451679"/>
              <a:gd name="connsiteX45" fmla="*/ 0 w 10934700"/>
              <a:gd name="connsiteY45" fmla="*/ 0 h 1451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0934700" h="1451679" extrusionOk="0">
                <a:moveTo>
                  <a:pt x="0" y="0"/>
                </a:moveTo>
                <a:cubicBezTo>
                  <a:pt x="117410" y="-21623"/>
                  <a:pt x="174886" y="5040"/>
                  <a:pt x="247470" y="0"/>
                </a:cubicBezTo>
                <a:cubicBezTo>
                  <a:pt x="320054" y="-5040"/>
                  <a:pt x="437117" y="30664"/>
                  <a:pt x="604286" y="0"/>
                </a:cubicBezTo>
                <a:cubicBezTo>
                  <a:pt x="771455" y="-30664"/>
                  <a:pt x="1011419" y="60869"/>
                  <a:pt x="1398491" y="0"/>
                </a:cubicBezTo>
                <a:cubicBezTo>
                  <a:pt x="1785564" y="-60869"/>
                  <a:pt x="1727817" y="33483"/>
                  <a:pt x="1974001" y="0"/>
                </a:cubicBezTo>
                <a:cubicBezTo>
                  <a:pt x="2220185" y="-33483"/>
                  <a:pt x="2295815" y="28757"/>
                  <a:pt x="2549512" y="0"/>
                </a:cubicBezTo>
                <a:cubicBezTo>
                  <a:pt x="2803209" y="-28757"/>
                  <a:pt x="2790860" y="31063"/>
                  <a:pt x="2906328" y="0"/>
                </a:cubicBezTo>
                <a:cubicBezTo>
                  <a:pt x="3021796" y="-31063"/>
                  <a:pt x="3052371" y="28954"/>
                  <a:pt x="3153798" y="0"/>
                </a:cubicBezTo>
                <a:cubicBezTo>
                  <a:pt x="3255225" y="-28954"/>
                  <a:pt x="3414437" y="26790"/>
                  <a:pt x="3510614" y="0"/>
                </a:cubicBezTo>
                <a:cubicBezTo>
                  <a:pt x="3606791" y="-26790"/>
                  <a:pt x="3794568" y="25510"/>
                  <a:pt x="3867431" y="0"/>
                </a:cubicBezTo>
                <a:cubicBezTo>
                  <a:pt x="3940294" y="-25510"/>
                  <a:pt x="4163793" y="32433"/>
                  <a:pt x="4333594" y="0"/>
                </a:cubicBezTo>
                <a:cubicBezTo>
                  <a:pt x="4503395" y="-32433"/>
                  <a:pt x="4793688" y="3873"/>
                  <a:pt x="4909105" y="0"/>
                </a:cubicBezTo>
                <a:cubicBezTo>
                  <a:pt x="5024522" y="-3873"/>
                  <a:pt x="5317458" y="70351"/>
                  <a:pt x="5703309" y="0"/>
                </a:cubicBezTo>
                <a:cubicBezTo>
                  <a:pt x="6089160" y="-70351"/>
                  <a:pt x="6325365" y="72075"/>
                  <a:pt x="6497514" y="0"/>
                </a:cubicBezTo>
                <a:cubicBezTo>
                  <a:pt x="6669664" y="-72075"/>
                  <a:pt x="7029131" y="1495"/>
                  <a:pt x="7291718" y="0"/>
                </a:cubicBezTo>
                <a:cubicBezTo>
                  <a:pt x="7554305" y="-1495"/>
                  <a:pt x="7654492" y="3953"/>
                  <a:pt x="7867229" y="0"/>
                </a:cubicBezTo>
                <a:cubicBezTo>
                  <a:pt x="8079966" y="-3953"/>
                  <a:pt x="8313190" y="55463"/>
                  <a:pt x="8442739" y="0"/>
                </a:cubicBezTo>
                <a:cubicBezTo>
                  <a:pt x="8572288" y="-55463"/>
                  <a:pt x="8642933" y="13269"/>
                  <a:pt x="8799556" y="0"/>
                </a:cubicBezTo>
                <a:cubicBezTo>
                  <a:pt x="8956179" y="-13269"/>
                  <a:pt x="9410880" y="73113"/>
                  <a:pt x="9593760" y="0"/>
                </a:cubicBezTo>
                <a:cubicBezTo>
                  <a:pt x="9776640" y="-73113"/>
                  <a:pt x="10085036" y="13594"/>
                  <a:pt x="10278618" y="0"/>
                </a:cubicBezTo>
                <a:cubicBezTo>
                  <a:pt x="10472200" y="-13594"/>
                  <a:pt x="10630999" y="13648"/>
                  <a:pt x="10934700" y="0"/>
                </a:cubicBezTo>
                <a:cubicBezTo>
                  <a:pt x="10953873" y="138899"/>
                  <a:pt x="10928441" y="309334"/>
                  <a:pt x="10934700" y="469376"/>
                </a:cubicBezTo>
                <a:cubicBezTo>
                  <a:pt x="10940959" y="629418"/>
                  <a:pt x="10932238" y="854642"/>
                  <a:pt x="10934700" y="967786"/>
                </a:cubicBezTo>
                <a:cubicBezTo>
                  <a:pt x="10937162" y="1080930"/>
                  <a:pt x="10926122" y="1287514"/>
                  <a:pt x="10934700" y="1451679"/>
                </a:cubicBezTo>
                <a:cubicBezTo>
                  <a:pt x="10697857" y="1493021"/>
                  <a:pt x="10623341" y="1443503"/>
                  <a:pt x="10359189" y="1451679"/>
                </a:cubicBezTo>
                <a:cubicBezTo>
                  <a:pt x="10095037" y="1459855"/>
                  <a:pt x="10019305" y="1430347"/>
                  <a:pt x="9893026" y="1451679"/>
                </a:cubicBezTo>
                <a:cubicBezTo>
                  <a:pt x="9766747" y="1473011"/>
                  <a:pt x="9613476" y="1430370"/>
                  <a:pt x="9536209" y="1451679"/>
                </a:cubicBezTo>
                <a:cubicBezTo>
                  <a:pt x="9458942" y="1472988"/>
                  <a:pt x="8927741" y="1441373"/>
                  <a:pt x="8742005" y="1451679"/>
                </a:cubicBezTo>
                <a:cubicBezTo>
                  <a:pt x="8556269" y="1461985"/>
                  <a:pt x="8217187" y="1399185"/>
                  <a:pt x="8057147" y="1451679"/>
                </a:cubicBezTo>
                <a:cubicBezTo>
                  <a:pt x="7897107" y="1504173"/>
                  <a:pt x="7774418" y="1450011"/>
                  <a:pt x="7590984" y="1451679"/>
                </a:cubicBezTo>
                <a:cubicBezTo>
                  <a:pt x="7407550" y="1453347"/>
                  <a:pt x="7332791" y="1440188"/>
                  <a:pt x="7124820" y="1451679"/>
                </a:cubicBezTo>
                <a:cubicBezTo>
                  <a:pt x="6916849" y="1463170"/>
                  <a:pt x="6708861" y="1429964"/>
                  <a:pt x="6549310" y="1451679"/>
                </a:cubicBezTo>
                <a:cubicBezTo>
                  <a:pt x="6389759" y="1473394"/>
                  <a:pt x="6014069" y="1371005"/>
                  <a:pt x="5755105" y="1451679"/>
                </a:cubicBezTo>
                <a:cubicBezTo>
                  <a:pt x="5496142" y="1532353"/>
                  <a:pt x="5496553" y="1432875"/>
                  <a:pt x="5398289" y="1451679"/>
                </a:cubicBezTo>
                <a:cubicBezTo>
                  <a:pt x="5300025" y="1470483"/>
                  <a:pt x="5089205" y="1436327"/>
                  <a:pt x="4822778" y="1451679"/>
                </a:cubicBezTo>
                <a:cubicBezTo>
                  <a:pt x="4556351" y="1467031"/>
                  <a:pt x="4573195" y="1428624"/>
                  <a:pt x="4465962" y="1451679"/>
                </a:cubicBezTo>
                <a:cubicBezTo>
                  <a:pt x="4358729" y="1474734"/>
                  <a:pt x="4012677" y="1413802"/>
                  <a:pt x="3671757" y="1451679"/>
                </a:cubicBezTo>
                <a:cubicBezTo>
                  <a:pt x="3330838" y="1489556"/>
                  <a:pt x="3153196" y="1425258"/>
                  <a:pt x="2986900" y="1451679"/>
                </a:cubicBezTo>
                <a:cubicBezTo>
                  <a:pt x="2820604" y="1478100"/>
                  <a:pt x="2382133" y="1450048"/>
                  <a:pt x="2192695" y="1451679"/>
                </a:cubicBezTo>
                <a:cubicBezTo>
                  <a:pt x="2003257" y="1453310"/>
                  <a:pt x="1706259" y="1437899"/>
                  <a:pt x="1507838" y="1451679"/>
                </a:cubicBezTo>
                <a:cubicBezTo>
                  <a:pt x="1309417" y="1465459"/>
                  <a:pt x="1190559" y="1400203"/>
                  <a:pt x="1041674" y="1451679"/>
                </a:cubicBezTo>
                <a:cubicBezTo>
                  <a:pt x="892789" y="1503155"/>
                  <a:pt x="704254" y="1442336"/>
                  <a:pt x="575511" y="1451679"/>
                </a:cubicBezTo>
                <a:cubicBezTo>
                  <a:pt x="446768" y="1461022"/>
                  <a:pt x="247356" y="1417049"/>
                  <a:pt x="0" y="1451679"/>
                </a:cubicBezTo>
                <a:cubicBezTo>
                  <a:pt x="-29010" y="1274921"/>
                  <a:pt x="45929" y="1045141"/>
                  <a:pt x="0" y="938752"/>
                </a:cubicBezTo>
                <a:cubicBezTo>
                  <a:pt x="-45929" y="832363"/>
                  <a:pt x="44815" y="624264"/>
                  <a:pt x="0" y="483893"/>
                </a:cubicBezTo>
                <a:cubicBezTo>
                  <a:pt x="-44815" y="343522"/>
                  <a:pt x="39160" y="174242"/>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spcAft>
                <a:spcPts val="1000"/>
              </a:spcAf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Règle en vigueur :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Une action de Mode d’intervention « sur dossier » n’apparait pas sur le Bureau Virtuel, sur l’interface entrepreneur.</a:t>
            </a:r>
          </a:p>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Correction faite :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lors de la modification du Mode d’intervention de « présentiel » à « sur dossier », l’action n’apparait plus sur MBV</a:t>
            </a:r>
            <a:endPar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 name="ZoneTexte 8">
            <a:extLst>
              <a:ext uri="{FF2B5EF4-FFF2-40B4-BE49-F238E27FC236}">
                <a16:creationId xmlns:a16="http://schemas.microsoft.com/office/drawing/2014/main" id="{51DB5912-D210-28CF-8FD7-91811422F9E2}"/>
              </a:ext>
            </a:extLst>
          </p:cNvPr>
          <p:cNvSpPr txBox="1"/>
          <p:nvPr/>
        </p:nvSpPr>
        <p:spPr>
          <a:xfrm>
            <a:off x="514350" y="414074"/>
            <a:ext cx="10934699" cy="584775"/>
          </a:xfrm>
          <a:prstGeom prst="rect">
            <a:avLst/>
          </a:prstGeom>
          <a:solidFill>
            <a:srgbClr val="2F479E"/>
          </a:solidFill>
        </p:spPr>
        <p:txBody>
          <a:bodyPr wrap="square" rtlCol="0">
            <a:spAutoFit/>
          </a:bodyPr>
          <a:lstStyle/>
          <a:p>
            <a:r>
              <a:rPr lang="fr-FR" sz="3200" dirty="0">
                <a:solidFill>
                  <a:schemeClr val="bg1"/>
                </a:solidFill>
              </a:rPr>
              <a:t>ACTION « SUR DOSSIER »/ Envoi au Bureau Virtuel----</a:t>
            </a:r>
          </a:p>
        </p:txBody>
      </p:sp>
      <p:sp>
        <p:nvSpPr>
          <p:cNvPr id="6" name="ZoneTexte 5">
            <a:extLst>
              <a:ext uri="{FF2B5EF4-FFF2-40B4-BE49-F238E27FC236}">
                <a16:creationId xmlns:a16="http://schemas.microsoft.com/office/drawing/2014/main" id="{1571AB2D-4B8A-F1CA-F124-FA2F5F8F7141}"/>
              </a:ext>
            </a:extLst>
          </p:cNvPr>
          <p:cNvSpPr txBox="1"/>
          <p:nvPr/>
        </p:nvSpPr>
        <p:spPr>
          <a:xfrm>
            <a:off x="419100" y="5544040"/>
            <a:ext cx="10934699" cy="400110"/>
          </a:xfrm>
          <a:prstGeom prst="rect">
            <a:avLst/>
          </a:prstGeom>
          <a:noFill/>
        </p:spPr>
        <p:txBody>
          <a:bodyPr wrap="square">
            <a:spAutoFit/>
          </a:bodyPr>
          <a:lstStyle/>
          <a:p>
            <a:pPr marL="342900" indent="-342900">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Le champ « Publier sur le site web »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a été masqué  </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(tout en bas de l’écran Action).</a:t>
            </a:r>
          </a:p>
        </p:txBody>
      </p:sp>
      <p:sp>
        <p:nvSpPr>
          <p:cNvPr id="7" name="ZoneTexte 6">
            <a:extLst>
              <a:ext uri="{FF2B5EF4-FFF2-40B4-BE49-F238E27FC236}">
                <a16:creationId xmlns:a16="http://schemas.microsoft.com/office/drawing/2014/main" id="{F5BA32AC-F47F-CA11-F507-4701CD950957}"/>
              </a:ext>
            </a:extLst>
          </p:cNvPr>
          <p:cNvSpPr txBox="1"/>
          <p:nvPr/>
        </p:nvSpPr>
        <p:spPr>
          <a:xfrm>
            <a:off x="514349" y="4767739"/>
            <a:ext cx="10934699" cy="584775"/>
          </a:xfrm>
          <a:prstGeom prst="rect">
            <a:avLst/>
          </a:prstGeom>
          <a:solidFill>
            <a:srgbClr val="2F479E"/>
          </a:solidFill>
        </p:spPr>
        <p:txBody>
          <a:bodyPr wrap="square" rtlCol="0">
            <a:spAutoFit/>
          </a:bodyPr>
          <a:lstStyle/>
          <a:p>
            <a:r>
              <a:rPr lang="fr-FR" sz="3200" dirty="0">
                <a:solidFill>
                  <a:schemeClr val="bg1"/>
                </a:solidFill>
              </a:rPr>
              <a:t>ACTION/ Masquer un champ non opérationnel</a:t>
            </a:r>
          </a:p>
        </p:txBody>
      </p:sp>
      <p:sp>
        <p:nvSpPr>
          <p:cNvPr id="2" name="ZoneTexte 1">
            <a:extLst>
              <a:ext uri="{FF2B5EF4-FFF2-40B4-BE49-F238E27FC236}">
                <a16:creationId xmlns:a16="http://schemas.microsoft.com/office/drawing/2014/main" id="{47A160D3-1F92-856A-D6A4-4B06947C5E76}"/>
              </a:ext>
            </a:extLst>
          </p:cNvPr>
          <p:cNvSpPr txBox="1"/>
          <p:nvPr/>
        </p:nvSpPr>
        <p:spPr>
          <a:xfrm>
            <a:off x="419100" y="3901067"/>
            <a:ext cx="10934700" cy="400110"/>
          </a:xfrm>
          <a:custGeom>
            <a:avLst/>
            <a:gdLst>
              <a:gd name="connsiteX0" fmla="*/ 0 w 10934700"/>
              <a:gd name="connsiteY0" fmla="*/ 0 h 400110"/>
              <a:gd name="connsiteX1" fmla="*/ 247470 w 10934700"/>
              <a:gd name="connsiteY1" fmla="*/ 0 h 400110"/>
              <a:gd name="connsiteX2" fmla="*/ 604286 w 10934700"/>
              <a:gd name="connsiteY2" fmla="*/ 0 h 400110"/>
              <a:gd name="connsiteX3" fmla="*/ 1398491 w 10934700"/>
              <a:gd name="connsiteY3" fmla="*/ 0 h 400110"/>
              <a:gd name="connsiteX4" fmla="*/ 1974001 w 10934700"/>
              <a:gd name="connsiteY4" fmla="*/ 0 h 400110"/>
              <a:gd name="connsiteX5" fmla="*/ 2549512 w 10934700"/>
              <a:gd name="connsiteY5" fmla="*/ 0 h 400110"/>
              <a:gd name="connsiteX6" fmla="*/ 2906328 w 10934700"/>
              <a:gd name="connsiteY6" fmla="*/ 0 h 400110"/>
              <a:gd name="connsiteX7" fmla="*/ 3153798 w 10934700"/>
              <a:gd name="connsiteY7" fmla="*/ 0 h 400110"/>
              <a:gd name="connsiteX8" fmla="*/ 3510614 w 10934700"/>
              <a:gd name="connsiteY8" fmla="*/ 0 h 400110"/>
              <a:gd name="connsiteX9" fmla="*/ 3867431 w 10934700"/>
              <a:gd name="connsiteY9" fmla="*/ 0 h 400110"/>
              <a:gd name="connsiteX10" fmla="*/ 4333594 w 10934700"/>
              <a:gd name="connsiteY10" fmla="*/ 0 h 400110"/>
              <a:gd name="connsiteX11" fmla="*/ 4909105 w 10934700"/>
              <a:gd name="connsiteY11" fmla="*/ 0 h 400110"/>
              <a:gd name="connsiteX12" fmla="*/ 5703309 w 10934700"/>
              <a:gd name="connsiteY12" fmla="*/ 0 h 400110"/>
              <a:gd name="connsiteX13" fmla="*/ 6497514 w 10934700"/>
              <a:gd name="connsiteY13" fmla="*/ 0 h 400110"/>
              <a:gd name="connsiteX14" fmla="*/ 7291718 w 10934700"/>
              <a:gd name="connsiteY14" fmla="*/ 0 h 400110"/>
              <a:gd name="connsiteX15" fmla="*/ 7867229 w 10934700"/>
              <a:gd name="connsiteY15" fmla="*/ 0 h 400110"/>
              <a:gd name="connsiteX16" fmla="*/ 8442739 w 10934700"/>
              <a:gd name="connsiteY16" fmla="*/ 0 h 400110"/>
              <a:gd name="connsiteX17" fmla="*/ 8799556 w 10934700"/>
              <a:gd name="connsiteY17" fmla="*/ 0 h 400110"/>
              <a:gd name="connsiteX18" fmla="*/ 9593760 w 10934700"/>
              <a:gd name="connsiteY18" fmla="*/ 0 h 400110"/>
              <a:gd name="connsiteX19" fmla="*/ 10278618 w 10934700"/>
              <a:gd name="connsiteY19" fmla="*/ 0 h 400110"/>
              <a:gd name="connsiteX20" fmla="*/ 10934700 w 10934700"/>
              <a:gd name="connsiteY20" fmla="*/ 0 h 400110"/>
              <a:gd name="connsiteX21" fmla="*/ 10934700 w 10934700"/>
              <a:gd name="connsiteY21" fmla="*/ 400110 h 400110"/>
              <a:gd name="connsiteX22" fmla="*/ 10249842 w 10934700"/>
              <a:gd name="connsiteY22" fmla="*/ 400110 h 400110"/>
              <a:gd name="connsiteX23" fmla="*/ 9783679 w 10934700"/>
              <a:gd name="connsiteY23" fmla="*/ 400110 h 400110"/>
              <a:gd name="connsiteX24" fmla="*/ 9317515 w 10934700"/>
              <a:gd name="connsiteY24" fmla="*/ 400110 h 400110"/>
              <a:gd name="connsiteX25" fmla="*/ 8851352 w 10934700"/>
              <a:gd name="connsiteY25" fmla="*/ 400110 h 400110"/>
              <a:gd name="connsiteX26" fmla="*/ 8494535 w 10934700"/>
              <a:gd name="connsiteY26" fmla="*/ 400110 h 400110"/>
              <a:gd name="connsiteX27" fmla="*/ 7700331 w 10934700"/>
              <a:gd name="connsiteY27" fmla="*/ 400110 h 400110"/>
              <a:gd name="connsiteX28" fmla="*/ 7015473 w 10934700"/>
              <a:gd name="connsiteY28" fmla="*/ 400110 h 400110"/>
              <a:gd name="connsiteX29" fmla="*/ 6549310 w 10934700"/>
              <a:gd name="connsiteY29" fmla="*/ 400110 h 400110"/>
              <a:gd name="connsiteX30" fmla="*/ 6083146 w 10934700"/>
              <a:gd name="connsiteY30" fmla="*/ 400110 h 400110"/>
              <a:gd name="connsiteX31" fmla="*/ 5507636 w 10934700"/>
              <a:gd name="connsiteY31" fmla="*/ 400110 h 400110"/>
              <a:gd name="connsiteX32" fmla="*/ 4713431 w 10934700"/>
              <a:gd name="connsiteY32" fmla="*/ 400110 h 400110"/>
              <a:gd name="connsiteX33" fmla="*/ 4356615 w 10934700"/>
              <a:gd name="connsiteY33" fmla="*/ 400110 h 400110"/>
              <a:gd name="connsiteX34" fmla="*/ 3781104 w 10934700"/>
              <a:gd name="connsiteY34" fmla="*/ 400110 h 400110"/>
              <a:gd name="connsiteX35" fmla="*/ 3424288 w 10934700"/>
              <a:gd name="connsiteY35" fmla="*/ 400110 h 400110"/>
              <a:gd name="connsiteX36" fmla="*/ 2630083 w 10934700"/>
              <a:gd name="connsiteY36" fmla="*/ 400110 h 400110"/>
              <a:gd name="connsiteX37" fmla="*/ 1945226 w 10934700"/>
              <a:gd name="connsiteY37" fmla="*/ 400110 h 400110"/>
              <a:gd name="connsiteX38" fmla="*/ 1151021 w 10934700"/>
              <a:gd name="connsiteY38" fmla="*/ 400110 h 400110"/>
              <a:gd name="connsiteX39" fmla="*/ 0 w 10934700"/>
              <a:gd name="connsiteY39" fmla="*/ 400110 h 400110"/>
              <a:gd name="connsiteX40" fmla="*/ 0 w 10934700"/>
              <a:gd name="connsiteY40" fmla="*/ 0 h 400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0934700" h="400110" extrusionOk="0">
                <a:moveTo>
                  <a:pt x="0" y="0"/>
                </a:moveTo>
                <a:cubicBezTo>
                  <a:pt x="117410" y="-21623"/>
                  <a:pt x="174886" y="5040"/>
                  <a:pt x="247470" y="0"/>
                </a:cubicBezTo>
                <a:cubicBezTo>
                  <a:pt x="320054" y="-5040"/>
                  <a:pt x="437117" y="30664"/>
                  <a:pt x="604286" y="0"/>
                </a:cubicBezTo>
                <a:cubicBezTo>
                  <a:pt x="771455" y="-30664"/>
                  <a:pt x="1011419" y="60869"/>
                  <a:pt x="1398491" y="0"/>
                </a:cubicBezTo>
                <a:cubicBezTo>
                  <a:pt x="1785564" y="-60869"/>
                  <a:pt x="1727817" y="33483"/>
                  <a:pt x="1974001" y="0"/>
                </a:cubicBezTo>
                <a:cubicBezTo>
                  <a:pt x="2220185" y="-33483"/>
                  <a:pt x="2295815" y="28757"/>
                  <a:pt x="2549512" y="0"/>
                </a:cubicBezTo>
                <a:cubicBezTo>
                  <a:pt x="2803209" y="-28757"/>
                  <a:pt x="2790860" y="31063"/>
                  <a:pt x="2906328" y="0"/>
                </a:cubicBezTo>
                <a:cubicBezTo>
                  <a:pt x="3021796" y="-31063"/>
                  <a:pt x="3052371" y="28954"/>
                  <a:pt x="3153798" y="0"/>
                </a:cubicBezTo>
                <a:cubicBezTo>
                  <a:pt x="3255225" y="-28954"/>
                  <a:pt x="3414437" y="26790"/>
                  <a:pt x="3510614" y="0"/>
                </a:cubicBezTo>
                <a:cubicBezTo>
                  <a:pt x="3606791" y="-26790"/>
                  <a:pt x="3794568" y="25510"/>
                  <a:pt x="3867431" y="0"/>
                </a:cubicBezTo>
                <a:cubicBezTo>
                  <a:pt x="3940294" y="-25510"/>
                  <a:pt x="4163793" y="32433"/>
                  <a:pt x="4333594" y="0"/>
                </a:cubicBezTo>
                <a:cubicBezTo>
                  <a:pt x="4503395" y="-32433"/>
                  <a:pt x="4793688" y="3873"/>
                  <a:pt x="4909105" y="0"/>
                </a:cubicBezTo>
                <a:cubicBezTo>
                  <a:pt x="5024522" y="-3873"/>
                  <a:pt x="5317458" y="70351"/>
                  <a:pt x="5703309" y="0"/>
                </a:cubicBezTo>
                <a:cubicBezTo>
                  <a:pt x="6089160" y="-70351"/>
                  <a:pt x="6325365" y="72075"/>
                  <a:pt x="6497514" y="0"/>
                </a:cubicBezTo>
                <a:cubicBezTo>
                  <a:pt x="6669664" y="-72075"/>
                  <a:pt x="7029131" y="1495"/>
                  <a:pt x="7291718" y="0"/>
                </a:cubicBezTo>
                <a:cubicBezTo>
                  <a:pt x="7554305" y="-1495"/>
                  <a:pt x="7654492" y="3953"/>
                  <a:pt x="7867229" y="0"/>
                </a:cubicBezTo>
                <a:cubicBezTo>
                  <a:pt x="8079966" y="-3953"/>
                  <a:pt x="8313190" y="55463"/>
                  <a:pt x="8442739" y="0"/>
                </a:cubicBezTo>
                <a:cubicBezTo>
                  <a:pt x="8572288" y="-55463"/>
                  <a:pt x="8642933" y="13269"/>
                  <a:pt x="8799556" y="0"/>
                </a:cubicBezTo>
                <a:cubicBezTo>
                  <a:pt x="8956179" y="-13269"/>
                  <a:pt x="9410880" y="73113"/>
                  <a:pt x="9593760" y="0"/>
                </a:cubicBezTo>
                <a:cubicBezTo>
                  <a:pt x="9776640" y="-73113"/>
                  <a:pt x="10085036" y="13594"/>
                  <a:pt x="10278618" y="0"/>
                </a:cubicBezTo>
                <a:cubicBezTo>
                  <a:pt x="10472200" y="-13594"/>
                  <a:pt x="10630999" y="13648"/>
                  <a:pt x="10934700" y="0"/>
                </a:cubicBezTo>
                <a:cubicBezTo>
                  <a:pt x="10947530" y="87866"/>
                  <a:pt x="10909744" y="276398"/>
                  <a:pt x="10934700" y="400110"/>
                </a:cubicBezTo>
                <a:cubicBezTo>
                  <a:pt x="10693807" y="479559"/>
                  <a:pt x="10409547" y="374472"/>
                  <a:pt x="10249842" y="400110"/>
                </a:cubicBezTo>
                <a:cubicBezTo>
                  <a:pt x="10090137" y="425748"/>
                  <a:pt x="9877453" y="386428"/>
                  <a:pt x="9783679" y="400110"/>
                </a:cubicBezTo>
                <a:cubicBezTo>
                  <a:pt x="9689905" y="413792"/>
                  <a:pt x="9437941" y="354067"/>
                  <a:pt x="9317515" y="400110"/>
                </a:cubicBezTo>
                <a:cubicBezTo>
                  <a:pt x="9197089" y="446153"/>
                  <a:pt x="8977631" y="378778"/>
                  <a:pt x="8851352" y="400110"/>
                </a:cubicBezTo>
                <a:cubicBezTo>
                  <a:pt x="8725073" y="421442"/>
                  <a:pt x="8571802" y="378801"/>
                  <a:pt x="8494535" y="400110"/>
                </a:cubicBezTo>
                <a:cubicBezTo>
                  <a:pt x="8417268" y="421419"/>
                  <a:pt x="7886067" y="389804"/>
                  <a:pt x="7700331" y="400110"/>
                </a:cubicBezTo>
                <a:cubicBezTo>
                  <a:pt x="7514595" y="410416"/>
                  <a:pt x="7175513" y="347616"/>
                  <a:pt x="7015473" y="400110"/>
                </a:cubicBezTo>
                <a:cubicBezTo>
                  <a:pt x="6855433" y="452604"/>
                  <a:pt x="6732744" y="398442"/>
                  <a:pt x="6549310" y="400110"/>
                </a:cubicBezTo>
                <a:cubicBezTo>
                  <a:pt x="6365876" y="401778"/>
                  <a:pt x="6291117" y="388619"/>
                  <a:pt x="6083146" y="400110"/>
                </a:cubicBezTo>
                <a:cubicBezTo>
                  <a:pt x="5875175" y="411601"/>
                  <a:pt x="5667187" y="378395"/>
                  <a:pt x="5507636" y="400110"/>
                </a:cubicBezTo>
                <a:cubicBezTo>
                  <a:pt x="5348085" y="421825"/>
                  <a:pt x="4972395" y="319436"/>
                  <a:pt x="4713431" y="400110"/>
                </a:cubicBezTo>
                <a:cubicBezTo>
                  <a:pt x="4454468" y="480784"/>
                  <a:pt x="4454879" y="381306"/>
                  <a:pt x="4356615" y="400110"/>
                </a:cubicBezTo>
                <a:cubicBezTo>
                  <a:pt x="4258351" y="418914"/>
                  <a:pt x="4047531" y="384758"/>
                  <a:pt x="3781104" y="400110"/>
                </a:cubicBezTo>
                <a:cubicBezTo>
                  <a:pt x="3514677" y="415462"/>
                  <a:pt x="3531521" y="377055"/>
                  <a:pt x="3424288" y="400110"/>
                </a:cubicBezTo>
                <a:cubicBezTo>
                  <a:pt x="3317055" y="423165"/>
                  <a:pt x="2971003" y="362233"/>
                  <a:pt x="2630083" y="400110"/>
                </a:cubicBezTo>
                <a:cubicBezTo>
                  <a:pt x="2289164" y="437987"/>
                  <a:pt x="2111522" y="373689"/>
                  <a:pt x="1945226" y="400110"/>
                </a:cubicBezTo>
                <a:cubicBezTo>
                  <a:pt x="1778930" y="426531"/>
                  <a:pt x="1340459" y="398479"/>
                  <a:pt x="1151021" y="400110"/>
                </a:cubicBezTo>
                <a:cubicBezTo>
                  <a:pt x="961583" y="401741"/>
                  <a:pt x="262063" y="298726"/>
                  <a:pt x="0" y="400110"/>
                </a:cubicBezTo>
                <a:cubicBezTo>
                  <a:pt x="-23263" y="286210"/>
                  <a:pt x="33025" y="116371"/>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spcAft>
                <a:spcPts val="1000"/>
              </a:spcAft>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Correction d’un </a:t>
            </a: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Bug Symfony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à la génération de la feuille de présence</a:t>
            </a:r>
            <a:endPar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17116B53-5AF4-F625-3906-9821F7B5617B}"/>
              </a:ext>
            </a:extLst>
          </p:cNvPr>
          <p:cNvSpPr txBox="1"/>
          <p:nvPr/>
        </p:nvSpPr>
        <p:spPr>
          <a:xfrm>
            <a:off x="514349" y="3168134"/>
            <a:ext cx="10934699" cy="584775"/>
          </a:xfrm>
          <a:prstGeom prst="rect">
            <a:avLst/>
          </a:prstGeom>
          <a:solidFill>
            <a:srgbClr val="2F479E"/>
          </a:solidFill>
        </p:spPr>
        <p:txBody>
          <a:bodyPr wrap="square" rtlCol="0">
            <a:spAutoFit/>
          </a:bodyPr>
          <a:lstStyle/>
          <a:p>
            <a:r>
              <a:rPr lang="fr-FR" sz="3200" dirty="0">
                <a:solidFill>
                  <a:schemeClr val="bg1"/>
                </a:solidFill>
              </a:rPr>
              <a:t>ACTION/ Feuille de présence ---</a:t>
            </a:r>
          </a:p>
        </p:txBody>
      </p:sp>
    </p:spTree>
    <p:extLst>
      <p:ext uri="{BB962C8B-B14F-4D97-AF65-F5344CB8AC3E}">
        <p14:creationId xmlns:p14="http://schemas.microsoft.com/office/powerpoint/2010/main" val="853186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CA52932-9A6B-5C2B-1A3E-AB2E283EBA8D}"/>
              </a:ext>
            </a:extLst>
          </p:cNvPr>
          <p:cNvSpPr txBox="1"/>
          <p:nvPr/>
        </p:nvSpPr>
        <p:spPr>
          <a:xfrm>
            <a:off x="514348" y="5047346"/>
            <a:ext cx="10934700" cy="400110"/>
          </a:xfrm>
          <a:custGeom>
            <a:avLst/>
            <a:gdLst>
              <a:gd name="connsiteX0" fmla="*/ 0 w 10934700"/>
              <a:gd name="connsiteY0" fmla="*/ 0 h 400110"/>
              <a:gd name="connsiteX1" fmla="*/ 247470 w 10934700"/>
              <a:gd name="connsiteY1" fmla="*/ 0 h 400110"/>
              <a:gd name="connsiteX2" fmla="*/ 604286 w 10934700"/>
              <a:gd name="connsiteY2" fmla="*/ 0 h 400110"/>
              <a:gd name="connsiteX3" fmla="*/ 1398491 w 10934700"/>
              <a:gd name="connsiteY3" fmla="*/ 0 h 400110"/>
              <a:gd name="connsiteX4" fmla="*/ 1974001 w 10934700"/>
              <a:gd name="connsiteY4" fmla="*/ 0 h 400110"/>
              <a:gd name="connsiteX5" fmla="*/ 2549512 w 10934700"/>
              <a:gd name="connsiteY5" fmla="*/ 0 h 400110"/>
              <a:gd name="connsiteX6" fmla="*/ 2906328 w 10934700"/>
              <a:gd name="connsiteY6" fmla="*/ 0 h 400110"/>
              <a:gd name="connsiteX7" fmla="*/ 3153798 w 10934700"/>
              <a:gd name="connsiteY7" fmla="*/ 0 h 400110"/>
              <a:gd name="connsiteX8" fmla="*/ 3510614 w 10934700"/>
              <a:gd name="connsiteY8" fmla="*/ 0 h 400110"/>
              <a:gd name="connsiteX9" fmla="*/ 3867431 w 10934700"/>
              <a:gd name="connsiteY9" fmla="*/ 0 h 400110"/>
              <a:gd name="connsiteX10" fmla="*/ 4333594 w 10934700"/>
              <a:gd name="connsiteY10" fmla="*/ 0 h 400110"/>
              <a:gd name="connsiteX11" fmla="*/ 4909105 w 10934700"/>
              <a:gd name="connsiteY11" fmla="*/ 0 h 400110"/>
              <a:gd name="connsiteX12" fmla="*/ 5703309 w 10934700"/>
              <a:gd name="connsiteY12" fmla="*/ 0 h 400110"/>
              <a:gd name="connsiteX13" fmla="*/ 6497514 w 10934700"/>
              <a:gd name="connsiteY13" fmla="*/ 0 h 400110"/>
              <a:gd name="connsiteX14" fmla="*/ 7291718 w 10934700"/>
              <a:gd name="connsiteY14" fmla="*/ 0 h 400110"/>
              <a:gd name="connsiteX15" fmla="*/ 7867229 w 10934700"/>
              <a:gd name="connsiteY15" fmla="*/ 0 h 400110"/>
              <a:gd name="connsiteX16" fmla="*/ 8442739 w 10934700"/>
              <a:gd name="connsiteY16" fmla="*/ 0 h 400110"/>
              <a:gd name="connsiteX17" fmla="*/ 8799556 w 10934700"/>
              <a:gd name="connsiteY17" fmla="*/ 0 h 400110"/>
              <a:gd name="connsiteX18" fmla="*/ 9593760 w 10934700"/>
              <a:gd name="connsiteY18" fmla="*/ 0 h 400110"/>
              <a:gd name="connsiteX19" fmla="*/ 10278618 w 10934700"/>
              <a:gd name="connsiteY19" fmla="*/ 0 h 400110"/>
              <a:gd name="connsiteX20" fmla="*/ 10934700 w 10934700"/>
              <a:gd name="connsiteY20" fmla="*/ 0 h 400110"/>
              <a:gd name="connsiteX21" fmla="*/ 10934700 w 10934700"/>
              <a:gd name="connsiteY21" fmla="*/ 400110 h 400110"/>
              <a:gd name="connsiteX22" fmla="*/ 10249842 w 10934700"/>
              <a:gd name="connsiteY22" fmla="*/ 400110 h 400110"/>
              <a:gd name="connsiteX23" fmla="*/ 9783679 w 10934700"/>
              <a:gd name="connsiteY23" fmla="*/ 400110 h 400110"/>
              <a:gd name="connsiteX24" fmla="*/ 9317515 w 10934700"/>
              <a:gd name="connsiteY24" fmla="*/ 400110 h 400110"/>
              <a:gd name="connsiteX25" fmla="*/ 8851352 w 10934700"/>
              <a:gd name="connsiteY25" fmla="*/ 400110 h 400110"/>
              <a:gd name="connsiteX26" fmla="*/ 8494535 w 10934700"/>
              <a:gd name="connsiteY26" fmla="*/ 400110 h 400110"/>
              <a:gd name="connsiteX27" fmla="*/ 7700331 w 10934700"/>
              <a:gd name="connsiteY27" fmla="*/ 400110 h 400110"/>
              <a:gd name="connsiteX28" fmla="*/ 7015473 w 10934700"/>
              <a:gd name="connsiteY28" fmla="*/ 400110 h 400110"/>
              <a:gd name="connsiteX29" fmla="*/ 6549310 w 10934700"/>
              <a:gd name="connsiteY29" fmla="*/ 400110 h 400110"/>
              <a:gd name="connsiteX30" fmla="*/ 6083146 w 10934700"/>
              <a:gd name="connsiteY30" fmla="*/ 400110 h 400110"/>
              <a:gd name="connsiteX31" fmla="*/ 5507636 w 10934700"/>
              <a:gd name="connsiteY31" fmla="*/ 400110 h 400110"/>
              <a:gd name="connsiteX32" fmla="*/ 4713431 w 10934700"/>
              <a:gd name="connsiteY32" fmla="*/ 400110 h 400110"/>
              <a:gd name="connsiteX33" fmla="*/ 4356615 w 10934700"/>
              <a:gd name="connsiteY33" fmla="*/ 400110 h 400110"/>
              <a:gd name="connsiteX34" fmla="*/ 3781104 w 10934700"/>
              <a:gd name="connsiteY34" fmla="*/ 400110 h 400110"/>
              <a:gd name="connsiteX35" fmla="*/ 3424288 w 10934700"/>
              <a:gd name="connsiteY35" fmla="*/ 400110 h 400110"/>
              <a:gd name="connsiteX36" fmla="*/ 2630083 w 10934700"/>
              <a:gd name="connsiteY36" fmla="*/ 400110 h 400110"/>
              <a:gd name="connsiteX37" fmla="*/ 1945226 w 10934700"/>
              <a:gd name="connsiteY37" fmla="*/ 400110 h 400110"/>
              <a:gd name="connsiteX38" fmla="*/ 1151021 w 10934700"/>
              <a:gd name="connsiteY38" fmla="*/ 400110 h 400110"/>
              <a:gd name="connsiteX39" fmla="*/ 0 w 10934700"/>
              <a:gd name="connsiteY39" fmla="*/ 400110 h 400110"/>
              <a:gd name="connsiteX40" fmla="*/ 0 w 10934700"/>
              <a:gd name="connsiteY40" fmla="*/ 0 h 400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0934700" h="400110" extrusionOk="0">
                <a:moveTo>
                  <a:pt x="0" y="0"/>
                </a:moveTo>
                <a:cubicBezTo>
                  <a:pt x="117410" y="-21623"/>
                  <a:pt x="174886" y="5040"/>
                  <a:pt x="247470" y="0"/>
                </a:cubicBezTo>
                <a:cubicBezTo>
                  <a:pt x="320054" y="-5040"/>
                  <a:pt x="437117" y="30664"/>
                  <a:pt x="604286" y="0"/>
                </a:cubicBezTo>
                <a:cubicBezTo>
                  <a:pt x="771455" y="-30664"/>
                  <a:pt x="1011419" y="60869"/>
                  <a:pt x="1398491" y="0"/>
                </a:cubicBezTo>
                <a:cubicBezTo>
                  <a:pt x="1785564" y="-60869"/>
                  <a:pt x="1727817" y="33483"/>
                  <a:pt x="1974001" y="0"/>
                </a:cubicBezTo>
                <a:cubicBezTo>
                  <a:pt x="2220185" y="-33483"/>
                  <a:pt x="2295815" y="28757"/>
                  <a:pt x="2549512" y="0"/>
                </a:cubicBezTo>
                <a:cubicBezTo>
                  <a:pt x="2803209" y="-28757"/>
                  <a:pt x="2790860" y="31063"/>
                  <a:pt x="2906328" y="0"/>
                </a:cubicBezTo>
                <a:cubicBezTo>
                  <a:pt x="3021796" y="-31063"/>
                  <a:pt x="3052371" y="28954"/>
                  <a:pt x="3153798" y="0"/>
                </a:cubicBezTo>
                <a:cubicBezTo>
                  <a:pt x="3255225" y="-28954"/>
                  <a:pt x="3414437" y="26790"/>
                  <a:pt x="3510614" y="0"/>
                </a:cubicBezTo>
                <a:cubicBezTo>
                  <a:pt x="3606791" y="-26790"/>
                  <a:pt x="3794568" y="25510"/>
                  <a:pt x="3867431" y="0"/>
                </a:cubicBezTo>
                <a:cubicBezTo>
                  <a:pt x="3940294" y="-25510"/>
                  <a:pt x="4163793" y="32433"/>
                  <a:pt x="4333594" y="0"/>
                </a:cubicBezTo>
                <a:cubicBezTo>
                  <a:pt x="4503395" y="-32433"/>
                  <a:pt x="4793688" y="3873"/>
                  <a:pt x="4909105" y="0"/>
                </a:cubicBezTo>
                <a:cubicBezTo>
                  <a:pt x="5024522" y="-3873"/>
                  <a:pt x="5317458" y="70351"/>
                  <a:pt x="5703309" y="0"/>
                </a:cubicBezTo>
                <a:cubicBezTo>
                  <a:pt x="6089160" y="-70351"/>
                  <a:pt x="6325365" y="72075"/>
                  <a:pt x="6497514" y="0"/>
                </a:cubicBezTo>
                <a:cubicBezTo>
                  <a:pt x="6669664" y="-72075"/>
                  <a:pt x="7029131" y="1495"/>
                  <a:pt x="7291718" y="0"/>
                </a:cubicBezTo>
                <a:cubicBezTo>
                  <a:pt x="7554305" y="-1495"/>
                  <a:pt x="7654492" y="3953"/>
                  <a:pt x="7867229" y="0"/>
                </a:cubicBezTo>
                <a:cubicBezTo>
                  <a:pt x="8079966" y="-3953"/>
                  <a:pt x="8313190" y="55463"/>
                  <a:pt x="8442739" y="0"/>
                </a:cubicBezTo>
                <a:cubicBezTo>
                  <a:pt x="8572288" y="-55463"/>
                  <a:pt x="8642933" y="13269"/>
                  <a:pt x="8799556" y="0"/>
                </a:cubicBezTo>
                <a:cubicBezTo>
                  <a:pt x="8956179" y="-13269"/>
                  <a:pt x="9410880" y="73113"/>
                  <a:pt x="9593760" y="0"/>
                </a:cubicBezTo>
                <a:cubicBezTo>
                  <a:pt x="9776640" y="-73113"/>
                  <a:pt x="10085036" y="13594"/>
                  <a:pt x="10278618" y="0"/>
                </a:cubicBezTo>
                <a:cubicBezTo>
                  <a:pt x="10472200" y="-13594"/>
                  <a:pt x="10630999" y="13648"/>
                  <a:pt x="10934700" y="0"/>
                </a:cubicBezTo>
                <a:cubicBezTo>
                  <a:pt x="10947530" y="87866"/>
                  <a:pt x="10909744" y="276398"/>
                  <a:pt x="10934700" y="400110"/>
                </a:cubicBezTo>
                <a:cubicBezTo>
                  <a:pt x="10693807" y="479559"/>
                  <a:pt x="10409547" y="374472"/>
                  <a:pt x="10249842" y="400110"/>
                </a:cubicBezTo>
                <a:cubicBezTo>
                  <a:pt x="10090137" y="425748"/>
                  <a:pt x="9877453" y="386428"/>
                  <a:pt x="9783679" y="400110"/>
                </a:cubicBezTo>
                <a:cubicBezTo>
                  <a:pt x="9689905" y="413792"/>
                  <a:pt x="9437941" y="354067"/>
                  <a:pt x="9317515" y="400110"/>
                </a:cubicBezTo>
                <a:cubicBezTo>
                  <a:pt x="9197089" y="446153"/>
                  <a:pt x="8977631" y="378778"/>
                  <a:pt x="8851352" y="400110"/>
                </a:cubicBezTo>
                <a:cubicBezTo>
                  <a:pt x="8725073" y="421442"/>
                  <a:pt x="8571802" y="378801"/>
                  <a:pt x="8494535" y="400110"/>
                </a:cubicBezTo>
                <a:cubicBezTo>
                  <a:pt x="8417268" y="421419"/>
                  <a:pt x="7886067" y="389804"/>
                  <a:pt x="7700331" y="400110"/>
                </a:cubicBezTo>
                <a:cubicBezTo>
                  <a:pt x="7514595" y="410416"/>
                  <a:pt x="7175513" y="347616"/>
                  <a:pt x="7015473" y="400110"/>
                </a:cubicBezTo>
                <a:cubicBezTo>
                  <a:pt x="6855433" y="452604"/>
                  <a:pt x="6732744" y="398442"/>
                  <a:pt x="6549310" y="400110"/>
                </a:cubicBezTo>
                <a:cubicBezTo>
                  <a:pt x="6365876" y="401778"/>
                  <a:pt x="6291117" y="388619"/>
                  <a:pt x="6083146" y="400110"/>
                </a:cubicBezTo>
                <a:cubicBezTo>
                  <a:pt x="5875175" y="411601"/>
                  <a:pt x="5667187" y="378395"/>
                  <a:pt x="5507636" y="400110"/>
                </a:cubicBezTo>
                <a:cubicBezTo>
                  <a:pt x="5348085" y="421825"/>
                  <a:pt x="4972395" y="319436"/>
                  <a:pt x="4713431" y="400110"/>
                </a:cubicBezTo>
                <a:cubicBezTo>
                  <a:pt x="4454468" y="480784"/>
                  <a:pt x="4454879" y="381306"/>
                  <a:pt x="4356615" y="400110"/>
                </a:cubicBezTo>
                <a:cubicBezTo>
                  <a:pt x="4258351" y="418914"/>
                  <a:pt x="4047531" y="384758"/>
                  <a:pt x="3781104" y="400110"/>
                </a:cubicBezTo>
                <a:cubicBezTo>
                  <a:pt x="3514677" y="415462"/>
                  <a:pt x="3531521" y="377055"/>
                  <a:pt x="3424288" y="400110"/>
                </a:cubicBezTo>
                <a:cubicBezTo>
                  <a:pt x="3317055" y="423165"/>
                  <a:pt x="2971003" y="362233"/>
                  <a:pt x="2630083" y="400110"/>
                </a:cubicBezTo>
                <a:cubicBezTo>
                  <a:pt x="2289164" y="437987"/>
                  <a:pt x="2111522" y="373689"/>
                  <a:pt x="1945226" y="400110"/>
                </a:cubicBezTo>
                <a:cubicBezTo>
                  <a:pt x="1778930" y="426531"/>
                  <a:pt x="1340459" y="398479"/>
                  <a:pt x="1151021" y="400110"/>
                </a:cubicBezTo>
                <a:cubicBezTo>
                  <a:pt x="961583" y="401741"/>
                  <a:pt x="262063" y="298726"/>
                  <a:pt x="0" y="400110"/>
                </a:cubicBezTo>
                <a:cubicBezTo>
                  <a:pt x="-23263" y="286210"/>
                  <a:pt x="33025" y="116371"/>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spcAft>
                <a:spcPts val="1000"/>
              </a:spcAf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La liste du champ « Commune de naissance »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remonte à nouveau</a:t>
            </a:r>
            <a:endPar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 name="ZoneTexte 8">
            <a:extLst>
              <a:ext uri="{FF2B5EF4-FFF2-40B4-BE49-F238E27FC236}">
                <a16:creationId xmlns:a16="http://schemas.microsoft.com/office/drawing/2014/main" id="{51DB5912-D210-28CF-8FD7-91811422F9E2}"/>
              </a:ext>
            </a:extLst>
          </p:cNvPr>
          <p:cNvSpPr txBox="1"/>
          <p:nvPr/>
        </p:nvSpPr>
        <p:spPr>
          <a:xfrm>
            <a:off x="609598" y="4362809"/>
            <a:ext cx="10934699" cy="584775"/>
          </a:xfrm>
          <a:prstGeom prst="rect">
            <a:avLst/>
          </a:prstGeom>
          <a:solidFill>
            <a:srgbClr val="2F479E"/>
          </a:solidFill>
        </p:spPr>
        <p:txBody>
          <a:bodyPr wrap="square" rtlCol="0">
            <a:spAutoFit/>
          </a:bodyPr>
          <a:lstStyle/>
          <a:p>
            <a:r>
              <a:rPr lang="fr-FR" sz="3200" dirty="0">
                <a:solidFill>
                  <a:schemeClr val="bg1"/>
                </a:solidFill>
              </a:rPr>
              <a:t>ENTREPRENEUR/ Commune de naissance ---</a:t>
            </a:r>
          </a:p>
        </p:txBody>
      </p:sp>
      <p:sp>
        <p:nvSpPr>
          <p:cNvPr id="6" name="ZoneTexte 5">
            <a:extLst>
              <a:ext uri="{FF2B5EF4-FFF2-40B4-BE49-F238E27FC236}">
                <a16:creationId xmlns:a16="http://schemas.microsoft.com/office/drawing/2014/main" id="{1571AB2D-4B8A-F1CA-F124-FA2F5F8F7141}"/>
              </a:ext>
            </a:extLst>
          </p:cNvPr>
          <p:cNvSpPr txBox="1"/>
          <p:nvPr/>
        </p:nvSpPr>
        <p:spPr>
          <a:xfrm>
            <a:off x="419099" y="1183611"/>
            <a:ext cx="10934699" cy="707886"/>
          </a:xfrm>
          <a:prstGeom prst="rect">
            <a:avLst/>
          </a:prstGeom>
          <a:noFill/>
        </p:spPr>
        <p:txBody>
          <a:bodyPr wrap="square">
            <a:spAutoFit/>
          </a:bodyPr>
          <a:lstStyle/>
          <a:p>
            <a:pPr marL="342900" indent="-342900">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Correction sur la </a:t>
            </a: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remontée des ODS et Ressources possibles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pour cette action, au </a:t>
            </a: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niveau du Participant</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a:t>
            </a:r>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rPr>
              <a:t>(Action/ Participant/ Tableau des participant/ pop-up « Edition d’un bénéficiaire »)</a:t>
            </a:r>
          </a:p>
        </p:txBody>
      </p:sp>
      <p:sp>
        <p:nvSpPr>
          <p:cNvPr id="7" name="ZoneTexte 6">
            <a:extLst>
              <a:ext uri="{FF2B5EF4-FFF2-40B4-BE49-F238E27FC236}">
                <a16:creationId xmlns:a16="http://schemas.microsoft.com/office/drawing/2014/main" id="{F5BA32AC-F47F-CA11-F507-4701CD950957}"/>
              </a:ext>
            </a:extLst>
          </p:cNvPr>
          <p:cNvSpPr txBox="1"/>
          <p:nvPr/>
        </p:nvSpPr>
        <p:spPr>
          <a:xfrm>
            <a:off x="514348" y="504675"/>
            <a:ext cx="10934699" cy="584775"/>
          </a:xfrm>
          <a:prstGeom prst="rect">
            <a:avLst/>
          </a:prstGeom>
          <a:solidFill>
            <a:srgbClr val="2F479E"/>
          </a:solidFill>
        </p:spPr>
        <p:txBody>
          <a:bodyPr wrap="square" rtlCol="0">
            <a:spAutoFit/>
          </a:bodyPr>
          <a:lstStyle/>
          <a:p>
            <a:r>
              <a:rPr lang="fr-FR" sz="3200" dirty="0">
                <a:solidFill>
                  <a:schemeClr val="bg1"/>
                </a:solidFill>
              </a:rPr>
              <a:t>ACTION-PARTICIPANTS/ Choix autres Ressources et ODS</a:t>
            </a:r>
          </a:p>
        </p:txBody>
      </p:sp>
      <p:sp>
        <p:nvSpPr>
          <p:cNvPr id="10" name="ZoneTexte 9">
            <a:extLst>
              <a:ext uri="{FF2B5EF4-FFF2-40B4-BE49-F238E27FC236}">
                <a16:creationId xmlns:a16="http://schemas.microsoft.com/office/drawing/2014/main" id="{A67E112C-A1AC-5E7F-E92C-B8E8B64FA9DC}"/>
              </a:ext>
            </a:extLst>
          </p:cNvPr>
          <p:cNvSpPr txBox="1"/>
          <p:nvPr/>
        </p:nvSpPr>
        <p:spPr>
          <a:xfrm>
            <a:off x="514348" y="3114591"/>
            <a:ext cx="10934699" cy="707886"/>
          </a:xfrm>
          <a:prstGeom prst="rect">
            <a:avLst/>
          </a:prstGeom>
          <a:noFill/>
        </p:spPr>
        <p:txBody>
          <a:bodyPr wrap="square">
            <a:spAutoFit/>
          </a:bodyPr>
          <a:lstStyle/>
          <a:p>
            <a:pPr marL="342900" indent="-342900">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Ne plus faire remonter les </a:t>
            </a: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Ressources inactives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dans Action/participant/ « Edition d’un bénéficiaire ».</a:t>
            </a:r>
          </a:p>
        </p:txBody>
      </p:sp>
      <p:sp>
        <p:nvSpPr>
          <p:cNvPr id="11" name="ZoneTexte 10">
            <a:extLst>
              <a:ext uri="{FF2B5EF4-FFF2-40B4-BE49-F238E27FC236}">
                <a16:creationId xmlns:a16="http://schemas.microsoft.com/office/drawing/2014/main" id="{9EF8E12F-EF30-4382-E573-1894992DDEB1}"/>
              </a:ext>
            </a:extLst>
          </p:cNvPr>
          <p:cNvSpPr txBox="1"/>
          <p:nvPr/>
        </p:nvSpPr>
        <p:spPr>
          <a:xfrm>
            <a:off x="609597" y="2433742"/>
            <a:ext cx="10934699" cy="584775"/>
          </a:xfrm>
          <a:prstGeom prst="rect">
            <a:avLst/>
          </a:prstGeom>
          <a:solidFill>
            <a:srgbClr val="2F479E"/>
          </a:solidFill>
        </p:spPr>
        <p:txBody>
          <a:bodyPr wrap="square" rtlCol="0">
            <a:spAutoFit/>
          </a:bodyPr>
          <a:lstStyle/>
          <a:p>
            <a:r>
              <a:rPr lang="fr-FR" sz="3200" dirty="0">
                <a:solidFill>
                  <a:schemeClr val="bg1"/>
                </a:solidFill>
              </a:rPr>
              <a:t>ACTION-PARTICIPANTS/ Edition des bénéficiaires</a:t>
            </a:r>
          </a:p>
        </p:txBody>
      </p:sp>
    </p:spTree>
    <p:extLst>
      <p:ext uri="{BB962C8B-B14F-4D97-AF65-F5344CB8AC3E}">
        <p14:creationId xmlns:p14="http://schemas.microsoft.com/office/powerpoint/2010/main" val="1356699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C9BF33B-3C60-1B64-109D-F37B2788635F}"/>
              </a:ext>
            </a:extLst>
          </p:cNvPr>
          <p:cNvSpPr txBox="1"/>
          <p:nvPr/>
        </p:nvSpPr>
        <p:spPr>
          <a:xfrm>
            <a:off x="628650" y="3284942"/>
            <a:ext cx="10934699" cy="707886"/>
          </a:xfrm>
          <a:prstGeom prst="rect">
            <a:avLst/>
          </a:prstGeom>
          <a:noFill/>
        </p:spPr>
        <p:txBody>
          <a:bodyPr wrap="square">
            <a:spAutoFit/>
          </a:bodyPr>
          <a:lstStyle/>
          <a:p>
            <a:pPr marL="342900" indent="-342900">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Le rattachement du matériel à l’action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est conservé suite à l’import du fichier Pôle Emploi et suite à l’affectation des conseillers sur les actions Activ’Créa importées.</a:t>
            </a:r>
          </a:p>
        </p:txBody>
      </p:sp>
      <p:sp>
        <p:nvSpPr>
          <p:cNvPr id="5" name="ZoneTexte 4">
            <a:extLst>
              <a:ext uri="{FF2B5EF4-FFF2-40B4-BE49-F238E27FC236}">
                <a16:creationId xmlns:a16="http://schemas.microsoft.com/office/drawing/2014/main" id="{6CAE5FCB-F628-8729-7941-14CB5D102E9C}"/>
              </a:ext>
            </a:extLst>
          </p:cNvPr>
          <p:cNvSpPr txBox="1"/>
          <p:nvPr/>
        </p:nvSpPr>
        <p:spPr>
          <a:xfrm>
            <a:off x="628650" y="579419"/>
            <a:ext cx="10934699" cy="584775"/>
          </a:xfrm>
          <a:prstGeom prst="rect">
            <a:avLst/>
          </a:prstGeom>
          <a:solidFill>
            <a:srgbClr val="2F479E"/>
          </a:solidFill>
        </p:spPr>
        <p:txBody>
          <a:bodyPr wrap="square" rtlCol="0">
            <a:spAutoFit/>
          </a:bodyPr>
          <a:lstStyle/>
          <a:p>
            <a:r>
              <a:rPr lang="fr-FR" sz="3200" dirty="0">
                <a:solidFill>
                  <a:schemeClr val="bg1"/>
                </a:solidFill>
              </a:rPr>
              <a:t>LIVRABLE ACTIV’CREA/ Formulaire Prestation spéciale ---</a:t>
            </a:r>
          </a:p>
        </p:txBody>
      </p:sp>
      <p:sp>
        <p:nvSpPr>
          <p:cNvPr id="10" name="ZoneTexte 9">
            <a:extLst>
              <a:ext uri="{FF2B5EF4-FFF2-40B4-BE49-F238E27FC236}">
                <a16:creationId xmlns:a16="http://schemas.microsoft.com/office/drawing/2014/main" id="{742C62B9-4122-68F2-672F-0D65D46DFF63}"/>
              </a:ext>
            </a:extLst>
          </p:cNvPr>
          <p:cNvSpPr txBox="1"/>
          <p:nvPr/>
        </p:nvSpPr>
        <p:spPr>
          <a:xfrm>
            <a:off x="533399" y="5376780"/>
            <a:ext cx="10934700" cy="707886"/>
          </a:xfrm>
          <a:custGeom>
            <a:avLst/>
            <a:gdLst>
              <a:gd name="connsiteX0" fmla="*/ 0 w 10934700"/>
              <a:gd name="connsiteY0" fmla="*/ 0 h 707886"/>
              <a:gd name="connsiteX1" fmla="*/ 247470 w 10934700"/>
              <a:gd name="connsiteY1" fmla="*/ 0 h 707886"/>
              <a:gd name="connsiteX2" fmla="*/ 604286 w 10934700"/>
              <a:gd name="connsiteY2" fmla="*/ 0 h 707886"/>
              <a:gd name="connsiteX3" fmla="*/ 1398491 w 10934700"/>
              <a:gd name="connsiteY3" fmla="*/ 0 h 707886"/>
              <a:gd name="connsiteX4" fmla="*/ 1974001 w 10934700"/>
              <a:gd name="connsiteY4" fmla="*/ 0 h 707886"/>
              <a:gd name="connsiteX5" fmla="*/ 2549512 w 10934700"/>
              <a:gd name="connsiteY5" fmla="*/ 0 h 707886"/>
              <a:gd name="connsiteX6" fmla="*/ 2906328 w 10934700"/>
              <a:gd name="connsiteY6" fmla="*/ 0 h 707886"/>
              <a:gd name="connsiteX7" fmla="*/ 3153798 w 10934700"/>
              <a:gd name="connsiteY7" fmla="*/ 0 h 707886"/>
              <a:gd name="connsiteX8" fmla="*/ 3510614 w 10934700"/>
              <a:gd name="connsiteY8" fmla="*/ 0 h 707886"/>
              <a:gd name="connsiteX9" fmla="*/ 3867431 w 10934700"/>
              <a:gd name="connsiteY9" fmla="*/ 0 h 707886"/>
              <a:gd name="connsiteX10" fmla="*/ 4333594 w 10934700"/>
              <a:gd name="connsiteY10" fmla="*/ 0 h 707886"/>
              <a:gd name="connsiteX11" fmla="*/ 4909105 w 10934700"/>
              <a:gd name="connsiteY11" fmla="*/ 0 h 707886"/>
              <a:gd name="connsiteX12" fmla="*/ 5703309 w 10934700"/>
              <a:gd name="connsiteY12" fmla="*/ 0 h 707886"/>
              <a:gd name="connsiteX13" fmla="*/ 6497514 w 10934700"/>
              <a:gd name="connsiteY13" fmla="*/ 0 h 707886"/>
              <a:gd name="connsiteX14" fmla="*/ 7291718 w 10934700"/>
              <a:gd name="connsiteY14" fmla="*/ 0 h 707886"/>
              <a:gd name="connsiteX15" fmla="*/ 7867229 w 10934700"/>
              <a:gd name="connsiteY15" fmla="*/ 0 h 707886"/>
              <a:gd name="connsiteX16" fmla="*/ 8442739 w 10934700"/>
              <a:gd name="connsiteY16" fmla="*/ 0 h 707886"/>
              <a:gd name="connsiteX17" fmla="*/ 8799556 w 10934700"/>
              <a:gd name="connsiteY17" fmla="*/ 0 h 707886"/>
              <a:gd name="connsiteX18" fmla="*/ 9593760 w 10934700"/>
              <a:gd name="connsiteY18" fmla="*/ 0 h 707886"/>
              <a:gd name="connsiteX19" fmla="*/ 10278618 w 10934700"/>
              <a:gd name="connsiteY19" fmla="*/ 0 h 707886"/>
              <a:gd name="connsiteX20" fmla="*/ 10934700 w 10934700"/>
              <a:gd name="connsiteY20" fmla="*/ 0 h 707886"/>
              <a:gd name="connsiteX21" fmla="*/ 10934700 w 10934700"/>
              <a:gd name="connsiteY21" fmla="*/ 346864 h 707886"/>
              <a:gd name="connsiteX22" fmla="*/ 10934700 w 10934700"/>
              <a:gd name="connsiteY22" fmla="*/ 707886 h 707886"/>
              <a:gd name="connsiteX23" fmla="*/ 10249842 w 10934700"/>
              <a:gd name="connsiteY23" fmla="*/ 707886 h 707886"/>
              <a:gd name="connsiteX24" fmla="*/ 9783679 w 10934700"/>
              <a:gd name="connsiteY24" fmla="*/ 707886 h 707886"/>
              <a:gd name="connsiteX25" fmla="*/ 9317515 w 10934700"/>
              <a:gd name="connsiteY25" fmla="*/ 707886 h 707886"/>
              <a:gd name="connsiteX26" fmla="*/ 8960699 w 10934700"/>
              <a:gd name="connsiteY26" fmla="*/ 707886 h 707886"/>
              <a:gd name="connsiteX27" fmla="*/ 8166494 w 10934700"/>
              <a:gd name="connsiteY27" fmla="*/ 707886 h 707886"/>
              <a:gd name="connsiteX28" fmla="*/ 7481637 w 10934700"/>
              <a:gd name="connsiteY28" fmla="*/ 707886 h 707886"/>
              <a:gd name="connsiteX29" fmla="*/ 7015473 w 10934700"/>
              <a:gd name="connsiteY29" fmla="*/ 707886 h 707886"/>
              <a:gd name="connsiteX30" fmla="*/ 6549310 w 10934700"/>
              <a:gd name="connsiteY30" fmla="*/ 707886 h 707886"/>
              <a:gd name="connsiteX31" fmla="*/ 5973799 w 10934700"/>
              <a:gd name="connsiteY31" fmla="*/ 707886 h 707886"/>
              <a:gd name="connsiteX32" fmla="*/ 5179595 w 10934700"/>
              <a:gd name="connsiteY32" fmla="*/ 707886 h 707886"/>
              <a:gd name="connsiteX33" fmla="*/ 4822778 w 10934700"/>
              <a:gd name="connsiteY33" fmla="*/ 707886 h 707886"/>
              <a:gd name="connsiteX34" fmla="*/ 4247268 w 10934700"/>
              <a:gd name="connsiteY34" fmla="*/ 707886 h 707886"/>
              <a:gd name="connsiteX35" fmla="*/ 3890451 w 10934700"/>
              <a:gd name="connsiteY35" fmla="*/ 707886 h 707886"/>
              <a:gd name="connsiteX36" fmla="*/ 3096247 w 10934700"/>
              <a:gd name="connsiteY36" fmla="*/ 707886 h 707886"/>
              <a:gd name="connsiteX37" fmla="*/ 2411389 w 10934700"/>
              <a:gd name="connsiteY37" fmla="*/ 707886 h 707886"/>
              <a:gd name="connsiteX38" fmla="*/ 1617185 w 10934700"/>
              <a:gd name="connsiteY38" fmla="*/ 707886 h 707886"/>
              <a:gd name="connsiteX39" fmla="*/ 932327 w 10934700"/>
              <a:gd name="connsiteY39" fmla="*/ 707886 h 707886"/>
              <a:gd name="connsiteX40" fmla="*/ 0 w 10934700"/>
              <a:gd name="connsiteY40" fmla="*/ 707886 h 707886"/>
              <a:gd name="connsiteX41" fmla="*/ 0 w 10934700"/>
              <a:gd name="connsiteY41" fmla="*/ 361022 h 707886"/>
              <a:gd name="connsiteX42" fmla="*/ 0 w 10934700"/>
              <a:gd name="connsiteY42"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934700" h="707886" extrusionOk="0">
                <a:moveTo>
                  <a:pt x="0" y="0"/>
                </a:moveTo>
                <a:cubicBezTo>
                  <a:pt x="117410" y="-21623"/>
                  <a:pt x="174886" y="5040"/>
                  <a:pt x="247470" y="0"/>
                </a:cubicBezTo>
                <a:cubicBezTo>
                  <a:pt x="320054" y="-5040"/>
                  <a:pt x="437117" y="30664"/>
                  <a:pt x="604286" y="0"/>
                </a:cubicBezTo>
                <a:cubicBezTo>
                  <a:pt x="771455" y="-30664"/>
                  <a:pt x="1011419" y="60869"/>
                  <a:pt x="1398491" y="0"/>
                </a:cubicBezTo>
                <a:cubicBezTo>
                  <a:pt x="1785564" y="-60869"/>
                  <a:pt x="1727817" y="33483"/>
                  <a:pt x="1974001" y="0"/>
                </a:cubicBezTo>
                <a:cubicBezTo>
                  <a:pt x="2220185" y="-33483"/>
                  <a:pt x="2295815" y="28757"/>
                  <a:pt x="2549512" y="0"/>
                </a:cubicBezTo>
                <a:cubicBezTo>
                  <a:pt x="2803209" y="-28757"/>
                  <a:pt x="2790860" y="31063"/>
                  <a:pt x="2906328" y="0"/>
                </a:cubicBezTo>
                <a:cubicBezTo>
                  <a:pt x="3021796" y="-31063"/>
                  <a:pt x="3052371" y="28954"/>
                  <a:pt x="3153798" y="0"/>
                </a:cubicBezTo>
                <a:cubicBezTo>
                  <a:pt x="3255225" y="-28954"/>
                  <a:pt x="3414437" y="26790"/>
                  <a:pt x="3510614" y="0"/>
                </a:cubicBezTo>
                <a:cubicBezTo>
                  <a:pt x="3606791" y="-26790"/>
                  <a:pt x="3794568" y="25510"/>
                  <a:pt x="3867431" y="0"/>
                </a:cubicBezTo>
                <a:cubicBezTo>
                  <a:pt x="3940294" y="-25510"/>
                  <a:pt x="4163793" y="32433"/>
                  <a:pt x="4333594" y="0"/>
                </a:cubicBezTo>
                <a:cubicBezTo>
                  <a:pt x="4503395" y="-32433"/>
                  <a:pt x="4793688" y="3873"/>
                  <a:pt x="4909105" y="0"/>
                </a:cubicBezTo>
                <a:cubicBezTo>
                  <a:pt x="5024522" y="-3873"/>
                  <a:pt x="5317458" y="70351"/>
                  <a:pt x="5703309" y="0"/>
                </a:cubicBezTo>
                <a:cubicBezTo>
                  <a:pt x="6089160" y="-70351"/>
                  <a:pt x="6325365" y="72075"/>
                  <a:pt x="6497514" y="0"/>
                </a:cubicBezTo>
                <a:cubicBezTo>
                  <a:pt x="6669664" y="-72075"/>
                  <a:pt x="7029131" y="1495"/>
                  <a:pt x="7291718" y="0"/>
                </a:cubicBezTo>
                <a:cubicBezTo>
                  <a:pt x="7554305" y="-1495"/>
                  <a:pt x="7654492" y="3953"/>
                  <a:pt x="7867229" y="0"/>
                </a:cubicBezTo>
                <a:cubicBezTo>
                  <a:pt x="8079966" y="-3953"/>
                  <a:pt x="8313190" y="55463"/>
                  <a:pt x="8442739" y="0"/>
                </a:cubicBezTo>
                <a:cubicBezTo>
                  <a:pt x="8572288" y="-55463"/>
                  <a:pt x="8642933" y="13269"/>
                  <a:pt x="8799556" y="0"/>
                </a:cubicBezTo>
                <a:cubicBezTo>
                  <a:pt x="8956179" y="-13269"/>
                  <a:pt x="9410880" y="73113"/>
                  <a:pt x="9593760" y="0"/>
                </a:cubicBezTo>
                <a:cubicBezTo>
                  <a:pt x="9776640" y="-73113"/>
                  <a:pt x="10085036" y="13594"/>
                  <a:pt x="10278618" y="0"/>
                </a:cubicBezTo>
                <a:cubicBezTo>
                  <a:pt x="10472200" y="-13594"/>
                  <a:pt x="10630999" y="13648"/>
                  <a:pt x="10934700" y="0"/>
                </a:cubicBezTo>
                <a:cubicBezTo>
                  <a:pt x="10959090" y="89215"/>
                  <a:pt x="10933366" y="246226"/>
                  <a:pt x="10934700" y="346864"/>
                </a:cubicBezTo>
                <a:cubicBezTo>
                  <a:pt x="10936034" y="447502"/>
                  <a:pt x="10928775" y="564120"/>
                  <a:pt x="10934700" y="707886"/>
                </a:cubicBezTo>
                <a:cubicBezTo>
                  <a:pt x="10609386" y="740867"/>
                  <a:pt x="10546494" y="671901"/>
                  <a:pt x="10249842" y="707886"/>
                </a:cubicBezTo>
                <a:cubicBezTo>
                  <a:pt x="9953190" y="743871"/>
                  <a:pt x="9898325" y="652864"/>
                  <a:pt x="9783679" y="707886"/>
                </a:cubicBezTo>
                <a:cubicBezTo>
                  <a:pt x="9669033" y="762908"/>
                  <a:pt x="9447414" y="692623"/>
                  <a:pt x="9317515" y="707886"/>
                </a:cubicBezTo>
                <a:cubicBezTo>
                  <a:pt x="9187616" y="723149"/>
                  <a:pt x="9033702" y="681127"/>
                  <a:pt x="8960699" y="707886"/>
                </a:cubicBezTo>
                <a:cubicBezTo>
                  <a:pt x="8887696" y="734645"/>
                  <a:pt x="8356398" y="699556"/>
                  <a:pt x="8166494" y="707886"/>
                </a:cubicBezTo>
                <a:cubicBezTo>
                  <a:pt x="7976590" y="716216"/>
                  <a:pt x="7637643" y="653775"/>
                  <a:pt x="7481637" y="707886"/>
                </a:cubicBezTo>
                <a:cubicBezTo>
                  <a:pt x="7325631" y="761997"/>
                  <a:pt x="7205593" y="659326"/>
                  <a:pt x="7015473" y="707886"/>
                </a:cubicBezTo>
                <a:cubicBezTo>
                  <a:pt x="6825353" y="756446"/>
                  <a:pt x="6749693" y="694774"/>
                  <a:pt x="6549310" y="707886"/>
                </a:cubicBezTo>
                <a:cubicBezTo>
                  <a:pt x="6348927" y="720998"/>
                  <a:pt x="6133790" y="688794"/>
                  <a:pt x="5973799" y="707886"/>
                </a:cubicBezTo>
                <a:cubicBezTo>
                  <a:pt x="5813808" y="726978"/>
                  <a:pt x="5435074" y="622680"/>
                  <a:pt x="5179595" y="707886"/>
                </a:cubicBezTo>
                <a:cubicBezTo>
                  <a:pt x="4924116" y="793092"/>
                  <a:pt x="4929317" y="700665"/>
                  <a:pt x="4822778" y="707886"/>
                </a:cubicBezTo>
                <a:cubicBezTo>
                  <a:pt x="4716239" y="715107"/>
                  <a:pt x="4506358" y="690113"/>
                  <a:pt x="4247268" y="707886"/>
                </a:cubicBezTo>
                <a:cubicBezTo>
                  <a:pt x="3988178" y="725659"/>
                  <a:pt x="4004304" y="688927"/>
                  <a:pt x="3890451" y="707886"/>
                </a:cubicBezTo>
                <a:cubicBezTo>
                  <a:pt x="3776598" y="726845"/>
                  <a:pt x="3432197" y="669110"/>
                  <a:pt x="3096247" y="707886"/>
                </a:cubicBezTo>
                <a:cubicBezTo>
                  <a:pt x="2760297" y="746662"/>
                  <a:pt x="2582384" y="687322"/>
                  <a:pt x="2411389" y="707886"/>
                </a:cubicBezTo>
                <a:cubicBezTo>
                  <a:pt x="2240394" y="728450"/>
                  <a:pt x="1804323" y="702482"/>
                  <a:pt x="1617185" y="707886"/>
                </a:cubicBezTo>
                <a:cubicBezTo>
                  <a:pt x="1430047" y="713290"/>
                  <a:pt x="1133047" y="697105"/>
                  <a:pt x="932327" y="707886"/>
                </a:cubicBezTo>
                <a:cubicBezTo>
                  <a:pt x="731607" y="718667"/>
                  <a:pt x="238169" y="598857"/>
                  <a:pt x="0" y="707886"/>
                </a:cubicBezTo>
                <a:cubicBezTo>
                  <a:pt x="-29979" y="586821"/>
                  <a:pt x="22842" y="456086"/>
                  <a:pt x="0" y="361022"/>
                </a:cubicBezTo>
                <a:cubicBezTo>
                  <a:pt x="-22842" y="265958"/>
                  <a:pt x="27451" y="123664"/>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spcAft>
                <a:spcPts val="1000"/>
              </a:spcAf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Correction de remontée d’info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pour « Date effective sortie » &amp; «  Situation en fin de prestation » dans le formulaire « Prestation spéciale ».</a:t>
            </a:r>
          </a:p>
        </p:txBody>
      </p:sp>
      <p:sp>
        <p:nvSpPr>
          <p:cNvPr id="11" name="ZoneTexte 10">
            <a:extLst>
              <a:ext uri="{FF2B5EF4-FFF2-40B4-BE49-F238E27FC236}">
                <a16:creationId xmlns:a16="http://schemas.microsoft.com/office/drawing/2014/main" id="{2D1F9EE6-2115-229F-DAA8-7ABCB001C464}"/>
              </a:ext>
            </a:extLst>
          </p:cNvPr>
          <p:cNvSpPr txBox="1"/>
          <p:nvPr/>
        </p:nvSpPr>
        <p:spPr>
          <a:xfrm>
            <a:off x="628651" y="2531073"/>
            <a:ext cx="10934699" cy="584775"/>
          </a:xfrm>
          <a:prstGeom prst="rect">
            <a:avLst/>
          </a:prstGeom>
          <a:solidFill>
            <a:srgbClr val="2F479E"/>
          </a:solidFill>
        </p:spPr>
        <p:txBody>
          <a:bodyPr wrap="square" rtlCol="0">
            <a:spAutoFit/>
          </a:bodyPr>
          <a:lstStyle/>
          <a:p>
            <a:r>
              <a:rPr lang="fr-FR" sz="3200" dirty="0">
                <a:solidFill>
                  <a:schemeClr val="bg1"/>
                </a:solidFill>
              </a:rPr>
              <a:t>AFFECTATION ACTIV’CREA ----</a:t>
            </a:r>
          </a:p>
        </p:txBody>
      </p:sp>
      <p:sp>
        <p:nvSpPr>
          <p:cNvPr id="13" name="ZoneTexte 12">
            <a:extLst>
              <a:ext uri="{FF2B5EF4-FFF2-40B4-BE49-F238E27FC236}">
                <a16:creationId xmlns:a16="http://schemas.microsoft.com/office/drawing/2014/main" id="{02C09BAB-D8A8-EBCC-374F-E802420A0689}"/>
              </a:ext>
            </a:extLst>
          </p:cNvPr>
          <p:cNvSpPr txBox="1"/>
          <p:nvPr/>
        </p:nvSpPr>
        <p:spPr>
          <a:xfrm>
            <a:off x="628650" y="4601570"/>
            <a:ext cx="10934699" cy="584775"/>
          </a:xfrm>
          <a:prstGeom prst="rect">
            <a:avLst/>
          </a:prstGeom>
          <a:solidFill>
            <a:srgbClr val="2F479E"/>
          </a:solidFill>
        </p:spPr>
        <p:txBody>
          <a:bodyPr wrap="square" rtlCol="0">
            <a:spAutoFit/>
          </a:bodyPr>
          <a:lstStyle/>
          <a:p>
            <a:r>
              <a:rPr lang="fr-FR" sz="3200" dirty="0">
                <a:solidFill>
                  <a:schemeClr val="bg1"/>
                </a:solidFill>
              </a:rPr>
              <a:t>FACTURE ACTIV’CREA ----</a:t>
            </a:r>
          </a:p>
        </p:txBody>
      </p:sp>
      <p:sp>
        <p:nvSpPr>
          <p:cNvPr id="2" name="ZoneTexte 1">
            <a:extLst>
              <a:ext uri="{FF2B5EF4-FFF2-40B4-BE49-F238E27FC236}">
                <a16:creationId xmlns:a16="http://schemas.microsoft.com/office/drawing/2014/main" id="{8EB47E2C-741B-A403-2396-693CC3EF399A}"/>
              </a:ext>
            </a:extLst>
          </p:cNvPr>
          <p:cNvSpPr txBox="1"/>
          <p:nvPr/>
        </p:nvSpPr>
        <p:spPr>
          <a:xfrm>
            <a:off x="533399" y="1414317"/>
            <a:ext cx="10934699" cy="677108"/>
          </a:xfrm>
          <a:prstGeom prst="rect">
            <a:avLst/>
          </a:prstGeom>
          <a:noFill/>
        </p:spPr>
        <p:txBody>
          <a:bodyPr wrap="square">
            <a:spAutoFit/>
          </a:bodyPr>
          <a:lstStyle/>
          <a:p>
            <a:pPr marL="342900" indent="-342900">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Correction sur les </a:t>
            </a: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listes « Suite entretien bilan »,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dans formulaire Prestation spéciale (</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qui étaient mélangées)</a:t>
            </a:r>
          </a:p>
        </p:txBody>
      </p:sp>
    </p:spTree>
    <p:extLst>
      <p:ext uri="{BB962C8B-B14F-4D97-AF65-F5344CB8AC3E}">
        <p14:creationId xmlns:p14="http://schemas.microsoft.com/office/powerpoint/2010/main" val="2055623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85749D93-E3C2-46E0-87B4-D2A375126319}"/>
              </a:ext>
            </a:extLst>
          </p:cNvPr>
          <p:cNvSpPr txBox="1"/>
          <p:nvPr/>
        </p:nvSpPr>
        <p:spPr>
          <a:xfrm>
            <a:off x="1060305" y="279320"/>
            <a:ext cx="9763881" cy="584775"/>
          </a:xfrm>
          <a:prstGeom prst="rect">
            <a:avLst/>
          </a:prstGeom>
          <a:noFill/>
          <a:ln>
            <a:solidFill>
              <a:schemeClr val="accent2"/>
            </a:solidFill>
          </a:ln>
        </p:spPr>
        <p:txBody>
          <a:bodyPr wrap="square" rtlCol="0">
            <a:spAutoFit/>
          </a:bodyPr>
          <a:lstStyle/>
          <a:p>
            <a:pPr algn="ctr"/>
            <a:r>
              <a:rPr lang="fr-FR" sz="3200" dirty="0">
                <a:solidFill>
                  <a:schemeClr val="accent2"/>
                </a:solidFill>
              </a:rPr>
              <a:t>ORDRE DU JOUR</a:t>
            </a:r>
          </a:p>
        </p:txBody>
      </p:sp>
      <p:pic>
        <p:nvPicPr>
          <p:cNvPr id="12" name="Image 11" descr="Une image contenant jeu&#10;&#10;Description générée automatiquement">
            <a:extLst>
              <a:ext uri="{FF2B5EF4-FFF2-40B4-BE49-F238E27FC236}">
                <a16:creationId xmlns:a16="http://schemas.microsoft.com/office/drawing/2014/main" id="{ED485DE2-0FB8-4654-A189-4C738B81BC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4186" y="161991"/>
            <a:ext cx="1099552" cy="706462"/>
          </a:xfrm>
          <a:prstGeom prst="rect">
            <a:avLst/>
          </a:prstGeom>
        </p:spPr>
      </p:pic>
      <p:sp>
        <p:nvSpPr>
          <p:cNvPr id="2" name="ZoneTexte 1">
            <a:extLst>
              <a:ext uri="{FF2B5EF4-FFF2-40B4-BE49-F238E27FC236}">
                <a16:creationId xmlns:a16="http://schemas.microsoft.com/office/drawing/2014/main" id="{DA101AA8-5C2C-4A4E-90B0-F6F899E7F95E}"/>
              </a:ext>
            </a:extLst>
          </p:cNvPr>
          <p:cNvSpPr txBox="1"/>
          <p:nvPr/>
        </p:nvSpPr>
        <p:spPr>
          <a:xfrm>
            <a:off x="2699453" y="1594852"/>
            <a:ext cx="4104778" cy="3693319"/>
          </a:xfrm>
          <a:prstGeom prst="rect">
            <a:avLst/>
          </a:prstGeom>
          <a:noFill/>
        </p:spPr>
        <p:txBody>
          <a:bodyPr wrap="none" rtlCol="0">
            <a:spAutoFit/>
          </a:bodyPr>
          <a:lstStyle/>
          <a:p>
            <a:pPr>
              <a:lnSpc>
                <a:spcPct val="150000"/>
              </a:lnSpc>
            </a:pPr>
            <a:r>
              <a:rPr lang="fr-FR" sz="2400" dirty="0">
                <a:solidFill>
                  <a:srgbClr val="2F479E"/>
                </a:solidFill>
              </a:rPr>
              <a:t>NOUVEAUTES  PARAMETRAGE|</a:t>
            </a:r>
          </a:p>
          <a:p>
            <a:pPr>
              <a:lnSpc>
                <a:spcPct val="150000"/>
              </a:lnSpc>
            </a:pPr>
            <a:r>
              <a:rPr lang="fr-FR" sz="2400" dirty="0">
                <a:solidFill>
                  <a:srgbClr val="2F479E"/>
                </a:solidFill>
              </a:rPr>
              <a:t>NOUVEAUTES  UTILISATION|</a:t>
            </a:r>
          </a:p>
          <a:p>
            <a:pPr>
              <a:lnSpc>
                <a:spcPct val="150000"/>
              </a:lnSpc>
            </a:pPr>
            <a:r>
              <a:rPr lang="fr-FR" sz="2400" dirty="0">
                <a:solidFill>
                  <a:srgbClr val="2F479E"/>
                </a:solidFill>
              </a:rPr>
              <a:t>CORRECTIONS|</a:t>
            </a:r>
          </a:p>
          <a:p>
            <a:pPr>
              <a:lnSpc>
                <a:spcPct val="150000"/>
              </a:lnSpc>
            </a:pPr>
            <a:r>
              <a:rPr lang="fr-FR" sz="2400" dirty="0">
                <a:solidFill>
                  <a:srgbClr val="2F479E"/>
                </a:solidFill>
              </a:rPr>
              <a:t>NOUVEAUTES  A VENIR|</a:t>
            </a:r>
          </a:p>
          <a:p>
            <a:pPr>
              <a:lnSpc>
                <a:spcPct val="150000"/>
              </a:lnSpc>
            </a:pPr>
            <a:r>
              <a:rPr lang="fr-FR" sz="2400" dirty="0">
                <a:solidFill>
                  <a:srgbClr val="2F479E"/>
                </a:solidFill>
              </a:rPr>
              <a:t>FONCTIONNALITES</a:t>
            </a:r>
          </a:p>
          <a:p>
            <a:pPr>
              <a:lnSpc>
                <a:spcPct val="150000"/>
              </a:lnSpc>
            </a:pPr>
            <a:r>
              <a:rPr lang="fr-FR" sz="2400" dirty="0">
                <a:solidFill>
                  <a:srgbClr val="2F479E"/>
                </a:solidFill>
              </a:rPr>
              <a:t>A DISCUTER|</a:t>
            </a:r>
          </a:p>
          <a:p>
            <a:endParaRPr lang="fr-FR" dirty="0"/>
          </a:p>
        </p:txBody>
      </p:sp>
      <p:sp>
        <p:nvSpPr>
          <p:cNvPr id="3" name="ZoneTexte 2">
            <a:extLst>
              <a:ext uri="{FF2B5EF4-FFF2-40B4-BE49-F238E27FC236}">
                <a16:creationId xmlns:a16="http://schemas.microsoft.com/office/drawing/2014/main" id="{A080772F-40B0-4D99-B504-04B4B69F327B}"/>
              </a:ext>
            </a:extLst>
          </p:cNvPr>
          <p:cNvSpPr txBox="1"/>
          <p:nvPr/>
        </p:nvSpPr>
        <p:spPr>
          <a:xfrm>
            <a:off x="7674195" y="1594852"/>
            <a:ext cx="872355" cy="3359061"/>
          </a:xfrm>
          <a:prstGeom prst="rect">
            <a:avLst/>
          </a:prstGeom>
          <a:noFill/>
        </p:spPr>
        <p:txBody>
          <a:bodyPr wrap="none" rtlCol="0">
            <a:spAutoFit/>
          </a:bodyPr>
          <a:lstStyle/>
          <a:p>
            <a:pPr>
              <a:lnSpc>
                <a:spcPct val="150000"/>
              </a:lnSpc>
            </a:pPr>
            <a:r>
              <a:rPr lang="fr-FR" sz="2400" dirty="0">
                <a:solidFill>
                  <a:srgbClr val="2F479E"/>
                </a:solidFill>
              </a:rPr>
              <a:t>p. 3</a:t>
            </a:r>
          </a:p>
          <a:p>
            <a:pPr>
              <a:lnSpc>
                <a:spcPct val="150000"/>
              </a:lnSpc>
            </a:pPr>
            <a:r>
              <a:rPr lang="fr-FR" sz="2400" dirty="0">
                <a:solidFill>
                  <a:srgbClr val="2F479E"/>
                </a:solidFill>
              </a:rPr>
              <a:t>p.  7</a:t>
            </a:r>
          </a:p>
          <a:p>
            <a:pPr>
              <a:lnSpc>
                <a:spcPct val="150000"/>
              </a:lnSpc>
            </a:pPr>
            <a:r>
              <a:rPr lang="fr-FR" sz="2400" dirty="0">
                <a:solidFill>
                  <a:srgbClr val="2F479E"/>
                </a:solidFill>
              </a:rPr>
              <a:t>p.  16</a:t>
            </a:r>
          </a:p>
          <a:p>
            <a:pPr>
              <a:lnSpc>
                <a:spcPct val="150000"/>
              </a:lnSpc>
            </a:pPr>
            <a:r>
              <a:rPr lang="fr-FR" sz="2400" dirty="0">
                <a:solidFill>
                  <a:srgbClr val="2F479E"/>
                </a:solidFill>
              </a:rPr>
              <a:t>p. 21</a:t>
            </a:r>
          </a:p>
          <a:p>
            <a:pPr>
              <a:lnSpc>
                <a:spcPct val="150000"/>
              </a:lnSpc>
            </a:pPr>
            <a:r>
              <a:rPr lang="fr-FR" sz="2400" dirty="0">
                <a:solidFill>
                  <a:srgbClr val="2F479E"/>
                </a:solidFill>
              </a:rPr>
              <a:t>p. 23</a:t>
            </a:r>
          </a:p>
          <a:p>
            <a:pPr>
              <a:lnSpc>
                <a:spcPct val="150000"/>
              </a:lnSpc>
            </a:pPr>
            <a:r>
              <a:rPr lang="fr-FR" sz="2400" dirty="0">
                <a:solidFill>
                  <a:srgbClr val="2F479E"/>
                </a:solidFill>
              </a:rPr>
              <a:t>p. 27</a:t>
            </a:r>
          </a:p>
        </p:txBody>
      </p:sp>
    </p:spTree>
    <p:extLst>
      <p:ext uri="{BB962C8B-B14F-4D97-AF65-F5344CB8AC3E}">
        <p14:creationId xmlns:p14="http://schemas.microsoft.com/office/powerpoint/2010/main" val="4046822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C9BF33B-3C60-1B64-109D-F37B2788635F}"/>
              </a:ext>
            </a:extLst>
          </p:cNvPr>
          <p:cNvSpPr txBox="1"/>
          <p:nvPr/>
        </p:nvSpPr>
        <p:spPr>
          <a:xfrm>
            <a:off x="514349" y="4482857"/>
            <a:ext cx="10934699" cy="1938992"/>
          </a:xfrm>
          <a:prstGeom prst="rect">
            <a:avLst/>
          </a:prstGeom>
          <a:noFill/>
        </p:spPr>
        <p:txBody>
          <a:bodyPr wrap="square">
            <a:spAutoFit/>
          </a:bodyPr>
          <a:lstStyle/>
          <a:p>
            <a:pPr marL="342900" indent="-342900">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Correction du champ pour faire afficher la qualification ZRR</a:t>
            </a:r>
          </a:p>
          <a:p>
            <a:pPr marL="342900" indent="-342900">
              <a:buFont typeface="Wingdings" panose="05000000000000000000" pitchFamily="2" charset="2"/>
              <a:buChar char="q"/>
            </a:pPr>
            <a:endParaRPr lang="fr-FR" sz="1000" b="1"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r>
              <a:rPr lang="fr-FR" sz="1800" b="1"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8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t> &lt; </a:t>
            </a:r>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rPr>
              <a:t>Sélectionner l’Entité Personne et le champ « zone rurale » (partie Coordonnées)</a:t>
            </a:r>
          </a:p>
          <a:p>
            <a:r>
              <a:rPr lang="fr-FR"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t>  &lt; </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Les valeurs de « zone rurale » correspondent à celle du référentiel </a:t>
            </a:r>
            <a:r>
              <a:rPr lang="fr-FR" dirty="0" err="1">
                <a:solidFill>
                  <a:srgbClr val="2F479E"/>
                </a:solidFill>
                <a:latin typeface="Calibri" panose="020F0502020204030204" pitchFamily="34" charset="0"/>
                <a:ea typeface="Calibri" panose="020F0502020204030204" pitchFamily="34" charset="0"/>
                <a:cs typeface="Times New Roman" panose="02020603050405020304" pitchFamily="18" charset="0"/>
              </a:rPr>
              <a:t>Insée</a:t>
            </a:r>
            <a:endPar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C pour </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C</a:t>
            </a:r>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rPr>
              <a:t>omplet    -&gt; totalement en zone rurale</a:t>
            </a:r>
          </a:p>
          <a:p>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P pour Partiel       </a:t>
            </a:r>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rPr>
              <a:t>-&gt; partiellement en zone rurale</a:t>
            </a:r>
          </a:p>
          <a:p>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N</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 pour Non          </a:t>
            </a:r>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rPr>
              <a:t>-&gt; pas en zone rurale</a:t>
            </a:r>
          </a:p>
        </p:txBody>
      </p:sp>
      <p:sp>
        <p:nvSpPr>
          <p:cNvPr id="5" name="ZoneTexte 4">
            <a:extLst>
              <a:ext uri="{FF2B5EF4-FFF2-40B4-BE49-F238E27FC236}">
                <a16:creationId xmlns:a16="http://schemas.microsoft.com/office/drawing/2014/main" id="{6CAE5FCB-F628-8729-7941-14CB5D102E9C}"/>
              </a:ext>
            </a:extLst>
          </p:cNvPr>
          <p:cNvSpPr txBox="1"/>
          <p:nvPr/>
        </p:nvSpPr>
        <p:spPr>
          <a:xfrm>
            <a:off x="514351" y="3787572"/>
            <a:ext cx="10934698" cy="584775"/>
          </a:xfrm>
          <a:prstGeom prst="rect">
            <a:avLst/>
          </a:prstGeom>
          <a:solidFill>
            <a:srgbClr val="2F479E"/>
          </a:solidFill>
        </p:spPr>
        <p:txBody>
          <a:bodyPr wrap="square" rtlCol="0">
            <a:spAutoFit/>
          </a:bodyPr>
          <a:lstStyle/>
          <a:p>
            <a:r>
              <a:rPr lang="fr-FR" sz="3200" dirty="0">
                <a:solidFill>
                  <a:schemeClr val="bg1"/>
                </a:solidFill>
              </a:rPr>
              <a:t>TABLEAUX LIBRES/ Affichage « zone rurale »</a:t>
            </a:r>
          </a:p>
        </p:txBody>
      </p:sp>
      <p:sp>
        <p:nvSpPr>
          <p:cNvPr id="2" name="ZoneTexte 1">
            <a:extLst>
              <a:ext uri="{FF2B5EF4-FFF2-40B4-BE49-F238E27FC236}">
                <a16:creationId xmlns:a16="http://schemas.microsoft.com/office/drawing/2014/main" id="{CAD8C8AC-CB41-A500-5E19-08790BC8D1BF}"/>
              </a:ext>
            </a:extLst>
          </p:cNvPr>
          <p:cNvSpPr txBox="1"/>
          <p:nvPr/>
        </p:nvSpPr>
        <p:spPr>
          <a:xfrm>
            <a:off x="514350" y="2019860"/>
            <a:ext cx="10934699" cy="584775"/>
          </a:xfrm>
          <a:prstGeom prst="rect">
            <a:avLst/>
          </a:prstGeom>
          <a:solidFill>
            <a:srgbClr val="2F479E"/>
          </a:solidFill>
        </p:spPr>
        <p:txBody>
          <a:bodyPr wrap="square" rtlCol="0">
            <a:spAutoFit/>
          </a:bodyPr>
          <a:lstStyle/>
          <a:p>
            <a:r>
              <a:rPr lang="fr-FR" sz="3200" dirty="0">
                <a:solidFill>
                  <a:schemeClr val="bg1"/>
                </a:solidFill>
              </a:rPr>
              <a:t>TABLEAUX LIBRES/ Sélection des requêtes</a:t>
            </a:r>
          </a:p>
        </p:txBody>
      </p:sp>
      <p:sp>
        <p:nvSpPr>
          <p:cNvPr id="6" name="ZoneTexte 5">
            <a:extLst>
              <a:ext uri="{FF2B5EF4-FFF2-40B4-BE49-F238E27FC236}">
                <a16:creationId xmlns:a16="http://schemas.microsoft.com/office/drawing/2014/main" id="{03BFC441-003D-3399-2103-29865BFE083C}"/>
              </a:ext>
            </a:extLst>
          </p:cNvPr>
          <p:cNvSpPr txBox="1"/>
          <p:nvPr/>
        </p:nvSpPr>
        <p:spPr>
          <a:xfrm>
            <a:off x="438150" y="2756693"/>
            <a:ext cx="10934700" cy="707886"/>
          </a:xfrm>
          <a:custGeom>
            <a:avLst/>
            <a:gdLst>
              <a:gd name="connsiteX0" fmla="*/ 0 w 10934700"/>
              <a:gd name="connsiteY0" fmla="*/ 0 h 707886"/>
              <a:gd name="connsiteX1" fmla="*/ 247470 w 10934700"/>
              <a:gd name="connsiteY1" fmla="*/ 0 h 707886"/>
              <a:gd name="connsiteX2" fmla="*/ 604286 w 10934700"/>
              <a:gd name="connsiteY2" fmla="*/ 0 h 707886"/>
              <a:gd name="connsiteX3" fmla="*/ 1398491 w 10934700"/>
              <a:gd name="connsiteY3" fmla="*/ 0 h 707886"/>
              <a:gd name="connsiteX4" fmla="*/ 1974001 w 10934700"/>
              <a:gd name="connsiteY4" fmla="*/ 0 h 707886"/>
              <a:gd name="connsiteX5" fmla="*/ 2549512 w 10934700"/>
              <a:gd name="connsiteY5" fmla="*/ 0 h 707886"/>
              <a:gd name="connsiteX6" fmla="*/ 2906328 w 10934700"/>
              <a:gd name="connsiteY6" fmla="*/ 0 h 707886"/>
              <a:gd name="connsiteX7" fmla="*/ 3153798 w 10934700"/>
              <a:gd name="connsiteY7" fmla="*/ 0 h 707886"/>
              <a:gd name="connsiteX8" fmla="*/ 3510614 w 10934700"/>
              <a:gd name="connsiteY8" fmla="*/ 0 h 707886"/>
              <a:gd name="connsiteX9" fmla="*/ 3867431 w 10934700"/>
              <a:gd name="connsiteY9" fmla="*/ 0 h 707886"/>
              <a:gd name="connsiteX10" fmla="*/ 4333594 w 10934700"/>
              <a:gd name="connsiteY10" fmla="*/ 0 h 707886"/>
              <a:gd name="connsiteX11" fmla="*/ 4909105 w 10934700"/>
              <a:gd name="connsiteY11" fmla="*/ 0 h 707886"/>
              <a:gd name="connsiteX12" fmla="*/ 5703309 w 10934700"/>
              <a:gd name="connsiteY12" fmla="*/ 0 h 707886"/>
              <a:gd name="connsiteX13" fmla="*/ 6497514 w 10934700"/>
              <a:gd name="connsiteY13" fmla="*/ 0 h 707886"/>
              <a:gd name="connsiteX14" fmla="*/ 7291718 w 10934700"/>
              <a:gd name="connsiteY14" fmla="*/ 0 h 707886"/>
              <a:gd name="connsiteX15" fmla="*/ 7867229 w 10934700"/>
              <a:gd name="connsiteY15" fmla="*/ 0 h 707886"/>
              <a:gd name="connsiteX16" fmla="*/ 8442739 w 10934700"/>
              <a:gd name="connsiteY16" fmla="*/ 0 h 707886"/>
              <a:gd name="connsiteX17" fmla="*/ 8799556 w 10934700"/>
              <a:gd name="connsiteY17" fmla="*/ 0 h 707886"/>
              <a:gd name="connsiteX18" fmla="*/ 9593760 w 10934700"/>
              <a:gd name="connsiteY18" fmla="*/ 0 h 707886"/>
              <a:gd name="connsiteX19" fmla="*/ 10278618 w 10934700"/>
              <a:gd name="connsiteY19" fmla="*/ 0 h 707886"/>
              <a:gd name="connsiteX20" fmla="*/ 10934700 w 10934700"/>
              <a:gd name="connsiteY20" fmla="*/ 0 h 707886"/>
              <a:gd name="connsiteX21" fmla="*/ 10934700 w 10934700"/>
              <a:gd name="connsiteY21" fmla="*/ 346864 h 707886"/>
              <a:gd name="connsiteX22" fmla="*/ 10934700 w 10934700"/>
              <a:gd name="connsiteY22" fmla="*/ 707886 h 707886"/>
              <a:gd name="connsiteX23" fmla="*/ 10249842 w 10934700"/>
              <a:gd name="connsiteY23" fmla="*/ 707886 h 707886"/>
              <a:gd name="connsiteX24" fmla="*/ 9783679 w 10934700"/>
              <a:gd name="connsiteY24" fmla="*/ 707886 h 707886"/>
              <a:gd name="connsiteX25" fmla="*/ 9317515 w 10934700"/>
              <a:gd name="connsiteY25" fmla="*/ 707886 h 707886"/>
              <a:gd name="connsiteX26" fmla="*/ 8960699 w 10934700"/>
              <a:gd name="connsiteY26" fmla="*/ 707886 h 707886"/>
              <a:gd name="connsiteX27" fmla="*/ 8166494 w 10934700"/>
              <a:gd name="connsiteY27" fmla="*/ 707886 h 707886"/>
              <a:gd name="connsiteX28" fmla="*/ 7481637 w 10934700"/>
              <a:gd name="connsiteY28" fmla="*/ 707886 h 707886"/>
              <a:gd name="connsiteX29" fmla="*/ 7015473 w 10934700"/>
              <a:gd name="connsiteY29" fmla="*/ 707886 h 707886"/>
              <a:gd name="connsiteX30" fmla="*/ 6549310 w 10934700"/>
              <a:gd name="connsiteY30" fmla="*/ 707886 h 707886"/>
              <a:gd name="connsiteX31" fmla="*/ 5973799 w 10934700"/>
              <a:gd name="connsiteY31" fmla="*/ 707886 h 707886"/>
              <a:gd name="connsiteX32" fmla="*/ 5179595 w 10934700"/>
              <a:gd name="connsiteY32" fmla="*/ 707886 h 707886"/>
              <a:gd name="connsiteX33" fmla="*/ 4822778 w 10934700"/>
              <a:gd name="connsiteY33" fmla="*/ 707886 h 707886"/>
              <a:gd name="connsiteX34" fmla="*/ 4247268 w 10934700"/>
              <a:gd name="connsiteY34" fmla="*/ 707886 h 707886"/>
              <a:gd name="connsiteX35" fmla="*/ 3890451 w 10934700"/>
              <a:gd name="connsiteY35" fmla="*/ 707886 h 707886"/>
              <a:gd name="connsiteX36" fmla="*/ 3096247 w 10934700"/>
              <a:gd name="connsiteY36" fmla="*/ 707886 h 707886"/>
              <a:gd name="connsiteX37" fmla="*/ 2411389 w 10934700"/>
              <a:gd name="connsiteY37" fmla="*/ 707886 h 707886"/>
              <a:gd name="connsiteX38" fmla="*/ 1617185 w 10934700"/>
              <a:gd name="connsiteY38" fmla="*/ 707886 h 707886"/>
              <a:gd name="connsiteX39" fmla="*/ 932327 w 10934700"/>
              <a:gd name="connsiteY39" fmla="*/ 707886 h 707886"/>
              <a:gd name="connsiteX40" fmla="*/ 0 w 10934700"/>
              <a:gd name="connsiteY40" fmla="*/ 707886 h 707886"/>
              <a:gd name="connsiteX41" fmla="*/ 0 w 10934700"/>
              <a:gd name="connsiteY41" fmla="*/ 361022 h 707886"/>
              <a:gd name="connsiteX42" fmla="*/ 0 w 10934700"/>
              <a:gd name="connsiteY42"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934700" h="707886" extrusionOk="0">
                <a:moveTo>
                  <a:pt x="0" y="0"/>
                </a:moveTo>
                <a:cubicBezTo>
                  <a:pt x="117410" y="-21623"/>
                  <a:pt x="174886" y="5040"/>
                  <a:pt x="247470" y="0"/>
                </a:cubicBezTo>
                <a:cubicBezTo>
                  <a:pt x="320054" y="-5040"/>
                  <a:pt x="437117" y="30664"/>
                  <a:pt x="604286" y="0"/>
                </a:cubicBezTo>
                <a:cubicBezTo>
                  <a:pt x="771455" y="-30664"/>
                  <a:pt x="1011419" y="60869"/>
                  <a:pt x="1398491" y="0"/>
                </a:cubicBezTo>
                <a:cubicBezTo>
                  <a:pt x="1785564" y="-60869"/>
                  <a:pt x="1727817" y="33483"/>
                  <a:pt x="1974001" y="0"/>
                </a:cubicBezTo>
                <a:cubicBezTo>
                  <a:pt x="2220185" y="-33483"/>
                  <a:pt x="2295815" y="28757"/>
                  <a:pt x="2549512" y="0"/>
                </a:cubicBezTo>
                <a:cubicBezTo>
                  <a:pt x="2803209" y="-28757"/>
                  <a:pt x="2790860" y="31063"/>
                  <a:pt x="2906328" y="0"/>
                </a:cubicBezTo>
                <a:cubicBezTo>
                  <a:pt x="3021796" y="-31063"/>
                  <a:pt x="3052371" y="28954"/>
                  <a:pt x="3153798" y="0"/>
                </a:cubicBezTo>
                <a:cubicBezTo>
                  <a:pt x="3255225" y="-28954"/>
                  <a:pt x="3414437" y="26790"/>
                  <a:pt x="3510614" y="0"/>
                </a:cubicBezTo>
                <a:cubicBezTo>
                  <a:pt x="3606791" y="-26790"/>
                  <a:pt x="3794568" y="25510"/>
                  <a:pt x="3867431" y="0"/>
                </a:cubicBezTo>
                <a:cubicBezTo>
                  <a:pt x="3940294" y="-25510"/>
                  <a:pt x="4163793" y="32433"/>
                  <a:pt x="4333594" y="0"/>
                </a:cubicBezTo>
                <a:cubicBezTo>
                  <a:pt x="4503395" y="-32433"/>
                  <a:pt x="4793688" y="3873"/>
                  <a:pt x="4909105" y="0"/>
                </a:cubicBezTo>
                <a:cubicBezTo>
                  <a:pt x="5024522" y="-3873"/>
                  <a:pt x="5317458" y="70351"/>
                  <a:pt x="5703309" y="0"/>
                </a:cubicBezTo>
                <a:cubicBezTo>
                  <a:pt x="6089160" y="-70351"/>
                  <a:pt x="6325365" y="72075"/>
                  <a:pt x="6497514" y="0"/>
                </a:cubicBezTo>
                <a:cubicBezTo>
                  <a:pt x="6669664" y="-72075"/>
                  <a:pt x="7029131" y="1495"/>
                  <a:pt x="7291718" y="0"/>
                </a:cubicBezTo>
                <a:cubicBezTo>
                  <a:pt x="7554305" y="-1495"/>
                  <a:pt x="7654492" y="3953"/>
                  <a:pt x="7867229" y="0"/>
                </a:cubicBezTo>
                <a:cubicBezTo>
                  <a:pt x="8079966" y="-3953"/>
                  <a:pt x="8313190" y="55463"/>
                  <a:pt x="8442739" y="0"/>
                </a:cubicBezTo>
                <a:cubicBezTo>
                  <a:pt x="8572288" y="-55463"/>
                  <a:pt x="8642933" y="13269"/>
                  <a:pt x="8799556" y="0"/>
                </a:cubicBezTo>
                <a:cubicBezTo>
                  <a:pt x="8956179" y="-13269"/>
                  <a:pt x="9410880" y="73113"/>
                  <a:pt x="9593760" y="0"/>
                </a:cubicBezTo>
                <a:cubicBezTo>
                  <a:pt x="9776640" y="-73113"/>
                  <a:pt x="10085036" y="13594"/>
                  <a:pt x="10278618" y="0"/>
                </a:cubicBezTo>
                <a:cubicBezTo>
                  <a:pt x="10472200" y="-13594"/>
                  <a:pt x="10630999" y="13648"/>
                  <a:pt x="10934700" y="0"/>
                </a:cubicBezTo>
                <a:cubicBezTo>
                  <a:pt x="10959090" y="89215"/>
                  <a:pt x="10933366" y="246226"/>
                  <a:pt x="10934700" y="346864"/>
                </a:cubicBezTo>
                <a:cubicBezTo>
                  <a:pt x="10936034" y="447502"/>
                  <a:pt x="10928775" y="564120"/>
                  <a:pt x="10934700" y="707886"/>
                </a:cubicBezTo>
                <a:cubicBezTo>
                  <a:pt x="10609386" y="740867"/>
                  <a:pt x="10546494" y="671901"/>
                  <a:pt x="10249842" y="707886"/>
                </a:cubicBezTo>
                <a:cubicBezTo>
                  <a:pt x="9953190" y="743871"/>
                  <a:pt x="9898325" y="652864"/>
                  <a:pt x="9783679" y="707886"/>
                </a:cubicBezTo>
                <a:cubicBezTo>
                  <a:pt x="9669033" y="762908"/>
                  <a:pt x="9447414" y="692623"/>
                  <a:pt x="9317515" y="707886"/>
                </a:cubicBezTo>
                <a:cubicBezTo>
                  <a:pt x="9187616" y="723149"/>
                  <a:pt x="9033702" y="681127"/>
                  <a:pt x="8960699" y="707886"/>
                </a:cubicBezTo>
                <a:cubicBezTo>
                  <a:pt x="8887696" y="734645"/>
                  <a:pt x="8356398" y="699556"/>
                  <a:pt x="8166494" y="707886"/>
                </a:cubicBezTo>
                <a:cubicBezTo>
                  <a:pt x="7976590" y="716216"/>
                  <a:pt x="7637643" y="653775"/>
                  <a:pt x="7481637" y="707886"/>
                </a:cubicBezTo>
                <a:cubicBezTo>
                  <a:pt x="7325631" y="761997"/>
                  <a:pt x="7205593" y="659326"/>
                  <a:pt x="7015473" y="707886"/>
                </a:cubicBezTo>
                <a:cubicBezTo>
                  <a:pt x="6825353" y="756446"/>
                  <a:pt x="6749693" y="694774"/>
                  <a:pt x="6549310" y="707886"/>
                </a:cubicBezTo>
                <a:cubicBezTo>
                  <a:pt x="6348927" y="720998"/>
                  <a:pt x="6133790" y="688794"/>
                  <a:pt x="5973799" y="707886"/>
                </a:cubicBezTo>
                <a:cubicBezTo>
                  <a:pt x="5813808" y="726978"/>
                  <a:pt x="5435074" y="622680"/>
                  <a:pt x="5179595" y="707886"/>
                </a:cubicBezTo>
                <a:cubicBezTo>
                  <a:pt x="4924116" y="793092"/>
                  <a:pt x="4929317" y="700665"/>
                  <a:pt x="4822778" y="707886"/>
                </a:cubicBezTo>
                <a:cubicBezTo>
                  <a:pt x="4716239" y="715107"/>
                  <a:pt x="4506358" y="690113"/>
                  <a:pt x="4247268" y="707886"/>
                </a:cubicBezTo>
                <a:cubicBezTo>
                  <a:pt x="3988178" y="725659"/>
                  <a:pt x="4004304" y="688927"/>
                  <a:pt x="3890451" y="707886"/>
                </a:cubicBezTo>
                <a:cubicBezTo>
                  <a:pt x="3776598" y="726845"/>
                  <a:pt x="3432197" y="669110"/>
                  <a:pt x="3096247" y="707886"/>
                </a:cubicBezTo>
                <a:cubicBezTo>
                  <a:pt x="2760297" y="746662"/>
                  <a:pt x="2582384" y="687322"/>
                  <a:pt x="2411389" y="707886"/>
                </a:cubicBezTo>
                <a:cubicBezTo>
                  <a:pt x="2240394" y="728450"/>
                  <a:pt x="1804323" y="702482"/>
                  <a:pt x="1617185" y="707886"/>
                </a:cubicBezTo>
                <a:cubicBezTo>
                  <a:pt x="1430047" y="713290"/>
                  <a:pt x="1133047" y="697105"/>
                  <a:pt x="932327" y="707886"/>
                </a:cubicBezTo>
                <a:cubicBezTo>
                  <a:pt x="731607" y="718667"/>
                  <a:pt x="238169" y="598857"/>
                  <a:pt x="0" y="707886"/>
                </a:cubicBezTo>
                <a:cubicBezTo>
                  <a:pt x="-29979" y="586821"/>
                  <a:pt x="22842" y="456086"/>
                  <a:pt x="0" y="361022"/>
                </a:cubicBezTo>
                <a:cubicBezTo>
                  <a:pt x="-22842" y="265958"/>
                  <a:pt x="27451" y="123664"/>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spcAft>
                <a:spcPts val="1000"/>
              </a:spcAft>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Il est à nouveau possible de </a:t>
            </a: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sélectionner une requête , via les coches,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sur l’écran « Requêtes sauvegardées ».</a:t>
            </a:r>
          </a:p>
        </p:txBody>
      </p:sp>
      <p:sp>
        <p:nvSpPr>
          <p:cNvPr id="7" name="ZoneTexte 6">
            <a:extLst>
              <a:ext uri="{FF2B5EF4-FFF2-40B4-BE49-F238E27FC236}">
                <a16:creationId xmlns:a16="http://schemas.microsoft.com/office/drawing/2014/main" id="{66410A15-2A18-CDD5-580B-E45A249AB346}"/>
              </a:ext>
            </a:extLst>
          </p:cNvPr>
          <p:cNvSpPr txBox="1"/>
          <p:nvPr/>
        </p:nvSpPr>
        <p:spPr>
          <a:xfrm>
            <a:off x="590550" y="445665"/>
            <a:ext cx="10934699" cy="584775"/>
          </a:xfrm>
          <a:prstGeom prst="rect">
            <a:avLst/>
          </a:prstGeom>
          <a:solidFill>
            <a:srgbClr val="2F479E"/>
          </a:solidFill>
        </p:spPr>
        <p:txBody>
          <a:bodyPr wrap="square" rtlCol="0">
            <a:spAutoFit/>
          </a:bodyPr>
          <a:lstStyle/>
          <a:p>
            <a:r>
              <a:rPr lang="fr-FR" sz="3200" dirty="0">
                <a:solidFill>
                  <a:schemeClr val="bg1"/>
                </a:solidFill>
              </a:rPr>
              <a:t>TABLEAUX LIBRES/ Requête sur des infos relatifs aux livrables</a:t>
            </a:r>
          </a:p>
        </p:txBody>
      </p:sp>
      <p:sp>
        <p:nvSpPr>
          <p:cNvPr id="8" name="ZoneTexte 7">
            <a:extLst>
              <a:ext uri="{FF2B5EF4-FFF2-40B4-BE49-F238E27FC236}">
                <a16:creationId xmlns:a16="http://schemas.microsoft.com/office/drawing/2014/main" id="{8741D7E1-AABF-9B8C-B807-8152AE30D812}"/>
              </a:ext>
            </a:extLst>
          </p:cNvPr>
          <p:cNvSpPr txBox="1"/>
          <p:nvPr/>
        </p:nvSpPr>
        <p:spPr>
          <a:xfrm>
            <a:off x="514350" y="1182498"/>
            <a:ext cx="10934700" cy="400110"/>
          </a:xfrm>
          <a:custGeom>
            <a:avLst/>
            <a:gdLst>
              <a:gd name="connsiteX0" fmla="*/ 0 w 10934700"/>
              <a:gd name="connsiteY0" fmla="*/ 0 h 400110"/>
              <a:gd name="connsiteX1" fmla="*/ 247470 w 10934700"/>
              <a:gd name="connsiteY1" fmla="*/ 0 h 400110"/>
              <a:gd name="connsiteX2" fmla="*/ 604286 w 10934700"/>
              <a:gd name="connsiteY2" fmla="*/ 0 h 400110"/>
              <a:gd name="connsiteX3" fmla="*/ 1398491 w 10934700"/>
              <a:gd name="connsiteY3" fmla="*/ 0 h 400110"/>
              <a:gd name="connsiteX4" fmla="*/ 1974001 w 10934700"/>
              <a:gd name="connsiteY4" fmla="*/ 0 h 400110"/>
              <a:gd name="connsiteX5" fmla="*/ 2549512 w 10934700"/>
              <a:gd name="connsiteY5" fmla="*/ 0 h 400110"/>
              <a:gd name="connsiteX6" fmla="*/ 2906328 w 10934700"/>
              <a:gd name="connsiteY6" fmla="*/ 0 h 400110"/>
              <a:gd name="connsiteX7" fmla="*/ 3153798 w 10934700"/>
              <a:gd name="connsiteY7" fmla="*/ 0 h 400110"/>
              <a:gd name="connsiteX8" fmla="*/ 3510614 w 10934700"/>
              <a:gd name="connsiteY8" fmla="*/ 0 h 400110"/>
              <a:gd name="connsiteX9" fmla="*/ 3867431 w 10934700"/>
              <a:gd name="connsiteY9" fmla="*/ 0 h 400110"/>
              <a:gd name="connsiteX10" fmla="*/ 4333594 w 10934700"/>
              <a:gd name="connsiteY10" fmla="*/ 0 h 400110"/>
              <a:gd name="connsiteX11" fmla="*/ 4909105 w 10934700"/>
              <a:gd name="connsiteY11" fmla="*/ 0 h 400110"/>
              <a:gd name="connsiteX12" fmla="*/ 5703309 w 10934700"/>
              <a:gd name="connsiteY12" fmla="*/ 0 h 400110"/>
              <a:gd name="connsiteX13" fmla="*/ 6497514 w 10934700"/>
              <a:gd name="connsiteY13" fmla="*/ 0 h 400110"/>
              <a:gd name="connsiteX14" fmla="*/ 7291718 w 10934700"/>
              <a:gd name="connsiteY14" fmla="*/ 0 h 400110"/>
              <a:gd name="connsiteX15" fmla="*/ 7867229 w 10934700"/>
              <a:gd name="connsiteY15" fmla="*/ 0 h 400110"/>
              <a:gd name="connsiteX16" fmla="*/ 8442739 w 10934700"/>
              <a:gd name="connsiteY16" fmla="*/ 0 h 400110"/>
              <a:gd name="connsiteX17" fmla="*/ 8799556 w 10934700"/>
              <a:gd name="connsiteY17" fmla="*/ 0 h 400110"/>
              <a:gd name="connsiteX18" fmla="*/ 9593760 w 10934700"/>
              <a:gd name="connsiteY18" fmla="*/ 0 h 400110"/>
              <a:gd name="connsiteX19" fmla="*/ 10278618 w 10934700"/>
              <a:gd name="connsiteY19" fmla="*/ 0 h 400110"/>
              <a:gd name="connsiteX20" fmla="*/ 10934700 w 10934700"/>
              <a:gd name="connsiteY20" fmla="*/ 0 h 400110"/>
              <a:gd name="connsiteX21" fmla="*/ 10934700 w 10934700"/>
              <a:gd name="connsiteY21" fmla="*/ 400110 h 400110"/>
              <a:gd name="connsiteX22" fmla="*/ 10249842 w 10934700"/>
              <a:gd name="connsiteY22" fmla="*/ 400110 h 400110"/>
              <a:gd name="connsiteX23" fmla="*/ 9783679 w 10934700"/>
              <a:gd name="connsiteY23" fmla="*/ 400110 h 400110"/>
              <a:gd name="connsiteX24" fmla="*/ 9317515 w 10934700"/>
              <a:gd name="connsiteY24" fmla="*/ 400110 h 400110"/>
              <a:gd name="connsiteX25" fmla="*/ 8851352 w 10934700"/>
              <a:gd name="connsiteY25" fmla="*/ 400110 h 400110"/>
              <a:gd name="connsiteX26" fmla="*/ 8494535 w 10934700"/>
              <a:gd name="connsiteY26" fmla="*/ 400110 h 400110"/>
              <a:gd name="connsiteX27" fmla="*/ 7700331 w 10934700"/>
              <a:gd name="connsiteY27" fmla="*/ 400110 h 400110"/>
              <a:gd name="connsiteX28" fmla="*/ 7015473 w 10934700"/>
              <a:gd name="connsiteY28" fmla="*/ 400110 h 400110"/>
              <a:gd name="connsiteX29" fmla="*/ 6549310 w 10934700"/>
              <a:gd name="connsiteY29" fmla="*/ 400110 h 400110"/>
              <a:gd name="connsiteX30" fmla="*/ 6083146 w 10934700"/>
              <a:gd name="connsiteY30" fmla="*/ 400110 h 400110"/>
              <a:gd name="connsiteX31" fmla="*/ 5507636 w 10934700"/>
              <a:gd name="connsiteY31" fmla="*/ 400110 h 400110"/>
              <a:gd name="connsiteX32" fmla="*/ 4713431 w 10934700"/>
              <a:gd name="connsiteY32" fmla="*/ 400110 h 400110"/>
              <a:gd name="connsiteX33" fmla="*/ 4356615 w 10934700"/>
              <a:gd name="connsiteY33" fmla="*/ 400110 h 400110"/>
              <a:gd name="connsiteX34" fmla="*/ 3781104 w 10934700"/>
              <a:gd name="connsiteY34" fmla="*/ 400110 h 400110"/>
              <a:gd name="connsiteX35" fmla="*/ 3424288 w 10934700"/>
              <a:gd name="connsiteY35" fmla="*/ 400110 h 400110"/>
              <a:gd name="connsiteX36" fmla="*/ 2630083 w 10934700"/>
              <a:gd name="connsiteY36" fmla="*/ 400110 h 400110"/>
              <a:gd name="connsiteX37" fmla="*/ 1945226 w 10934700"/>
              <a:gd name="connsiteY37" fmla="*/ 400110 h 400110"/>
              <a:gd name="connsiteX38" fmla="*/ 1151021 w 10934700"/>
              <a:gd name="connsiteY38" fmla="*/ 400110 h 400110"/>
              <a:gd name="connsiteX39" fmla="*/ 0 w 10934700"/>
              <a:gd name="connsiteY39" fmla="*/ 400110 h 400110"/>
              <a:gd name="connsiteX40" fmla="*/ 0 w 10934700"/>
              <a:gd name="connsiteY40" fmla="*/ 0 h 400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0934700" h="400110" extrusionOk="0">
                <a:moveTo>
                  <a:pt x="0" y="0"/>
                </a:moveTo>
                <a:cubicBezTo>
                  <a:pt x="117410" y="-21623"/>
                  <a:pt x="174886" y="5040"/>
                  <a:pt x="247470" y="0"/>
                </a:cubicBezTo>
                <a:cubicBezTo>
                  <a:pt x="320054" y="-5040"/>
                  <a:pt x="437117" y="30664"/>
                  <a:pt x="604286" y="0"/>
                </a:cubicBezTo>
                <a:cubicBezTo>
                  <a:pt x="771455" y="-30664"/>
                  <a:pt x="1011419" y="60869"/>
                  <a:pt x="1398491" y="0"/>
                </a:cubicBezTo>
                <a:cubicBezTo>
                  <a:pt x="1785564" y="-60869"/>
                  <a:pt x="1727817" y="33483"/>
                  <a:pt x="1974001" y="0"/>
                </a:cubicBezTo>
                <a:cubicBezTo>
                  <a:pt x="2220185" y="-33483"/>
                  <a:pt x="2295815" y="28757"/>
                  <a:pt x="2549512" y="0"/>
                </a:cubicBezTo>
                <a:cubicBezTo>
                  <a:pt x="2803209" y="-28757"/>
                  <a:pt x="2790860" y="31063"/>
                  <a:pt x="2906328" y="0"/>
                </a:cubicBezTo>
                <a:cubicBezTo>
                  <a:pt x="3021796" y="-31063"/>
                  <a:pt x="3052371" y="28954"/>
                  <a:pt x="3153798" y="0"/>
                </a:cubicBezTo>
                <a:cubicBezTo>
                  <a:pt x="3255225" y="-28954"/>
                  <a:pt x="3414437" y="26790"/>
                  <a:pt x="3510614" y="0"/>
                </a:cubicBezTo>
                <a:cubicBezTo>
                  <a:pt x="3606791" y="-26790"/>
                  <a:pt x="3794568" y="25510"/>
                  <a:pt x="3867431" y="0"/>
                </a:cubicBezTo>
                <a:cubicBezTo>
                  <a:pt x="3940294" y="-25510"/>
                  <a:pt x="4163793" y="32433"/>
                  <a:pt x="4333594" y="0"/>
                </a:cubicBezTo>
                <a:cubicBezTo>
                  <a:pt x="4503395" y="-32433"/>
                  <a:pt x="4793688" y="3873"/>
                  <a:pt x="4909105" y="0"/>
                </a:cubicBezTo>
                <a:cubicBezTo>
                  <a:pt x="5024522" y="-3873"/>
                  <a:pt x="5317458" y="70351"/>
                  <a:pt x="5703309" y="0"/>
                </a:cubicBezTo>
                <a:cubicBezTo>
                  <a:pt x="6089160" y="-70351"/>
                  <a:pt x="6325365" y="72075"/>
                  <a:pt x="6497514" y="0"/>
                </a:cubicBezTo>
                <a:cubicBezTo>
                  <a:pt x="6669664" y="-72075"/>
                  <a:pt x="7029131" y="1495"/>
                  <a:pt x="7291718" y="0"/>
                </a:cubicBezTo>
                <a:cubicBezTo>
                  <a:pt x="7554305" y="-1495"/>
                  <a:pt x="7654492" y="3953"/>
                  <a:pt x="7867229" y="0"/>
                </a:cubicBezTo>
                <a:cubicBezTo>
                  <a:pt x="8079966" y="-3953"/>
                  <a:pt x="8313190" y="55463"/>
                  <a:pt x="8442739" y="0"/>
                </a:cubicBezTo>
                <a:cubicBezTo>
                  <a:pt x="8572288" y="-55463"/>
                  <a:pt x="8642933" y="13269"/>
                  <a:pt x="8799556" y="0"/>
                </a:cubicBezTo>
                <a:cubicBezTo>
                  <a:pt x="8956179" y="-13269"/>
                  <a:pt x="9410880" y="73113"/>
                  <a:pt x="9593760" y="0"/>
                </a:cubicBezTo>
                <a:cubicBezTo>
                  <a:pt x="9776640" y="-73113"/>
                  <a:pt x="10085036" y="13594"/>
                  <a:pt x="10278618" y="0"/>
                </a:cubicBezTo>
                <a:cubicBezTo>
                  <a:pt x="10472200" y="-13594"/>
                  <a:pt x="10630999" y="13648"/>
                  <a:pt x="10934700" y="0"/>
                </a:cubicBezTo>
                <a:cubicBezTo>
                  <a:pt x="10947530" y="87866"/>
                  <a:pt x="10909744" y="276398"/>
                  <a:pt x="10934700" y="400110"/>
                </a:cubicBezTo>
                <a:cubicBezTo>
                  <a:pt x="10693807" y="479559"/>
                  <a:pt x="10409547" y="374472"/>
                  <a:pt x="10249842" y="400110"/>
                </a:cubicBezTo>
                <a:cubicBezTo>
                  <a:pt x="10090137" y="425748"/>
                  <a:pt x="9877453" y="386428"/>
                  <a:pt x="9783679" y="400110"/>
                </a:cubicBezTo>
                <a:cubicBezTo>
                  <a:pt x="9689905" y="413792"/>
                  <a:pt x="9437941" y="354067"/>
                  <a:pt x="9317515" y="400110"/>
                </a:cubicBezTo>
                <a:cubicBezTo>
                  <a:pt x="9197089" y="446153"/>
                  <a:pt x="8977631" y="378778"/>
                  <a:pt x="8851352" y="400110"/>
                </a:cubicBezTo>
                <a:cubicBezTo>
                  <a:pt x="8725073" y="421442"/>
                  <a:pt x="8571802" y="378801"/>
                  <a:pt x="8494535" y="400110"/>
                </a:cubicBezTo>
                <a:cubicBezTo>
                  <a:pt x="8417268" y="421419"/>
                  <a:pt x="7886067" y="389804"/>
                  <a:pt x="7700331" y="400110"/>
                </a:cubicBezTo>
                <a:cubicBezTo>
                  <a:pt x="7514595" y="410416"/>
                  <a:pt x="7175513" y="347616"/>
                  <a:pt x="7015473" y="400110"/>
                </a:cubicBezTo>
                <a:cubicBezTo>
                  <a:pt x="6855433" y="452604"/>
                  <a:pt x="6732744" y="398442"/>
                  <a:pt x="6549310" y="400110"/>
                </a:cubicBezTo>
                <a:cubicBezTo>
                  <a:pt x="6365876" y="401778"/>
                  <a:pt x="6291117" y="388619"/>
                  <a:pt x="6083146" y="400110"/>
                </a:cubicBezTo>
                <a:cubicBezTo>
                  <a:pt x="5875175" y="411601"/>
                  <a:pt x="5667187" y="378395"/>
                  <a:pt x="5507636" y="400110"/>
                </a:cubicBezTo>
                <a:cubicBezTo>
                  <a:pt x="5348085" y="421825"/>
                  <a:pt x="4972395" y="319436"/>
                  <a:pt x="4713431" y="400110"/>
                </a:cubicBezTo>
                <a:cubicBezTo>
                  <a:pt x="4454468" y="480784"/>
                  <a:pt x="4454879" y="381306"/>
                  <a:pt x="4356615" y="400110"/>
                </a:cubicBezTo>
                <a:cubicBezTo>
                  <a:pt x="4258351" y="418914"/>
                  <a:pt x="4047531" y="384758"/>
                  <a:pt x="3781104" y="400110"/>
                </a:cubicBezTo>
                <a:cubicBezTo>
                  <a:pt x="3514677" y="415462"/>
                  <a:pt x="3531521" y="377055"/>
                  <a:pt x="3424288" y="400110"/>
                </a:cubicBezTo>
                <a:cubicBezTo>
                  <a:pt x="3317055" y="423165"/>
                  <a:pt x="2971003" y="362233"/>
                  <a:pt x="2630083" y="400110"/>
                </a:cubicBezTo>
                <a:cubicBezTo>
                  <a:pt x="2289164" y="437987"/>
                  <a:pt x="2111522" y="373689"/>
                  <a:pt x="1945226" y="400110"/>
                </a:cubicBezTo>
                <a:cubicBezTo>
                  <a:pt x="1778930" y="426531"/>
                  <a:pt x="1340459" y="398479"/>
                  <a:pt x="1151021" y="400110"/>
                </a:cubicBezTo>
                <a:cubicBezTo>
                  <a:pt x="961583" y="401741"/>
                  <a:pt x="262063" y="298726"/>
                  <a:pt x="0" y="400110"/>
                </a:cubicBezTo>
                <a:cubicBezTo>
                  <a:pt x="-23263" y="286210"/>
                  <a:pt x="33025" y="116371"/>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spcAft>
                <a:spcPts val="1000"/>
              </a:spcAft>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Correction du </a:t>
            </a: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Bug Symfony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lors du chargement d’une requête avec infos sur les livrables</a:t>
            </a:r>
          </a:p>
        </p:txBody>
      </p:sp>
    </p:spTree>
    <p:extLst>
      <p:ext uri="{BB962C8B-B14F-4D97-AF65-F5344CB8AC3E}">
        <p14:creationId xmlns:p14="http://schemas.microsoft.com/office/powerpoint/2010/main" val="25129270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60452" y="1980695"/>
            <a:ext cx="9144000" cy="2692815"/>
          </a:xfrm>
        </p:spPr>
        <p:txBody>
          <a:bodyPr>
            <a:normAutofit fontScale="90000"/>
          </a:bodyPr>
          <a:lstStyle/>
          <a:p>
            <a:pPr>
              <a:lnSpc>
                <a:spcPct val="150000"/>
              </a:lnSpc>
            </a:pPr>
            <a:r>
              <a:rPr lang="fr-FR" dirty="0">
                <a:solidFill>
                  <a:srgbClr val="2F479E"/>
                </a:solidFill>
                <a:latin typeface="ITC Avant Garde Std Bk" panose="020B0502020202020204" pitchFamily="34" charset="0"/>
              </a:rPr>
              <a:t>|NOUVEAUTES A VENIR|</a:t>
            </a:r>
            <a:br>
              <a:rPr lang="fr-FR" dirty="0">
                <a:solidFill>
                  <a:srgbClr val="2F479E"/>
                </a:solidFill>
                <a:latin typeface="ITC Avant Garde Std Bk" panose="020B0502020202020204" pitchFamily="34" charset="0"/>
              </a:rPr>
            </a:br>
            <a:r>
              <a:rPr lang="fr-FR" dirty="0">
                <a:solidFill>
                  <a:schemeClr val="accent2"/>
                </a:solidFill>
                <a:latin typeface="ITC Avant Garde Std Bk" panose="020B0502020202020204" pitchFamily="34" charset="0"/>
              </a:rPr>
              <a:t>pour le 21 NOV.</a:t>
            </a:r>
            <a:endParaRPr lang="fr-FR" sz="4400" dirty="0">
              <a:solidFill>
                <a:schemeClr val="accent2"/>
              </a:solidFill>
              <a:latin typeface="ITC Avant Garde Std Bk" panose="020B0502020202020204" pitchFamily="34" charset="0"/>
            </a:endParaRPr>
          </a:p>
        </p:txBody>
      </p:sp>
      <p:pic>
        <p:nvPicPr>
          <p:cNvPr id="7" name="Image 6" descr="Une image contenant jeu&#10;&#10;Description générée automatiquement">
            <a:extLst>
              <a:ext uri="{FF2B5EF4-FFF2-40B4-BE49-F238E27FC236}">
                <a16:creationId xmlns:a16="http://schemas.microsoft.com/office/drawing/2014/main" id="{A838307C-333D-432D-891B-AC273343A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525" y="377411"/>
            <a:ext cx="2137145" cy="1373116"/>
          </a:xfrm>
          <a:prstGeom prst="rect">
            <a:avLst/>
          </a:prstGeom>
        </p:spPr>
      </p:pic>
    </p:spTree>
    <p:extLst>
      <p:ext uri="{BB962C8B-B14F-4D97-AF65-F5344CB8AC3E}">
        <p14:creationId xmlns:p14="http://schemas.microsoft.com/office/powerpoint/2010/main" val="35715334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CA52932-9A6B-5C2B-1A3E-AB2E283EBA8D}"/>
              </a:ext>
            </a:extLst>
          </p:cNvPr>
          <p:cNvSpPr txBox="1"/>
          <p:nvPr/>
        </p:nvSpPr>
        <p:spPr>
          <a:xfrm>
            <a:off x="3781429" y="7636040"/>
            <a:ext cx="10530779" cy="1015663"/>
          </a:xfrm>
          <a:custGeom>
            <a:avLst/>
            <a:gdLst>
              <a:gd name="connsiteX0" fmla="*/ 0 w 10530779"/>
              <a:gd name="connsiteY0" fmla="*/ 0 h 1015663"/>
              <a:gd name="connsiteX1" fmla="*/ 269120 w 10530779"/>
              <a:gd name="connsiteY1" fmla="*/ 0 h 1015663"/>
              <a:gd name="connsiteX2" fmla="*/ 643548 w 10530779"/>
              <a:gd name="connsiteY2" fmla="*/ 0 h 1015663"/>
              <a:gd name="connsiteX3" fmla="*/ 1439206 w 10530779"/>
              <a:gd name="connsiteY3" fmla="*/ 0 h 1015663"/>
              <a:gd name="connsiteX4" fmla="*/ 2024250 w 10530779"/>
              <a:gd name="connsiteY4" fmla="*/ 0 h 1015663"/>
              <a:gd name="connsiteX5" fmla="*/ 2609293 w 10530779"/>
              <a:gd name="connsiteY5" fmla="*/ 0 h 1015663"/>
              <a:gd name="connsiteX6" fmla="*/ 2983721 w 10530779"/>
              <a:gd name="connsiteY6" fmla="*/ 0 h 1015663"/>
              <a:gd name="connsiteX7" fmla="*/ 3252841 w 10530779"/>
              <a:gd name="connsiteY7" fmla="*/ 0 h 1015663"/>
              <a:gd name="connsiteX8" fmla="*/ 3627268 w 10530779"/>
              <a:gd name="connsiteY8" fmla="*/ 0 h 1015663"/>
              <a:gd name="connsiteX9" fmla="*/ 4001696 w 10530779"/>
              <a:gd name="connsiteY9" fmla="*/ 0 h 1015663"/>
              <a:gd name="connsiteX10" fmla="*/ 4481432 w 10530779"/>
              <a:gd name="connsiteY10" fmla="*/ 0 h 1015663"/>
              <a:gd name="connsiteX11" fmla="*/ 5066475 w 10530779"/>
              <a:gd name="connsiteY11" fmla="*/ 0 h 1015663"/>
              <a:gd name="connsiteX12" fmla="*/ 5862134 w 10530779"/>
              <a:gd name="connsiteY12" fmla="*/ 0 h 1015663"/>
              <a:gd name="connsiteX13" fmla="*/ 6657793 w 10530779"/>
              <a:gd name="connsiteY13" fmla="*/ 0 h 1015663"/>
              <a:gd name="connsiteX14" fmla="*/ 7453451 w 10530779"/>
              <a:gd name="connsiteY14" fmla="*/ 0 h 1015663"/>
              <a:gd name="connsiteX15" fmla="*/ 8038495 w 10530779"/>
              <a:gd name="connsiteY15" fmla="*/ 0 h 1015663"/>
              <a:gd name="connsiteX16" fmla="*/ 8623538 w 10530779"/>
              <a:gd name="connsiteY16" fmla="*/ 0 h 1015663"/>
              <a:gd name="connsiteX17" fmla="*/ 8997966 w 10530779"/>
              <a:gd name="connsiteY17" fmla="*/ 0 h 1015663"/>
              <a:gd name="connsiteX18" fmla="*/ 9793624 w 10530779"/>
              <a:gd name="connsiteY18" fmla="*/ 0 h 1015663"/>
              <a:gd name="connsiteX19" fmla="*/ 10530779 w 10530779"/>
              <a:gd name="connsiteY19" fmla="*/ 0 h 1015663"/>
              <a:gd name="connsiteX20" fmla="*/ 10530779 w 10530779"/>
              <a:gd name="connsiteY20" fmla="*/ 477362 h 1015663"/>
              <a:gd name="connsiteX21" fmla="*/ 10530779 w 10530779"/>
              <a:gd name="connsiteY21" fmla="*/ 1015663 h 1015663"/>
              <a:gd name="connsiteX22" fmla="*/ 9840428 w 10530779"/>
              <a:gd name="connsiteY22" fmla="*/ 1015663 h 1015663"/>
              <a:gd name="connsiteX23" fmla="*/ 9360692 w 10530779"/>
              <a:gd name="connsiteY23" fmla="*/ 1015663 h 1015663"/>
              <a:gd name="connsiteX24" fmla="*/ 8880957 w 10530779"/>
              <a:gd name="connsiteY24" fmla="*/ 1015663 h 1015663"/>
              <a:gd name="connsiteX25" fmla="*/ 8401221 w 10530779"/>
              <a:gd name="connsiteY25" fmla="*/ 1015663 h 1015663"/>
              <a:gd name="connsiteX26" fmla="*/ 8026794 w 10530779"/>
              <a:gd name="connsiteY26" fmla="*/ 1015663 h 1015663"/>
              <a:gd name="connsiteX27" fmla="*/ 7231135 w 10530779"/>
              <a:gd name="connsiteY27" fmla="*/ 1015663 h 1015663"/>
              <a:gd name="connsiteX28" fmla="*/ 6540784 w 10530779"/>
              <a:gd name="connsiteY28" fmla="*/ 1015663 h 1015663"/>
              <a:gd name="connsiteX29" fmla="*/ 6061048 w 10530779"/>
              <a:gd name="connsiteY29" fmla="*/ 1015663 h 1015663"/>
              <a:gd name="connsiteX30" fmla="*/ 5581313 w 10530779"/>
              <a:gd name="connsiteY30" fmla="*/ 1015663 h 1015663"/>
              <a:gd name="connsiteX31" fmla="*/ 4996270 w 10530779"/>
              <a:gd name="connsiteY31" fmla="*/ 1015663 h 1015663"/>
              <a:gd name="connsiteX32" fmla="*/ 4200611 w 10530779"/>
              <a:gd name="connsiteY32" fmla="*/ 1015663 h 1015663"/>
              <a:gd name="connsiteX33" fmla="*/ 3826183 w 10530779"/>
              <a:gd name="connsiteY33" fmla="*/ 1015663 h 1015663"/>
              <a:gd name="connsiteX34" fmla="*/ 3241140 w 10530779"/>
              <a:gd name="connsiteY34" fmla="*/ 1015663 h 1015663"/>
              <a:gd name="connsiteX35" fmla="*/ 2866712 w 10530779"/>
              <a:gd name="connsiteY35" fmla="*/ 1015663 h 1015663"/>
              <a:gd name="connsiteX36" fmla="*/ 2071053 w 10530779"/>
              <a:gd name="connsiteY36" fmla="*/ 1015663 h 1015663"/>
              <a:gd name="connsiteX37" fmla="*/ 1380702 w 10530779"/>
              <a:gd name="connsiteY37" fmla="*/ 1015663 h 1015663"/>
              <a:gd name="connsiteX38" fmla="*/ 585043 w 10530779"/>
              <a:gd name="connsiteY38" fmla="*/ 1015663 h 1015663"/>
              <a:gd name="connsiteX39" fmla="*/ 0 w 10530779"/>
              <a:gd name="connsiteY39" fmla="*/ 1015663 h 1015663"/>
              <a:gd name="connsiteX40" fmla="*/ 0 w 10530779"/>
              <a:gd name="connsiteY40" fmla="*/ 517988 h 1015663"/>
              <a:gd name="connsiteX41" fmla="*/ 0 w 10530779"/>
              <a:gd name="connsiteY41" fmla="*/ 0 h 101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530779" h="1015663" extrusionOk="0">
                <a:moveTo>
                  <a:pt x="0" y="0"/>
                </a:moveTo>
                <a:cubicBezTo>
                  <a:pt x="114602" y="-7652"/>
                  <a:pt x="156196" y="20750"/>
                  <a:pt x="269120" y="0"/>
                </a:cubicBezTo>
                <a:cubicBezTo>
                  <a:pt x="382044" y="-20750"/>
                  <a:pt x="485455" y="39117"/>
                  <a:pt x="643548" y="0"/>
                </a:cubicBezTo>
                <a:cubicBezTo>
                  <a:pt x="801641" y="-39117"/>
                  <a:pt x="1165261" y="44394"/>
                  <a:pt x="1439206" y="0"/>
                </a:cubicBezTo>
                <a:cubicBezTo>
                  <a:pt x="1713151" y="-44394"/>
                  <a:pt x="1820846" y="26409"/>
                  <a:pt x="2024250" y="0"/>
                </a:cubicBezTo>
                <a:cubicBezTo>
                  <a:pt x="2227654" y="-26409"/>
                  <a:pt x="2375267" y="61206"/>
                  <a:pt x="2609293" y="0"/>
                </a:cubicBezTo>
                <a:cubicBezTo>
                  <a:pt x="2843319" y="-61206"/>
                  <a:pt x="2875886" y="4630"/>
                  <a:pt x="2983721" y="0"/>
                </a:cubicBezTo>
                <a:cubicBezTo>
                  <a:pt x="3091556" y="-4630"/>
                  <a:pt x="3172898" y="26734"/>
                  <a:pt x="3252841" y="0"/>
                </a:cubicBezTo>
                <a:cubicBezTo>
                  <a:pt x="3332784" y="-26734"/>
                  <a:pt x="3508100" y="21482"/>
                  <a:pt x="3627268" y="0"/>
                </a:cubicBezTo>
                <a:cubicBezTo>
                  <a:pt x="3746436" y="-21482"/>
                  <a:pt x="3855076" y="12018"/>
                  <a:pt x="4001696" y="0"/>
                </a:cubicBezTo>
                <a:cubicBezTo>
                  <a:pt x="4148316" y="-12018"/>
                  <a:pt x="4288312" y="52228"/>
                  <a:pt x="4481432" y="0"/>
                </a:cubicBezTo>
                <a:cubicBezTo>
                  <a:pt x="4674552" y="-52228"/>
                  <a:pt x="4886907" y="5958"/>
                  <a:pt x="5066475" y="0"/>
                </a:cubicBezTo>
                <a:cubicBezTo>
                  <a:pt x="5246043" y="-5958"/>
                  <a:pt x="5485707" y="20778"/>
                  <a:pt x="5862134" y="0"/>
                </a:cubicBezTo>
                <a:cubicBezTo>
                  <a:pt x="6238561" y="-20778"/>
                  <a:pt x="6460063" y="10019"/>
                  <a:pt x="6657793" y="0"/>
                </a:cubicBezTo>
                <a:cubicBezTo>
                  <a:pt x="6855523" y="-10019"/>
                  <a:pt x="7255763" y="65021"/>
                  <a:pt x="7453451" y="0"/>
                </a:cubicBezTo>
                <a:cubicBezTo>
                  <a:pt x="7651139" y="-65021"/>
                  <a:pt x="7755554" y="54480"/>
                  <a:pt x="8038495" y="0"/>
                </a:cubicBezTo>
                <a:cubicBezTo>
                  <a:pt x="8321436" y="-54480"/>
                  <a:pt x="8334793" y="59436"/>
                  <a:pt x="8623538" y="0"/>
                </a:cubicBezTo>
                <a:cubicBezTo>
                  <a:pt x="8912283" y="-59436"/>
                  <a:pt x="8819857" y="33602"/>
                  <a:pt x="8997966" y="0"/>
                </a:cubicBezTo>
                <a:cubicBezTo>
                  <a:pt x="9176075" y="-33602"/>
                  <a:pt x="9622330" y="41254"/>
                  <a:pt x="9793624" y="0"/>
                </a:cubicBezTo>
                <a:cubicBezTo>
                  <a:pt x="9964918" y="-41254"/>
                  <a:pt x="10376642" y="6251"/>
                  <a:pt x="10530779" y="0"/>
                </a:cubicBezTo>
                <a:cubicBezTo>
                  <a:pt x="10552997" y="135832"/>
                  <a:pt x="10485980" y="263921"/>
                  <a:pt x="10530779" y="477362"/>
                </a:cubicBezTo>
                <a:cubicBezTo>
                  <a:pt x="10575578" y="690803"/>
                  <a:pt x="10490417" y="905939"/>
                  <a:pt x="10530779" y="1015663"/>
                </a:cubicBezTo>
                <a:cubicBezTo>
                  <a:pt x="10207721" y="1068492"/>
                  <a:pt x="10162920" y="996363"/>
                  <a:pt x="9840428" y="1015663"/>
                </a:cubicBezTo>
                <a:cubicBezTo>
                  <a:pt x="9517936" y="1034963"/>
                  <a:pt x="9503190" y="991597"/>
                  <a:pt x="9360692" y="1015663"/>
                </a:cubicBezTo>
                <a:cubicBezTo>
                  <a:pt x="9218194" y="1039729"/>
                  <a:pt x="9008617" y="1007690"/>
                  <a:pt x="8880957" y="1015663"/>
                </a:cubicBezTo>
                <a:cubicBezTo>
                  <a:pt x="8753297" y="1023636"/>
                  <a:pt x="8588498" y="988602"/>
                  <a:pt x="8401221" y="1015663"/>
                </a:cubicBezTo>
                <a:cubicBezTo>
                  <a:pt x="8213944" y="1042724"/>
                  <a:pt x="8159023" y="987976"/>
                  <a:pt x="8026794" y="1015663"/>
                </a:cubicBezTo>
                <a:cubicBezTo>
                  <a:pt x="7894565" y="1043350"/>
                  <a:pt x="7514425" y="920993"/>
                  <a:pt x="7231135" y="1015663"/>
                </a:cubicBezTo>
                <a:cubicBezTo>
                  <a:pt x="6947845" y="1110333"/>
                  <a:pt x="6700860" y="981902"/>
                  <a:pt x="6540784" y="1015663"/>
                </a:cubicBezTo>
                <a:cubicBezTo>
                  <a:pt x="6380708" y="1049424"/>
                  <a:pt x="6178904" y="973332"/>
                  <a:pt x="6061048" y="1015663"/>
                </a:cubicBezTo>
                <a:cubicBezTo>
                  <a:pt x="5943192" y="1057994"/>
                  <a:pt x="5719596" y="960114"/>
                  <a:pt x="5581313" y="1015663"/>
                </a:cubicBezTo>
                <a:cubicBezTo>
                  <a:pt x="5443031" y="1071212"/>
                  <a:pt x="5140867" y="1007877"/>
                  <a:pt x="4996270" y="1015663"/>
                </a:cubicBezTo>
                <a:cubicBezTo>
                  <a:pt x="4851673" y="1023449"/>
                  <a:pt x="4513656" y="936868"/>
                  <a:pt x="4200611" y="1015663"/>
                </a:cubicBezTo>
                <a:cubicBezTo>
                  <a:pt x="3887566" y="1094458"/>
                  <a:pt x="3968993" y="976029"/>
                  <a:pt x="3826183" y="1015663"/>
                </a:cubicBezTo>
                <a:cubicBezTo>
                  <a:pt x="3683373" y="1055297"/>
                  <a:pt x="3416665" y="975210"/>
                  <a:pt x="3241140" y="1015663"/>
                </a:cubicBezTo>
                <a:cubicBezTo>
                  <a:pt x="3065615" y="1056116"/>
                  <a:pt x="2967468" y="979345"/>
                  <a:pt x="2866712" y="1015663"/>
                </a:cubicBezTo>
                <a:cubicBezTo>
                  <a:pt x="2765956" y="1051981"/>
                  <a:pt x="2237384" y="948632"/>
                  <a:pt x="2071053" y="1015663"/>
                </a:cubicBezTo>
                <a:cubicBezTo>
                  <a:pt x="1904722" y="1082694"/>
                  <a:pt x="1684320" y="941795"/>
                  <a:pt x="1380702" y="1015663"/>
                </a:cubicBezTo>
                <a:cubicBezTo>
                  <a:pt x="1077084" y="1089531"/>
                  <a:pt x="776899" y="963467"/>
                  <a:pt x="585043" y="1015663"/>
                </a:cubicBezTo>
                <a:cubicBezTo>
                  <a:pt x="393187" y="1067859"/>
                  <a:pt x="258290" y="952280"/>
                  <a:pt x="0" y="1015663"/>
                </a:cubicBezTo>
                <a:cubicBezTo>
                  <a:pt x="-1203" y="909278"/>
                  <a:pt x="57096" y="724426"/>
                  <a:pt x="0" y="517988"/>
                </a:cubicBezTo>
                <a:cubicBezTo>
                  <a:pt x="-57096" y="311551"/>
                  <a:pt x="15600" y="121011"/>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Faire remonter systématiquement tous les entrepreneurs</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supprimer les lignes avec les coches</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ou faire un « cochage » par défaut, modifiable</a:t>
            </a:r>
            <a:endPar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 name="ZoneTexte 8">
            <a:extLst>
              <a:ext uri="{FF2B5EF4-FFF2-40B4-BE49-F238E27FC236}">
                <a16:creationId xmlns:a16="http://schemas.microsoft.com/office/drawing/2014/main" id="{51DB5912-D210-28CF-8FD7-91811422F9E2}"/>
              </a:ext>
            </a:extLst>
          </p:cNvPr>
          <p:cNvSpPr txBox="1"/>
          <p:nvPr/>
        </p:nvSpPr>
        <p:spPr>
          <a:xfrm>
            <a:off x="559585" y="369174"/>
            <a:ext cx="10803740" cy="584775"/>
          </a:xfrm>
          <a:prstGeom prst="rect">
            <a:avLst/>
          </a:prstGeom>
          <a:solidFill>
            <a:srgbClr val="2F479E"/>
          </a:solidFill>
        </p:spPr>
        <p:txBody>
          <a:bodyPr wrap="square" rtlCol="0">
            <a:spAutoFit/>
          </a:bodyPr>
          <a:lstStyle/>
          <a:p>
            <a:r>
              <a:rPr lang="fr-FR" sz="3200" dirty="0">
                <a:solidFill>
                  <a:schemeClr val="bg1"/>
                </a:solidFill>
              </a:rPr>
              <a:t>OPTIMISATION/ Evolutions programmées pour le 21 nov.</a:t>
            </a:r>
          </a:p>
        </p:txBody>
      </p:sp>
      <p:sp>
        <p:nvSpPr>
          <p:cNvPr id="5" name="ZoneTexte 4">
            <a:extLst>
              <a:ext uri="{FF2B5EF4-FFF2-40B4-BE49-F238E27FC236}">
                <a16:creationId xmlns:a16="http://schemas.microsoft.com/office/drawing/2014/main" id="{B0E08CFD-5B80-4EEE-8B37-72485835D5E5}"/>
              </a:ext>
            </a:extLst>
          </p:cNvPr>
          <p:cNvSpPr txBox="1"/>
          <p:nvPr/>
        </p:nvSpPr>
        <p:spPr>
          <a:xfrm>
            <a:off x="559585" y="1324421"/>
            <a:ext cx="10803740" cy="4539704"/>
          </a:xfrm>
          <a:custGeom>
            <a:avLst/>
            <a:gdLst>
              <a:gd name="connsiteX0" fmla="*/ 0 w 10803740"/>
              <a:gd name="connsiteY0" fmla="*/ 0 h 4539704"/>
              <a:gd name="connsiteX1" fmla="*/ 244506 w 10803740"/>
              <a:gd name="connsiteY1" fmla="*/ 0 h 4539704"/>
              <a:gd name="connsiteX2" fmla="*/ 597049 w 10803740"/>
              <a:gd name="connsiteY2" fmla="*/ 0 h 4539704"/>
              <a:gd name="connsiteX3" fmla="*/ 1381741 w 10803740"/>
              <a:gd name="connsiteY3" fmla="*/ 0 h 4539704"/>
              <a:gd name="connsiteX4" fmla="*/ 1950359 w 10803740"/>
              <a:gd name="connsiteY4" fmla="*/ 0 h 4539704"/>
              <a:gd name="connsiteX5" fmla="*/ 2518977 w 10803740"/>
              <a:gd name="connsiteY5" fmla="*/ 0 h 4539704"/>
              <a:gd name="connsiteX6" fmla="*/ 2871520 w 10803740"/>
              <a:gd name="connsiteY6" fmla="*/ 0 h 4539704"/>
              <a:gd name="connsiteX7" fmla="*/ 3116026 w 10803740"/>
              <a:gd name="connsiteY7" fmla="*/ 0 h 4539704"/>
              <a:gd name="connsiteX8" fmla="*/ 3468569 w 10803740"/>
              <a:gd name="connsiteY8" fmla="*/ 0 h 4539704"/>
              <a:gd name="connsiteX9" fmla="*/ 3821112 w 10803740"/>
              <a:gd name="connsiteY9" fmla="*/ 0 h 4539704"/>
              <a:gd name="connsiteX10" fmla="*/ 4281693 w 10803740"/>
              <a:gd name="connsiteY10" fmla="*/ 0 h 4539704"/>
              <a:gd name="connsiteX11" fmla="*/ 4850311 w 10803740"/>
              <a:gd name="connsiteY11" fmla="*/ 0 h 4539704"/>
              <a:gd name="connsiteX12" fmla="*/ 5635003 w 10803740"/>
              <a:gd name="connsiteY12" fmla="*/ 0 h 4539704"/>
              <a:gd name="connsiteX13" fmla="*/ 6419696 w 10803740"/>
              <a:gd name="connsiteY13" fmla="*/ 0 h 4539704"/>
              <a:gd name="connsiteX14" fmla="*/ 7204389 w 10803740"/>
              <a:gd name="connsiteY14" fmla="*/ 0 h 4539704"/>
              <a:gd name="connsiteX15" fmla="*/ 7773007 w 10803740"/>
              <a:gd name="connsiteY15" fmla="*/ 0 h 4539704"/>
              <a:gd name="connsiteX16" fmla="*/ 8341625 w 10803740"/>
              <a:gd name="connsiteY16" fmla="*/ 0 h 4539704"/>
              <a:gd name="connsiteX17" fmla="*/ 8694168 w 10803740"/>
              <a:gd name="connsiteY17" fmla="*/ 0 h 4539704"/>
              <a:gd name="connsiteX18" fmla="*/ 9478860 w 10803740"/>
              <a:gd name="connsiteY18" fmla="*/ 0 h 4539704"/>
              <a:gd name="connsiteX19" fmla="*/ 10155516 w 10803740"/>
              <a:gd name="connsiteY19" fmla="*/ 0 h 4539704"/>
              <a:gd name="connsiteX20" fmla="*/ 10803740 w 10803740"/>
              <a:gd name="connsiteY20" fmla="*/ 0 h 4539704"/>
              <a:gd name="connsiteX21" fmla="*/ 10803740 w 10803740"/>
              <a:gd name="connsiteY21" fmla="*/ 522066 h 4539704"/>
              <a:gd name="connsiteX22" fmla="*/ 10803740 w 10803740"/>
              <a:gd name="connsiteY22" fmla="*/ 1134926 h 4539704"/>
              <a:gd name="connsiteX23" fmla="*/ 10803740 w 10803740"/>
              <a:gd name="connsiteY23" fmla="*/ 1747786 h 4539704"/>
              <a:gd name="connsiteX24" fmla="*/ 10803740 w 10803740"/>
              <a:gd name="connsiteY24" fmla="*/ 2315249 h 4539704"/>
              <a:gd name="connsiteX25" fmla="*/ 10803740 w 10803740"/>
              <a:gd name="connsiteY25" fmla="*/ 2791918 h 4539704"/>
              <a:gd name="connsiteX26" fmla="*/ 10803740 w 10803740"/>
              <a:gd name="connsiteY26" fmla="*/ 3313984 h 4539704"/>
              <a:gd name="connsiteX27" fmla="*/ 10803740 w 10803740"/>
              <a:gd name="connsiteY27" fmla="*/ 3972241 h 4539704"/>
              <a:gd name="connsiteX28" fmla="*/ 10803740 w 10803740"/>
              <a:gd name="connsiteY28" fmla="*/ 4539704 h 4539704"/>
              <a:gd name="connsiteX29" fmla="*/ 10235122 w 10803740"/>
              <a:gd name="connsiteY29" fmla="*/ 4539704 h 4539704"/>
              <a:gd name="connsiteX30" fmla="*/ 9774542 w 10803740"/>
              <a:gd name="connsiteY30" fmla="*/ 4539704 h 4539704"/>
              <a:gd name="connsiteX31" fmla="*/ 9205924 w 10803740"/>
              <a:gd name="connsiteY31" fmla="*/ 4539704 h 4539704"/>
              <a:gd name="connsiteX32" fmla="*/ 8421231 w 10803740"/>
              <a:gd name="connsiteY32" fmla="*/ 4539704 h 4539704"/>
              <a:gd name="connsiteX33" fmla="*/ 8068688 w 10803740"/>
              <a:gd name="connsiteY33" fmla="*/ 4539704 h 4539704"/>
              <a:gd name="connsiteX34" fmla="*/ 7500070 w 10803740"/>
              <a:gd name="connsiteY34" fmla="*/ 4539704 h 4539704"/>
              <a:gd name="connsiteX35" fmla="*/ 7147527 w 10803740"/>
              <a:gd name="connsiteY35" fmla="*/ 4539704 h 4539704"/>
              <a:gd name="connsiteX36" fmla="*/ 6362834 w 10803740"/>
              <a:gd name="connsiteY36" fmla="*/ 4539704 h 4539704"/>
              <a:gd name="connsiteX37" fmla="*/ 5686179 w 10803740"/>
              <a:gd name="connsiteY37" fmla="*/ 4539704 h 4539704"/>
              <a:gd name="connsiteX38" fmla="*/ 4901486 w 10803740"/>
              <a:gd name="connsiteY38" fmla="*/ 4539704 h 4539704"/>
              <a:gd name="connsiteX39" fmla="*/ 4224831 w 10803740"/>
              <a:gd name="connsiteY39" fmla="*/ 4539704 h 4539704"/>
              <a:gd name="connsiteX40" fmla="*/ 3764250 w 10803740"/>
              <a:gd name="connsiteY40" fmla="*/ 4539704 h 4539704"/>
              <a:gd name="connsiteX41" fmla="*/ 3303670 w 10803740"/>
              <a:gd name="connsiteY41" fmla="*/ 4539704 h 4539704"/>
              <a:gd name="connsiteX42" fmla="*/ 2843089 w 10803740"/>
              <a:gd name="connsiteY42" fmla="*/ 4539704 h 4539704"/>
              <a:gd name="connsiteX43" fmla="*/ 2058397 w 10803740"/>
              <a:gd name="connsiteY43" fmla="*/ 4539704 h 4539704"/>
              <a:gd name="connsiteX44" fmla="*/ 1273704 w 10803740"/>
              <a:gd name="connsiteY44" fmla="*/ 4539704 h 4539704"/>
              <a:gd name="connsiteX45" fmla="*/ 1029198 w 10803740"/>
              <a:gd name="connsiteY45" fmla="*/ 4539704 h 4539704"/>
              <a:gd name="connsiteX46" fmla="*/ 0 w 10803740"/>
              <a:gd name="connsiteY46" fmla="*/ 4539704 h 4539704"/>
              <a:gd name="connsiteX47" fmla="*/ 0 w 10803740"/>
              <a:gd name="connsiteY47" fmla="*/ 4063035 h 4539704"/>
              <a:gd name="connsiteX48" fmla="*/ 0 w 10803740"/>
              <a:gd name="connsiteY48" fmla="*/ 3495572 h 4539704"/>
              <a:gd name="connsiteX49" fmla="*/ 0 w 10803740"/>
              <a:gd name="connsiteY49" fmla="*/ 2973506 h 4539704"/>
              <a:gd name="connsiteX50" fmla="*/ 0 w 10803740"/>
              <a:gd name="connsiteY50" fmla="*/ 2542234 h 4539704"/>
              <a:gd name="connsiteX51" fmla="*/ 0 w 10803740"/>
              <a:gd name="connsiteY51" fmla="*/ 2110962 h 4539704"/>
              <a:gd name="connsiteX52" fmla="*/ 0 w 10803740"/>
              <a:gd name="connsiteY52" fmla="*/ 1588896 h 4539704"/>
              <a:gd name="connsiteX53" fmla="*/ 0 w 10803740"/>
              <a:gd name="connsiteY53" fmla="*/ 1157625 h 4539704"/>
              <a:gd name="connsiteX54" fmla="*/ 0 w 10803740"/>
              <a:gd name="connsiteY54" fmla="*/ 590162 h 4539704"/>
              <a:gd name="connsiteX55" fmla="*/ 0 w 10803740"/>
              <a:gd name="connsiteY55" fmla="*/ 0 h 4539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0803740" h="4539704" extrusionOk="0">
                <a:moveTo>
                  <a:pt x="0" y="0"/>
                </a:moveTo>
                <a:cubicBezTo>
                  <a:pt x="102282" y="-2264"/>
                  <a:pt x="154437" y="16"/>
                  <a:pt x="244506" y="0"/>
                </a:cubicBezTo>
                <a:cubicBezTo>
                  <a:pt x="334575" y="-16"/>
                  <a:pt x="484550" y="26310"/>
                  <a:pt x="597049" y="0"/>
                </a:cubicBezTo>
                <a:cubicBezTo>
                  <a:pt x="709548" y="-26310"/>
                  <a:pt x="1070986" y="37338"/>
                  <a:pt x="1381741" y="0"/>
                </a:cubicBezTo>
                <a:cubicBezTo>
                  <a:pt x="1692496" y="-37338"/>
                  <a:pt x="1689416" y="40234"/>
                  <a:pt x="1950359" y="0"/>
                </a:cubicBezTo>
                <a:cubicBezTo>
                  <a:pt x="2211302" y="-40234"/>
                  <a:pt x="2362360" y="21662"/>
                  <a:pt x="2518977" y="0"/>
                </a:cubicBezTo>
                <a:cubicBezTo>
                  <a:pt x="2675594" y="-21662"/>
                  <a:pt x="2746851" y="13035"/>
                  <a:pt x="2871520" y="0"/>
                </a:cubicBezTo>
                <a:cubicBezTo>
                  <a:pt x="2996189" y="-13035"/>
                  <a:pt x="3026352" y="26923"/>
                  <a:pt x="3116026" y="0"/>
                </a:cubicBezTo>
                <a:cubicBezTo>
                  <a:pt x="3205700" y="-26923"/>
                  <a:pt x="3343420" y="19207"/>
                  <a:pt x="3468569" y="0"/>
                </a:cubicBezTo>
                <a:cubicBezTo>
                  <a:pt x="3593718" y="-19207"/>
                  <a:pt x="3662247" y="11816"/>
                  <a:pt x="3821112" y="0"/>
                </a:cubicBezTo>
                <a:cubicBezTo>
                  <a:pt x="3979977" y="-11816"/>
                  <a:pt x="4162779" y="19810"/>
                  <a:pt x="4281693" y="0"/>
                </a:cubicBezTo>
                <a:cubicBezTo>
                  <a:pt x="4400607" y="-19810"/>
                  <a:pt x="4667253" y="60008"/>
                  <a:pt x="4850311" y="0"/>
                </a:cubicBezTo>
                <a:cubicBezTo>
                  <a:pt x="5033369" y="-60008"/>
                  <a:pt x="5303740" y="24380"/>
                  <a:pt x="5635003" y="0"/>
                </a:cubicBezTo>
                <a:cubicBezTo>
                  <a:pt x="5966266" y="-24380"/>
                  <a:pt x="6203296" y="89135"/>
                  <a:pt x="6419696" y="0"/>
                </a:cubicBezTo>
                <a:cubicBezTo>
                  <a:pt x="6636096" y="-89135"/>
                  <a:pt x="6834481" y="8837"/>
                  <a:pt x="7204389" y="0"/>
                </a:cubicBezTo>
                <a:cubicBezTo>
                  <a:pt x="7574297" y="-8837"/>
                  <a:pt x="7530962" y="15874"/>
                  <a:pt x="7773007" y="0"/>
                </a:cubicBezTo>
                <a:cubicBezTo>
                  <a:pt x="8015052" y="-15874"/>
                  <a:pt x="8219685" y="43650"/>
                  <a:pt x="8341625" y="0"/>
                </a:cubicBezTo>
                <a:cubicBezTo>
                  <a:pt x="8463565" y="-43650"/>
                  <a:pt x="8552026" y="28299"/>
                  <a:pt x="8694168" y="0"/>
                </a:cubicBezTo>
                <a:cubicBezTo>
                  <a:pt x="8836310" y="-28299"/>
                  <a:pt x="9157695" y="30716"/>
                  <a:pt x="9478860" y="0"/>
                </a:cubicBezTo>
                <a:cubicBezTo>
                  <a:pt x="9800025" y="-30716"/>
                  <a:pt x="9835838" y="34795"/>
                  <a:pt x="10155516" y="0"/>
                </a:cubicBezTo>
                <a:cubicBezTo>
                  <a:pt x="10475194" y="-34795"/>
                  <a:pt x="10510294" y="6720"/>
                  <a:pt x="10803740" y="0"/>
                </a:cubicBezTo>
                <a:cubicBezTo>
                  <a:pt x="10865673" y="146373"/>
                  <a:pt x="10779276" y="290083"/>
                  <a:pt x="10803740" y="522066"/>
                </a:cubicBezTo>
                <a:cubicBezTo>
                  <a:pt x="10828204" y="754049"/>
                  <a:pt x="10773974" y="949893"/>
                  <a:pt x="10803740" y="1134926"/>
                </a:cubicBezTo>
                <a:cubicBezTo>
                  <a:pt x="10833506" y="1319959"/>
                  <a:pt x="10736186" y="1491537"/>
                  <a:pt x="10803740" y="1747786"/>
                </a:cubicBezTo>
                <a:cubicBezTo>
                  <a:pt x="10871294" y="2004035"/>
                  <a:pt x="10780819" y="2077405"/>
                  <a:pt x="10803740" y="2315249"/>
                </a:cubicBezTo>
                <a:cubicBezTo>
                  <a:pt x="10826661" y="2553093"/>
                  <a:pt x="10770689" y="2570483"/>
                  <a:pt x="10803740" y="2791918"/>
                </a:cubicBezTo>
                <a:cubicBezTo>
                  <a:pt x="10836791" y="3013353"/>
                  <a:pt x="10797602" y="3176020"/>
                  <a:pt x="10803740" y="3313984"/>
                </a:cubicBezTo>
                <a:cubicBezTo>
                  <a:pt x="10809878" y="3451948"/>
                  <a:pt x="10728885" y="3790700"/>
                  <a:pt x="10803740" y="3972241"/>
                </a:cubicBezTo>
                <a:cubicBezTo>
                  <a:pt x="10878595" y="4153782"/>
                  <a:pt x="10797509" y="4394121"/>
                  <a:pt x="10803740" y="4539704"/>
                </a:cubicBezTo>
                <a:cubicBezTo>
                  <a:pt x="10586862" y="4596107"/>
                  <a:pt x="10357704" y="4533872"/>
                  <a:pt x="10235122" y="4539704"/>
                </a:cubicBezTo>
                <a:cubicBezTo>
                  <a:pt x="10112540" y="4545536"/>
                  <a:pt x="9892113" y="4538307"/>
                  <a:pt x="9774542" y="4539704"/>
                </a:cubicBezTo>
                <a:cubicBezTo>
                  <a:pt x="9656971" y="4541101"/>
                  <a:pt x="9401483" y="4520947"/>
                  <a:pt x="9205924" y="4539704"/>
                </a:cubicBezTo>
                <a:cubicBezTo>
                  <a:pt x="9010365" y="4558461"/>
                  <a:pt x="8726383" y="4474710"/>
                  <a:pt x="8421231" y="4539704"/>
                </a:cubicBezTo>
                <a:cubicBezTo>
                  <a:pt x="8116079" y="4604698"/>
                  <a:pt x="8239638" y="4520701"/>
                  <a:pt x="8068688" y="4539704"/>
                </a:cubicBezTo>
                <a:cubicBezTo>
                  <a:pt x="7897738" y="4558707"/>
                  <a:pt x="7684063" y="4488842"/>
                  <a:pt x="7500070" y="4539704"/>
                </a:cubicBezTo>
                <a:cubicBezTo>
                  <a:pt x="7316077" y="4590566"/>
                  <a:pt x="7312225" y="4526897"/>
                  <a:pt x="7147527" y="4539704"/>
                </a:cubicBezTo>
                <a:cubicBezTo>
                  <a:pt x="6982829" y="4552511"/>
                  <a:pt x="6754863" y="4516724"/>
                  <a:pt x="6362834" y="4539704"/>
                </a:cubicBezTo>
                <a:cubicBezTo>
                  <a:pt x="5970805" y="4562684"/>
                  <a:pt x="5877521" y="4462869"/>
                  <a:pt x="5686179" y="4539704"/>
                </a:cubicBezTo>
                <a:cubicBezTo>
                  <a:pt x="5494837" y="4616539"/>
                  <a:pt x="5106352" y="4517091"/>
                  <a:pt x="4901486" y="4539704"/>
                </a:cubicBezTo>
                <a:cubicBezTo>
                  <a:pt x="4696620" y="4562317"/>
                  <a:pt x="4442341" y="4531958"/>
                  <a:pt x="4224831" y="4539704"/>
                </a:cubicBezTo>
                <a:cubicBezTo>
                  <a:pt x="4007322" y="4547450"/>
                  <a:pt x="3963648" y="4498302"/>
                  <a:pt x="3764250" y="4539704"/>
                </a:cubicBezTo>
                <a:cubicBezTo>
                  <a:pt x="3564852" y="4581106"/>
                  <a:pt x="3490165" y="4486440"/>
                  <a:pt x="3303670" y="4539704"/>
                </a:cubicBezTo>
                <a:cubicBezTo>
                  <a:pt x="3117175" y="4592968"/>
                  <a:pt x="2958954" y="4510473"/>
                  <a:pt x="2843089" y="4539704"/>
                </a:cubicBezTo>
                <a:cubicBezTo>
                  <a:pt x="2727224" y="4568935"/>
                  <a:pt x="2446196" y="4474042"/>
                  <a:pt x="2058397" y="4539704"/>
                </a:cubicBezTo>
                <a:cubicBezTo>
                  <a:pt x="1670598" y="4605366"/>
                  <a:pt x="1581956" y="4516487"/>
                  <a:pt x="1273704" y="4539704"/>
                </a:cubicBezTo>
                <a:cubicBezTo>
                  <a:pt x="965452" y="4562921"/>
                  <a:pt x="1123570" y="4511280"/>
                  <a:pt x="1029198" y="4539704"/>
                </a:cubicBezTo>
                <a:cubicBezTo>
                  <a:pt x="934826" y="4568128"/>
                  <a:pt x="273594" y="4459736"/>
                  <a:pt x="0" y="4539704"/>
                </a:cubicBezTo>
                <a:cubicBezTo>
                  <a:pt x="-5032" y="4337203"/>
                  <a:pt x="46428" y="4190159"/>
                  <a:pt x="0" y="4063035"/>
                </a:cubicBezTo>
                <a:cubicBezTo>
                  <a:pt x="-46428" y="3935911"/>
                  <a:pt x="20688" y="3721320"/>
                  <a:pt x="0" y="3495572"/>
                </a:cubicBezTo>
                <a:cubicBezTo>
                  <a:pt x="-20688" y="3269824"/>
                  <a:pt x="9154" y="3116360"/>
                  <a:pt x="0" y="2973506"/>
                </a:cubicBezTo>
                <a:cubicBezTo>
                  <a:pt x="-9154" y="2830652"/>
                  <a:pt x="46598" y="2684252"/>
                  <a:pt x="0" y="2542234"/>
                </a:cubicBezTo>
                <a:cubicBezTo>
                  <a:pt x="-46598" y="2400216"/>
                  <a:pt x="21634" y="2249856"/>
                  <a:pt x="0" y="2110962"/>
                </a:cubicBezTo>
                <a:cubicBezTo>
                  <a:pt x="-21634" y="1972068"/>
                  <a:pt x="33550" y="1704287"/>
                  <a:pt x="0" y="1588896"/>
                </a:cubicBezTo>
                <a:cubicBezTo>
                  <a:pt x="-33550" y="1473505"/>
                  <a:pt x="691" y="1327337"/>
                  <a:pt x="0" y="1157625"/>
                </a:cubicBezTo>
                <a:cubicBezTo>
                  <a:pt x="-691" y="987913"/>
                  <a:pt x="57732" y="844012"/>
                  <a:pt x="0" y="590162"/>
                </a:cubicBezTo>
                <a:cubicBezTo>
                  <a:pt x="-57732" y="336312"/>
                  <a:pt x="24158" y="120896"/>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endParaRPr lang="fr-FR" sz="9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Ergonomie écran/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Ajout de bouton « Enregistrer » pour économiser les « </a:t>
            </a:r>
            <a:r>
              <a:rPr lang="fr-FR" sz="2000" dirty="0" err="1">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scrolls</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sur les écrans</a:t>
            </a:r>
          </a:p>
          <a:p>
            <a:endPar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Entrepreneur/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Modification du référentiel « Canal de prescription » (Orientation)</a:t>
            </a:r>
          </a:p>
          <a:p>
            <a:pPr marL="342900" indent="-342900">
              <a:buFont typeface="Wingdings" panose="05000000000000000000" pitchFamily="2" charset="2"/>
              <a:buChar char="q"/>
            </a:pPr>
            <a:endPar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Structures accompagnées/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Modification du Tableau des actions</a:t>
            </a:r>
          </a:p>
          <a:p>
            <a:pPr marL="342900" indent="-342900">
              <a:buFont typeface="Wingdings" panose="05000000000000000000" pitchFamily="2" charset="2"/>
              <a:buChar char="q"/>
            </a:pPr>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Facture Activ’Créa/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Téléchargement sur Chorus</a:t>
            </a:r>
          </a:p>
          <a:p>
            <a:pPr marL="342900" indent="-342900">
              <a:buFont typeface="Wingdings" panose="05000000000000000000" pitchFamily="2" charset="2"/>
              <a:buChar char="q"/>
            </a:pPr>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marL="342900" indent="-342900">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RGPD/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Mise en place de la règle d’anonymisation des entrepreneurs après 10 ans sans actions</a:t>
            </a:r>
          </a:p>
          <a:p>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API BPI/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Finalisation + dépôt de données pour 2021-2022 (116 000 entrepreneurs)</a:t>
            </a:r>
          </a:p>
          <a:p>
            <a:pPr marL="342900" indent="-342900">
              <a:buFont typeface="Wingdings" panose="05000000000000000000" pitchFamily="2" charset="2"/>
              <a:buChar char="q"/>
            </a:pPr>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API Agate/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Mise en place de l’API Jungo vers Agate (pour fiches Entrepreneurs et Structures accompagnées)</a:t>
            </a:r>
          </a:p>
        </p:txBody>
      </p:sp>
    </p:spTree>
    <p:extLst>
      <p:ext uri="{BB962C8B-B14F-4D97-AF65-F5344CB8AC3E}">
        <p14:creationId xmlns:p14="http://schemas.microsoft.com/office/powerpoint/2010/main" val="1952314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51147" y="2868825"/>
            <a:ext cx="9144000" cy="1844249"/>
          </a:xfrm>
        </p:spPr>
        <p:txBody>
          <a:bodyPr>
            <a:normAutofit fontScale="90000"/>
          </a:bodyPr>
          <a:lstStyle/>
          <a:p>
            <a:pPr>
              <a:lnSpc>
                <a:spcPct val="150000"/>
              </a:lnSpc>
            </a:pPr>
            <a:r>
              <a:rPr lang="fr-FR" sz="6700" dirty="0">
                <a:solidFill>
                  <a:srgbClr val="2F479E"/>
                </a:solidFill>
                <a:latin typeface="ITC Avant Garde Std Bk" panose="020B0502020202020204" pitchFamily="34" charset="0"/>
              </a:rPr>
              <a:t>|FONCTIONNALITES|</a:t>
            </a:r>
            <a:br>
              <a:rPr lang="fr-FR" sz="5400" dirty="0">
                <a:solidFill>
                  <a:srgbClr val="2F479E"/>
                </a:solidFill>
                <a:latin typeface="ITC Avant Garde Std Bk" panose="020B0502020202020204" pitchFamily="34" charset="0"/>
              </a:rPr>
            </a:br>
            <a:r>
              <a:rPr lang="fr-FR" sz="4400" dirty="0">
                <a:solidFill>
                  <a:schemeClr val="accent2"/>
                </a:solidFill>
                <a:latin typeface="ITC Avant Garde Std Bk" panose="020B0502020202020204" pitchFamily="34" charset="0"/>
              </a:rPr>
              <a:t>Génération facture Activ’Créa</a:t>
            </a:r>
          </a:p>
        </p:txBody>
      </p:sp>
      <p:pic>
        <p:nvPicPr>
          <p:cNvPr id="7" name="Image 6" descr="Une image contenant jeu&#10;&#10;Description générée automatiquement">
            <a:extLst>
              <a:ext uri="{FF2B5EF4-FFF2-40B4-BE49-F238E27FC236}">
                <a16:creationId xmlns:a16="http://schemas.microsoft.com/office/drawing/2014/main" id="{A838307C-333D-432D-891B-AC273343A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525" y="377411"/>
            <a:ext cx="2137145" cy="1373116"/>
          </a:xfrm>
          <a:prstGeom prst="rect">
            <a:avLst/>
          </a:prstGeom>
        </p:spPr>
      </p:pic>
    </p:spTree>
    <p:extLst>
      <p:ext uri="{BB962C8B-B14F-4D97-AF65-F5344CB8AC3E}">
        <p14:creationId xmlns:p14="http://schemas.microsoft.com/office/powerpoint/2010/main" val="314242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552450" y="315745"/>
            <a:ext cx="10991850" cy="584775"/>
          </a:xfrm>
          <a:prstGeom prst="rect">
            <a:avLst/>
          </a:prstGeom>
          <a:solidFill>
            <a:srgbClr val="2F479E"/>
          </a:solidFill>
        </p:spPr>
        <p:txBody>
          <a:bodyPr wrap="square" rtlCol="0">
            <a:spAutoFit/>
          </a:bodyPr>
          <a:lstStyle/>
          <a:p>
            <a:r>
              <a:rPr lang="fr-FR" sz="3200" dirty="0">
                <a:solidFill>
                  <a:schemeClr val="bg1"/>
                </a:solidFill>
              </a:rPr>
              <a:t>MODULE FACTURATION/ PARAMETRAGE ---</a:t>
            </a:r>
          </a:p>
        </p:txBody>
      </p:sp>
      <p:sp>
        <p:nvSpPr>
          <p:cNvPr id="10" name="ZoneTexte 9">
            <a:extLst>
              <a:ext uri="{FF2B5EF4-FFF2-40B4-BE49-F238E27FC236}">
                <a16:creationId xmlns:a16="http://schemas.microsoft.com/office/drawing/2014/main" id="{748FCAE0-5AE3-40CB-B7A8-6304A9E0D697}"/>
              </a:ext>
            </a:extLst>
          </p:cNvPr>
          <p:cNvSpPr txBox="1"/>
          <p:nvPr/>
        </p:nvSpPr>
        <p:spPr>
          <a:xfrm>
            <a:off x="552450" y="1358530"/>
            <a:ext cx="4695825" cy="3493264"/>
          </a:xfrm>
          <a:custGeom>
            <a:avLst/>
            <a:gdLst>
              <a:gd name="connsiteX0" fmla="*/ 0 w 4695825"/>
              <a:gd name="connsiteY0" fmla="*/ 0 h 3493264"/>
              <a:gd name="connsiteX1" fmla="*/ 446103 w 4695825"/>
              <a:gd name="connsiteY1" fmla="*/ 0 h 3493264"/>
              <a:gd name="connsiteX2" fmla="*/ 939165 w 4695825"/>
              <a:gd name="connsiteY2" fmla="*/ 0 h 3493264"/>
              <a:gd name="connsiteX3" fmla="*/ 1620060 w 4695825"/>
              <a:gd name="connsiteY3" fmla="*/ 0 h 3493264"/>
              <a:gd name="connsiteX4" fmla="*/ 2207038 w 4695825"/>
              <a:gd name="connsiteY4" fmla="*/ 0 h 3493264"/>
              <a:gd name="connsiteX5" fmla="*/ 2794016 w 4695825"/>
              <a:gd name="connsiteY5" fmla="*/ 0 h 3493264"/>
              <a:gd name="connsiteX6" fmla="*/ 3287078 w 4695825"/>
              <a:gd name="connsiteY6" fmla="*/ 0 h 3493264"/>
              <a:gd name="connsiteX7" fmla="*/ 3733181 w 4695825"/>
              <a:gd name="connsiteY7" fmla="*/ 0 h 3493264"/>
              <a:gd name="connsiteX8" fmla="*/ 4695825 w 4695825"/>
              <a:gd name="connsiteY8" fmla="*/ 0 h 3493264"/>
              <a:gd name="connsiteX9" fmla="*/ 4695825 w 4695825"/>
              <a:gd name="connsiteY9" fmla="*/ 512345 h 3493264"/>
              <a:gd name="connsiteX10" fmla="*/ 4695825 w 4695825"/>
              <a:gd name="connsiteY10" fmla="*/ 1094556 h 3493264"/>
              <a:gd name="connsiteX11" fmla="*/ 4695825 w 4695825"/>
              <a:gd name="connsiteY11" fmla="*/ 1746632 h 3493264"/>
              <a:gd name="connsiteX12" fmla="*/ 4695825 w 4695825"/>
              <a:gd name="connsiteY12" fmla="*/ 2224045 h 3493264"/>
              <a:gd name="connsiteX13" fmla="*/ 4695825 w 4695825"/>
              <a:gd name="connsiteY13" fmla="*/ 2806255 h 3493264"/>
              <a:gd name="connsiteX14" fmla="*/ 4695825 w 4695825"/>
              <a:gd name="connsiteY14" fmla="*/ 3493264 h 3493264"/>
              <a:gd name="connsiteX15" fmla="*/ 4061889 w 4695825"/>
              <a:gd name="connsiteY15" fmla="*/ 3493264 h 3493264"/>
              <a:gd name="connsiteX16" fmla="*/ 3427952 w 4695825"/>
              <a:gd name="connsiteY16" fmla="*/ 3493264 h 3493264"/>
              <a:gd name="connsiteX17" fmla="*/ 2840974 w 4695825"/>
              <a:gd name="connsiteY17" fmla="*/ 3493264 h 3493264"/>
              <a:gd name="connsiteX18" fmla="*/ 2300954 w 4695825"/>
              <a:gd name="connsiteY18" fmla="*/ 3493264 h 3493264"/>
              <a:gd name="connsiteX19" fmla="*/ 1760934 w 4695825"/>
              <a:gd name="connsiteY19" fmla="*/ 3493264 h 3493264"/>
              <a:gd name="connsiteX20" fmla="*/ 1220915 w 4695825"/>
              <a:gd name="connsiteY20" fmla="*/ 3493264 h 3493264"/>
              <a:gd name="connsiteX21" fmla="*/ 586978 w 4695825"/>
              <a:gd name="connsiteY21" fmla="*/ 3493264 h 3493264"/>
              <a:gd name="connsiteX22" fmla="*/ 0 w 4695825"/>
              <a:gd name="connsiteY22" fmla="*/ 3493264 h 3493264"/>
              <a:gd name="connsiteX23" fmla="*/ 0 w 4695825"/>
              <a:gd name="connsiteY23" fmla="*/ 2945986 h 3493264"/>
              <a:gd name="connsiteX24" fmla="*/ 0 w 4695825"/>
              <a:gd name="connsiteY24" fmla="*/ 2363775 h 3493264"/>
              <a:gd name="connsiteX25" fmla="*/ 0 w 4695825"/>
              <a:gd name="connsiteY25" fmla="*/ 1711699 h 3493264"/>
              <a:gd name="connsiteX26" fmla="*/ 0 w 4695825"/>
              <a:gd name="connsiteY26" fmla="*/ 1234287 h 3493264"/>
              <a:gd name="connsiteX27" fmla="*/ 0 w 4695825"/>
              <a:gd name="connsiteY27" fmla="*/ 721941 h 3493264"/>
              <a:gd name="connsiteX28" fmla="*/ 0 w 4695825"/>
              <a:gd name="connsiteY28" fmla="*/ 0 h 3493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695825" h="3493264" extrusionOk="0">
                <a:moveTo>
                  <a:pt x="0" y="0"/>
                </a:moveTo>
                <a:cubicBezTo>
                  <a:pt x="203314" y="-37785"/>
                  <a:pt x="319965" y="42252"/>
                  <a:pt x="446103" y="0"/>
                </a:cubicBezTo>
                <a:cubicBezTo>
                  <a:pt x="572241" y="-42252"/>
                  <a:pt x="767967" y="43908"/>
                  <a:pt x="939165" y="0"/>
                </a:cubicBezTo>
                <a:cubicBezTo>
                  <a:pt x="1110363" y="-43908"/>
                  <a:pt x="1376556" y="63790"/>
                  <a:pt x="1620060" y="0"/>
                </a:cubicBezTo>
                <a:cubicBezTo>
                  <a:pt x="1863565" y="-63790"/>
                  <a:pt x="2052559" y="18462"/>
                  <a:pt x="2207038" y="0"/>
                </a:cubicBezTo>
                <a:cubicBezTo>
                  <a:pt x="2361517" y="-18462"/>
                  <a:pt x="2517683" y="37651"/>
                  <a:pt x="2794016" y="0"/>
                </a:cubicBezTo>
                <a:cubicBezTo>
                  <a:pt x="3070349" y="-37651"/>
                  <a:pt x="3111155" y="8495"/>
                  <a:pt x="3287078" y="0"/>
                </a:cubicBezTo>
                <a:cubicBezTo>
                  <a:pt x="3463001" y="-8495"/>
                  <a:pt x="3568369" y="52816"/>
                  <a:pt x="3733181" y="0"/>
                </a:cubicBezTo>
                <a:cubicBezTo>
                  <a:pt x="3897993" y="-52816"/>
                  <a:pt x="4278265" y="2255"/>
                  <a:pt x="4695825" y="0"/>
                </a:cubicBezTo>
                <a:cubicBezTo>
                  <a:pt x="4723086" y="198127"/>
                  <a:pt x="4687668" y="257987"/>
                  <a:pt x="4695825" y="512345"/>
                </a:cubicBezTo>
                <a:cubicBezTo>
                  <a:pt x="4703982" y="766704"/>
                  <a:pt x="4647006" y="912570"/>
                  <a:pt x="4695825" y="1094556"/>
                </a:cubicBezTo>
                <a:cubicBezTo>
                  <a:pt x="4744644" y="1276542"/>
                  <a:pt x="4651179" y="1525524"/>
                  <a:pt x="4695825" y="1746632"/>
                </a:cubicBezTo>
                <a:cubicBezTo>
                  <a:pt x="4740471" y="1967740"/>
                  <a:pt x="4639849" y="2052823"/>
                  <a:pt x="4695825" y="2224045"/>
                </a:cubicBezTo>
                <a:cubicBezTo>
                  <a:pt x="4751801" y="2395267"/>
                  <a:pt x="4651430" y="2590549"/>
                  <a:pt x="4695825" y="2806255"/>
                </a:cubicBezTo>
                <a:cubicBezTo>
                  <a:pt x="4740220" y="3021961"/>
                  <a:pt x="4648895" y="3244663"/>
                  <a:pt x="4695825" y="3493264"/>
                </a:cubicBezTo>
                <a:cubicBezTo>
                  <a:pt x="4472298" y="3517748"/>
                  <a:pt x="4282773" y="3443111"/>
                  <a:pt x="4061889" y="3493264"/>
                </a:cubicBezTo>
                <a:cubicBezTo>
                  <a:pt x="3841005" y="3543417"/>
                  <a:pt x="3734363" y="3474452"/>
                  <a:pt x="3427952" y="3493264"/>
                </a:cubicBezTo>
                <a:cubicBezTo>
                  <a:pt x="3121541" y="3512076"/>
                  <a:pt x="3028876" y="3449479"/>
                  <a:pt x="2840974" y="3493264"/>
                </a:cubicBezTo>
                <a:cubicBezTo>
                  <a:pt x="2653072" y="3537049"/>
                  <a:pt x="2495864" y="3455496"/>
                  <a:pt x="2300954" y="3493264"/>
                </a:cubicBezTo>
                <a:cubicBezTo>
                  <a:pt x="2106044" y="3531032"/>
                  <a:pt x="1900477" y="3456534"/>
                  <a:pt x="1760934" y="3493264"/>
                </a:cubicBezTo>
                <a:cubicBezTo>
                  <a:pt x="1621391" y="3529994"/>
                  <a:pt x="1360027" y="3490258"/>
                  <a:pt x="1220915" y="3493264"/>
                </a:cubicBezTo>
                <a:cubicBezTo>
                  <a:pt x="1081803" y="3496270"/>
                  <a:pt x="852197" y="3471383"/>
                  <a:pt x="586978" y="3493264"/>
                </a:cubicBezTo>
                <a:cubicBezTo>
                  <a:pt x="321759" y="3515145"/>
                  <a:pt x="267676" y="3454257"/>
                  <a:pt x="0" y="3493264"/>
                </a:cubicBezTo>
                <a:cubicBezTo>
                  <a:pt x="-2647" y="3357376"/>
                  <a:pt x="19995" y="3189646"/>
                  <a:pt x="0" y="2945986"/>
                </a:cubicBezTo>
                <a:cubicBezTo>
                  <a:pt x="-19995" y="2702326"/>
                  <a:pt x="8757" y="2579317"/>
                  <a:pt x="0" y="2363775"/>
                </a:cubicBezTo>
                <a:cubicBezTo>
                  <a:pt x="-8757" y="2148233"/>
                  <a:pt x="42675" y="1873211"/>
                  <a:pt x="0" y="1711699"/>
                </a:cubicBezTo>
                <a:cubicBezTo>
                  <a:pt x="-42675" y="1550187"/>
                  <a:pt x="32399" y="1375799"/>
                  <a:pt x="0" y="1234287"/>
                </a:cubicBezTo>
                <a:cubicBezTo>
                  <a:pt x="-32399" y="1092775"/>
                  <a:pt x="42452" y="863312"/>
                  <a:pt x="0" y="721941"/>
                </a:cubicBezTo>
                <a:cubicBezTo>
                  <a:pt x="-42452" y="580570"/>
                  <a:pt x="72005" y="236010"/>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algn="just">
              <a:spcAft>
                <a:spcPts val="600"/>
              </a:spcAft>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Dans le référentiel « Entité juridique »</a:t>
            </a:r>
          </a:p>
          <a:p>
            <a:pPr marL="800100" lvl="1" indent="-342900" algn="just">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Siret/NAF/ N° RCS </a:t>
            </a:r>
          </a:p>
          <a:p>
            <a:pPr marL="800100" lvl="1" indent="-342900" algn="just">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Forme juridique et Capital de la structure</a:t>
            </a:r>
          </a:p>
          <a:p>
            <a:pPr marL="800100" lvl="1" indent="-342900" algn="just">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Coordonnées postales </a:t>
            </a:r>
          </a:p>
          <a:p>
            <a:pPr lvl="1"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a:t>
            </a:r>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rPr>
              <a:t>(info nécessaires pour Chorus Pro)</a:t>
            </a:r>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Coordonnées bancaires </a:t>
            </a:r>
          </a:p>
          <a:p>
            <a:pPr lvl="1"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a:t>
            </a:r>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rPr>
              <a:t>(banque, adresse, IBAN, BIC..)</a:t>
            </a:r>
          </a:p>
          <a:p>
            <a:pPr marL="800100" lvl="1" indent="-342900" algn="just">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Partenaire Tiers </a:t>
            </a:r>
          </a:p>
          <a:p>
            <a:pPr lvl="1"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a:t>
            </a:r>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rPr>
              <a:t>(en cas de 2 entités juridiques sur une même Ressource)</a:t>
            </a:r>
          </a:p>
        </p:txBody>
      </p:sp>
      <p:pic>
        <p:nvPicPr>
          <p:cNvPr id="5" name="Image 4">
            <a:extLst>
              <a:ext uri="{FF2B5EF4-FFF2-40B4-BE49-F238E27FC236}">
                <a16:creationId xmlns:a16="http://schemas.microsoft.com/office/drawing/2014/main" id="{D553180C-8875-78A8-2424-F8FFF509301D}"/>
              </a:ext>
            </a:extLst>
          </p:cNvPr>
          <p:cNvPicPr>
            <a:picLocks noChangeAspect="1"/>
          </p:cNvPicPr>
          <p:nvPr/>
        </p:nvPicPr>
        <p:blipFill>
          <a:blip r:embed="rId2"/>
          <a:stretch>
            <a:fillRect/>
          </a:stretch>
        </p:blipFill>
        <p:spPr>
          <a:xfrm>
            <a:off x="8719383" y="1689320"/>
            <a:ext cx="3302778" cy="4991504"/>
          </a:xfrm>
          <a:prstGeom prst="rect">
            <a:avLst/>
          </a:prstGeom>
          <a:ln>
            <a:solidFill>
              <a:schemeClr val="bg1">
                <a:lumMod val="65000"/>
              </a:schemeClr>
            </a:solidFill>
          </a:ln>
        </p:spPr>
      </p:pic>
      <p:sp>
        <p:nvSpPr>
          <p:cNvPr id="8" name="ZoneTexte 7">
            <a:extLst>
              <a:ext uri="{FF2B5EF4-FFF2-40B4-BE49-F238E27FC236}">
                <a16:creationId xmlns:a16="http://schemas.microsoft.com/office/drawing/2014/main" id="{8026E8C8-62FA-D8EA-F4FE-7671AFAE7359}"/>
              </a:ext>
            </a:extLst>
          </p:cNvPr>
          <p:cNvSpPr txBox="1"/>
          <p:nvPr/>
        </p:nvSpPr>
        <p:spPr>
          <a:xfrm>
            <a:off x="8652608" y="1033141"/>
            <a:ext cx="3830586" cy="584775"/>
          </a:xfrm>
          <a:prstGeom prst="rect">
            <a:avLst/>
          </a:prstGeom>
          <a:noFill/>
        </p:spPr>
        <p:txBody>
          <a:bodyPr wrap="square" rtlCol="0">
            <a:spAutoFit/>
          </a:bodyPr>
          <a:lstStyle/>
          <a:p>
            <a:r>
              <a:rPr lang="fr-FR" sz="1600" b="1" i="1" dirty="0">
                <a:solidFill>
                  <a:srgbClr val="00B050"/>
                </a:solidFill>
              </a:rPr>
              <a:t>Administration/ Référentiel/ Entité juridique/ partie haute</a:t>
            </a:r>
          </a:p>
        </p:txBody>
      </p:sp>
      <p:pic>
        <p:nvPicPr>
          <p:cNvPr id="12" name="Image 11">
            <a:extLst>
              <a:ext uri="{FF2B5EF4-FFF2-40B4-BE49-F238E27FC236}">
                <a16:creationId xmlns:a16="http://schemas.microsoft.com/office/drawing/2014/main" id="{C84B1376-6D67-AE35-EA5E-07FFB1C88841}"/>
              </a:ext>
            </a:extLst>
          </p:cNvPr>
          <p:cNvPicPr>
            <a:picLocks noChangeAspect="1"/>
          </p:cNvPicPr>
          <p:nvPr/>
        </p:nvPicPr>
        <p:blipFill>
          <a:blip r:embed="rId3"/>
          <a:stretch>
            <a:fillRect/>
          </a:stretch>
        </p:blipFill>
        <p:spPr>
          <a:xfrm>
            <a:off x="5705101" y="2525840"/>
            <a:ext cx="2740677" cy="4154984"/>
          </a:xfrm>
          <a:prstGeom prst="rect">
            <a:avLst/>
          </a:prstGeom>
          <a:ln>
            <a:solidFill>
              <a:schemeClr val="bg1">
                <a:lumMod val="65000"/>
              </a:schemeClr>
            </a:solidFill>
          </a:ln>
        </p:spPr>
      </p:pic>
      <p:sp>
        <p:nvSpPr>
          <p:cNvPr id="13" name="ZoneTexte 12">
            <a:extLst>
              <a:ext uri="{FF2B5EF4-FFF2-40B4-BE49-F238E27FC236}">
                <a16:creationId xmlns:a16="http://schemas.microsoft.com/office/drawing/2014/main" id="{B59FD24B-6DA6-2001-F25F-CC15FFAC4B49}"/>
              </a:ext>
            </a:extLst>
          </p:cNvPr>
          <p:cNvSpPr txBox="1"/>
          <p:nvPr/>
        </p:nvSpPr>
        <p:spPr>
          <a:xfrm>
            <a:off x="5598068" y="1941065"/>
            <a:ext cx="3054540" cy="584775"/>
          </a:xfrm>
          <a:prstGeom prst="rect">
            <a:avLst/>
          </a:prstGeom>
          <a:noFill/>
        </p:spPr>
        <p:txBody>
          <a:bodyPr wrap="square" rtlCol="0">
            <a:spAutoFit/>
          </a:bodyPr>
          <a:lstStyle/>
          <a:p>
            <a:r>
              <a:rPr lang="fr-FR" sz="1600" b="1" i="1" dirty="0">
                <a:solidFill>
                  <a:srgbClr val="00B050"/>
                </a:solidFill>
              </a:rPr>
              <a:t>Administration/ Référentiel/ Entité juridique/ partie basse</a:t>
            </a:r>
          </a:p>
        </p:txBody>
      </p:sp>
    </p:spTree>
    <p:extLst>
      <p:ext uri="{BB962C8B-B14F-4D97-AF65-F5344CB8AC3E}">
        <p14:creationId xmlns:p14="http://schemas.microsoft.com/office/powerpoint/2010/main" val="3747416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4985154-2830-5F80-19EA-C33B6B7520F6}"/>
              </a:ext>
            </a:extLst>
          </p:cNvPr>
          <p:cNvSpPr txBox="1"/>
          <p:nvPr/>
        </p:nvSpPr>
        <p:spPr>
          <a:xfrm>
            <a:off x="549773" y="2482969"/>
            <a:ext cx="3054540" cy="338554"/>
          </a:xfrm>
          <a:prstGeom prst="rect">
            <a:avLst/>
          </a:prstGeom>
          <a:noFill/>
        </p:spPr>
        <p:txBody>
          <a:bodyPr wrap="square" rtlCol="0">
            <a:spAutoFit/>
          </a:bodyPr>
          <a:lstStyle/>
          <a:p>
            <a:r>
              <a:rPr lang="fr-FR" sz="1600" b="1" i="1" dirty="0">
                <a:solidFill>
                  <a:srgbClr val="00B050"/>
                </a:solidFill>
              </a:rPr>
              <a:t>Gestion/ Ressource</a:t>
            </a:r>
          </a:p>
        </p:txBody>
      </p:sp>
      <p:sp>
        <p:nvSpPr>
          <p:cNvPr id="3" name="ZoneTexte 2">
            <a:extLst>
              <a:ext uri="{FF2B5EF4-FFF2-40B4-BE49-F238E27FC236}">
                <a16:creationId xmlns:a16="http://schemas.microsoft.com/office/drawing/2014/main" id="{BDB9A9BE-F9DC-2D9C-04DD-8C6F669BB4B6}"/>
              </a:ext>
            </a:extLst>
          </p:cNvPr>
          <p:cNvSpPr txBox="1"/>
          <p:nvPr/>
        </p:nvSpPr>
        <p:spPr>
          <a:xfrm>
            <a:off x="549773" y="1199302"/>
            <a:ext cx="8879978" cy="984885"/>
          </a:xfrm>
          <a:custGeom>
            <a:avLst/>
            <a:gdLst>
              <a:gd name="connsiteX0" fmla="*/ 0 w 8879978"/>
              <a:gd name="connsiteY0" fmla="*/ 0 h 984885"/>
              <a:gd name="connsiteX1" fmla="*/ 325599 w 8879978"/>
              <a:gd name="connsiteY1" fmla="*/ 0 h 984885"/>
              <a:gd name="connsiteX2" fmla="*/ 739998 w 8879978"/>
              <a:gd name="connsiteY2" fmla="*/ 0 h 984885"/>
              <a:gd name="connsiteX3" fmla="*/ 1509596 w 8879978"/>
              <a:gd name="connsiteY3" fmla="*/ 0 h 984885"/>
              <a:gd name="connsiteX4" fmla="*/ 2101595 w 8879978"/>
              <a:gd name="connsiteY4" fmla="*/ 0 h 984885"/>
              <a:gd name="connsiteX5" fmla="*/ 2693593 w 8879978"/>
              <a:gd name="connsiteY5" fmla="*/ 0 h 984885"/>
              <a:gd name="connsiteX6" fmla="*/ 3107992 w 8879978"/>
              <a:gd name="connsiteY6" fmla="*/ 0 h 984885"/>
              <a:gd name="connsiteX7" fmla="*/ 3433591 w 8879978"/>
              <a:gd name="connsiteY7" fmla="*/ 0 h 984885"/>
              <a:gd name="connsiteX8" fmla="*/ 3847990 w 8879978"/>
              <a:gd name="connsiteY8" fmla="*/ 0 h 984885"/>
              <a:gd name="connsiteX9" fmla="*/ 4262389 w 8879978"/>
              <a:gd name="connsiteY9" fmla="*/ 0 h 984885"/>
              <a:gd name="connsiteX10" fmla="*/ 4765588 w 8879978"/>
              <a:gd name="connsiteY10" fmla="*/ 0 h 984885"/>
              <a:gd name="connsiteX11" fmla="*/ 5357587 w 8879978"/>
              <a:gd name="connsiteY11" fmla="*/ 0 h 984885"/>
              <a:gd name="connsiteX12" fmla="*/ 6127185 w 8879978"/>
              <a:gd name="connsiteY12" fmla="*/ 0 h 984885"/>
              <a:gd name="connsiteX13" fmla="*/ 6896783 w 8879978"/>
              <a:gd name="connsiteY13" fmla="*/ 0 h 984885"/>
              <a:gd name="connsiteX14" fmla="*/ 7666381 w 8879978"/>
              <a:gd name="connsiteY14" fmla="*/ 0 h 984885"/>
              <a:gd name="connsiteX15" fmla="*/ 8258380 w 8879978"/>
              <a:gd name="connsiteY15" fmla="*/ 0 h 984885"/>
              <a:gd name="connsiteX16" fmla="*/ 8879978 w 8879978"/>
              <a:gd name="connsiteY16" fmla="*/ 0 h 984885"/>
              <a:gd name="connsiteX17" fmla="*/ 8879978 w 8879978"/>
              <a:gd name="connsiteY17" fmla="*/ 472745 h 984885"/>
              <a:gd name="connsiteX18" fmla="*/ 8879978 w 8879978"/>
              <a:gd name="connsiteY18" fmla="*/ 984885 h 984885"/>
              <a:gd name="connsiteX19" fmla="*/ 8287979 w 8879978"/>
              <a:gd name="connsiteY19" fmla="*/ 984885 h 984885"/>
              <a:gd name="connsiteX20" fmla="*/ 7784781 w 8879978"/>
              <a:gd name="connsiteY20" fmla="*/ 984885 h 984885"/>
              <a:gd name="connsiteX21" fmla="*/ 7103982 w 8879978"/>
              <a:gd name="connsiteY21" fmla="*/ 984885 h 984885"/>
              <a:gd name="connsiteX22" fmla="*/ 6423184 w 8879978"/>
              <a:gd name="connsiteY22" fmla="*/ 984885 h 984885"/>
              <a:gd name="connsiteX23" fmla="*/ 5919985 w 8879978"/>
              <a:gd name="connsiteY23" fmla="*/ 984885 h 984885"/>
              <a:gd name="connsiteX24" fmla="*/ 5416787 w 8879978"/>
              <a:gd name="connsiteY24" fmla="*/ 984885 h 984885"/>
              <a:gd name="connsiteX25" fmla="*/ 4913588 w 8879978"/>
              <a:gd name="connsiteY25" fmla="*/ 984885 h 984885"/>
              <a:gd name="connsiteX26" fmla="*/ 4499189 w 8879978"/>
              <a:gd name="connsiteY26" fmla="*/ 984885 h 984885"/>
              <a:gd name="connsiteX27" fmla="*/ 3729591 w 8879978"/>
              <a:gd name="connsiteY27" fmla="*/ 984885 h 984885"/>
              <a:gd name="connsiteX28" fmla="*/ 3048792 w 8879978"/>
              <a:gd name="connsiteY28" fmla="*/ 984885 h 984885"/>
              <a:gd name="connsiteX29" fmla="*/ 2545594 w 8879978"/>
              <a:gd name="connsiteY29" fmla="*/ 984885 h 984885"/>
              <a:gd name="connsiteX30" fmla="*/ 2042395 w 8879978"/>
              <a:gd name="connsiteY30" fmla="*/ 984885 h 984885"/>
              <a:gd name="connsiteX31" fmla="*/ 1450396 w 8879978"/>
              <a:gd name="connsiteY31" fmla="*/ 984885 h 984885"/>
              <a:gd name="connsiteX32" fmla="*/ 680798 w 8879978"/>
              <a:gd name="connsiteY32" fmla="*/ 984885 h 984885"/>
              <a:gd name="connsiteX33" fmla="*/ 0 w 8879978"/>
              <a:gd name="connsiteY33" fmla="*/ 984885 h 984885"/>
              <a:gd name="connsiteX34" fmla="*/ 0 w 8879978"/>
              <a:gd name="connsiteY34" fmla="*/ 492443 h 984885"/>
              <a:gd name="connsiteX35" fmla="*/ 0 w 8879978"/>
              <a:gd name="connsiteY35" fmla="*/ 0 h 984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8879978" h="984885" extrusionOk="0">
                <a:moveTo>
                  <a:pt x="0" y="0"/>
                </a:moveTo>
                <a:cubicBezTo>
                  <a:pt x="100306" y="-11791"/>
                  <a:pt x="200024" y="21652"/>
                  <a:pt x="325599" y="0"/>
                </a:cubicBezTo>
                <a:cubicBezTo>
                  <a:pt x="451174" y="-21652"/>
                  <a:pt x="557249" y="32175"/>
                  <a:pt x="739998" y="0"/>
                </a:cubicBezTo>
                <a:cubicBezTo>
                  <a:pt x="922747" y="-32175"/>
                  <a:pt x="1183323" y="83866"/>
                  <a:pt x="1509596" y="0"/>
                </a:cubicBezTo>
                <a:cubicBezTo>
                  <a:pt x="1835869" y="-83866"/>
                  <a:pt x="1975239" y="60912"/>
                  <a:pt x="2101595" y="0"/>
                </a:cubicBezTo>
                <a:cubicBezTo>
                  <a:pt x="2227951" y="-60912"/>
                  <a:pt x="2522857" y="64118"/>
                  <a:pt x="2693593" y="0"/>
                </a:cubicBezTo>
                <a:cubicBezTo>
                  <a:pt x="2864329" y="-64118"/>
                  <a:pt x="2998868" y="24317"/>
                  <a:pt x="3107992" y="0"/>
                </a:cubicBezTo>
                <a:cubicBezTo>
                  <a:pt x="3217116" y="-24317"/>
                  <a:pt x="3360594" y="28524"/>
                  <a:pt x="3433591" y="0"/>
                </a:cubicBezTo>
                <a:cubicBezTo>
                  <a:pt x="3506588" y="-28524"/>
                  <a:pt x="3732438" y="1552"/>
                  <a:pt x="3847990" y="0"/>
                </a:cubicBezTo>
                <a:cubicBezTo>
                  <a:pt x="3963542" y="-1552"/>
                  <a:pt x="4131501" y="23872"/>
                  <a:pt x="4262389" y="0"/>
                </a:cubicBezTo>
                <a:cubicBezTo>
                  <a:pt x="4393277" y="-23872"/>
                  <a:pt x="4520423" y="21088"/>
                  <a:pt x="4765588" y="0"/>
                </a:cubicBezTo>
                <a:cubicBezTo>
                  <a:pt x="5010753" y="-21088"/>
                  <a:pt x="5227832" y="14626"/>
                  <a:pt x="5357587" y="0"/>
                </a:cubicBezTo>
                <a:cubicBezTo>
                  <a:pt x="5487342" y="-14626"/>
                  <a:pt x="5813833" y="48396"/>
                  <a:pt x="6127185" y="0"/>
                </a:cubicBezTo>
                <a:cubicBezTo>
                  <a:pt x="6440537" y="-48396"/>
                  <a:pt x="6560054" y="84190"/>
                  <a:pt x="6896783" y="0"/>
                </a:cubicBezTo>
                <a:cubicBezTo>
                  <a:pt x="7233512" y="-84190"/>
                  <a:pt x="7317770" y="11115"/>
                  <a:pt x="7666381" y="0"/>
                </a:cubicBezTo>
                <a:cubicBezTo>
                  <a:pt x="8014992" y="-11115"/>
                  <a:pt x="8030615" y="45323"/>
                  <a:pt x="8258380" y="0"/>
                </a:cubicBezTo>
                <a:cubicBezTo>
                  <a:pt x="8486145" y="-45323"/>
                  <a:pt x="8598455" y="25822"/>
                  <a:pt x="8879978" y="0"/>
                </a:cubicBezTo>
                <a:cubicBezTo>
                  <a:pt x="8903461" y="173893"/>
                  <a:pt x="8866866" y="367074"/>
                  <a:pt x="8879978" y="472745"/>
                </a:cubicBezTo>
                <a:cubicBezTo>
                  <a:pt x="8893090" y="578416"/>
                  <a:pt x="8872132" y="829619"/>
                  <a:pt x="8879978" y="984885"/>
                </a:cubicBezTo>
                <a:cubicBezTo>
                  <a:pt x="8615756" y="1005874"/>
                  <a:pt x="8407103" y="975668"/>
                  <a:pt x="8287979" y="984885"/>
                </a:cubicBezTo>
                <a:cubicBezTo>
                  <a:pt x="8168855" y="994102"/>
                  <a:pt x="7955247" y="980041"/>
                  <a:pt x="7784781" y="984885"/>
                </a:cubicBezTo>
                <a:cubicBezTo>
                  <a:pt x="7614315" y="989729"/>
                  <a:pt x="7421670" y="931344"/>
                  <a:pt x="7103982" y="984885"/>
                </a:cubicBezTo>
                <a:cubicBezTo>
                  <a:pt x="6786294" y="1038426"/>
                  <a:pt x="6674253" y="976350"/>
                  <a:pt x="6423184" y="984885"/>
                </a:cubicBezTo>
                <a:cubicBezTo>
                  <a:pt x="6172115" y="993420"/>
                  <a:pt x="6129970" y="962209"/>
                  <a:pt x="5919985" y="984885"/>
                </a:cubicBezTo>
                <a:cubicBezTo>
                  <a:pt x="5710000" y="1007561"/>
                  <a:pt x="5542996" y="929318"/>
                  <a:pt x="5416787" y="984885"/>
                </a:cubicBezTo>
                <a:cubicBezTo>
                  <a:pt x="5290578" y="1040452"/>
                  <a:pt x="5068196" y="925852"/>
                  <a:pt x="4913588" y="984885"/>
                </a:cubicBezTo>
                <a:cubicBezTo>
                  <a:pt x="4758980" y="1043918"/>
                  <a:pt x="4702800" y="977217"/>
                  <a:pt x="4499189" y="984885"/>
                </a:cubicBezTo>
                <a:cubicBezTo>
                  <a:pt x="4295578" y="992553"/>
                  <a:pt x="4089454" y="923259"/>
                  <a:pt x="3729591" y="984885"/>
                </a:cubicBezTo>
                <a:cubicBezTo>
                  <a:pt x="3369728" y="1046511"/>
                  <a:pt x="3377105" y="904171"/>
                  <a:pt x="3048792" y="984885"/>
                </a:cubicBezTo>
                <a:cubicBezTo>
                  <a:pt x="2720479" y="1065599"/>
                  <a:pt x="2769982" y="950473"/>
                  <a:pt x="2545594" y="984885"/>
                </a:cubicBezTo>
                <a:cubicBezTo>
                  <a:pt x="2321206" y="1019297"/>
                  <a:pt x="2186827" y="941464"/>
                  <a:pt x="2042395" y="984885"/>
                </a:cubicBezTo>
                <a:cubicBezTo>
                  <a:pt x="1897963" y="1028306"/>
                  <a:pt x="1588425" y="953828"/>
                  <a:pt x="1450396" y="984885"/>
                </a:cubicBezTo>
                <a:cubicBezTo>
                  <a:pt x="1312367" y="1015942"/>
                  <a:pt x="848377" y="939324"/>
                  <a:pt x="680798" y="984885"/>
                </a:cubicBezTo>
                <a:cubicBezTo>
                  <a:pt x="513219" y="1030446"/>
                  <a:pt x="329267" y="943031"/>
                  <a:pt x="0" y="984885"/>
                </a:cubicBezTo>
                <a:cubicBezTo>
                  <a:pt x="-8087" y="805529"/>
                  <a:pt x="28850" y="662784"/>
                  <a:pt x="0" y="492443"/>
                </a:cubicBezTo>
                <a:cubicBezTo>
                  <a:pt x="-28850" y="322102"/>
                  <a:pt x="36670" y="181176"/>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Dans la fiche Ressource :</a:t>
            </a:r>
          </a:p>
          <a:p>
            <a:pPr marL="800100" lvl="1" indent="-342900" algn="just">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Paramétrage du Mandataire/Co-traitant </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rPr>
              <a:t>dans la fiche Ressource concernée </a:t>
            </a:r>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a:t>
            </a:r>
          </a:p>
          <a:p>
            <a:pPr lvl="1" algn="just"/>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(ex : marché Activ’Créa 2021-2023)</a:t>
            </a:r>
          </a:p>
        </p:txBody>
      </p:sp>
      <p:pic>
        <p:nvPicPr>
          <p:cNvPr id="7" name="Image 6">
            <a:extLst>
              <a:ext uri="{FF2B5EF4-FFF2-40B4-BE49-F238E27FC236}">
                <a16:creationId xmlns:a16="http://schemas.microsoft.com/office/drawing/2014/main" id="{2D0951C9-16CC-F3E9-126C-7DCD901C7638}"/>
              </a:ext>
            </a:extLst>
          </p:cNvPr>
          <p:cNvPicPr>
            <a:picLocks noChangeAspect="1"/>
          </p:cNvPicPr>
          <p:nvPr/>
        </p:nvPicPr>
        <p:blipFill>
          <a:blip r:embed="rId2"/>
          <a:stretch>
            <a:fillRect/>
          </a:stretch>
        </p:blipFill>
        <p:spPr>
          <a:xfrm>
            <a:off x="644075" y="2821523"/>
            <a:ext cx="4995033" cy="3903117"/>
          </a:xfrm>
          <a:prstGeom prst="rect">
            <a:avLst/>
          </a:prstGeom>
          <a:ln>
            <a:solidFill>
              <a:schemeClr val="bg1">
                <a:lumMod val="65000"/>
              </a:schemeClr>
            </a:solidFill>
          </a:ln>
        </p:spPr>
      </p:pic>
      <p:pic>
        <p:nvPicPr>
          <p:cNvPr id="9" name="Image 8">
            <a:extLst>
              <a:ext uri="{FF2B5EF4-FFF2-40B4-BE49-F238E27FC236}">
                <a16:creationId xmlns:a16="http://schemas.microsoft.com/office/drawing/2014/main" id="{B6D8E16F-6C87-EBED-38B7-09D30A1F0F94}"/>
              </a:ext>
            </a:extLst>
          </p:cNvPr>
          <p:cNvPicPr>
            <a:picLocks noChangeAspect="1"/>
          </p:cNvPicPr>
          <p:nvPr/>
        </p:nvPicPr>
        <p:blipFill>
          <a:blip r:embed="rId3"/>
          <a:stretch>
            <a:fillRect/>
          </a:stretch>
        </p:blipFill>
        <p:spPr>
          <a:xfrm>
            <a:off x="6518357" y="4748981"/>
            <a:ext cx="4885713" cy="1652520"/>
          </a:xfrm>
          <a:prstGeom prst="rect">
            <a:avLst/>
          </a:prstGeom>
          <a:ln>
            <a:solidFill>
              <a:schemeClr val="bg1">
                <a:lumMod val="65000"/>
              </a:schemeClr>
            </a:solidFill>
          </a:ln>
        </p:spPr>
      </p:pic>
      <p:cxnSp>
        <p:nvCxnSpPr>
          <p:cNvPr id="12" name="Connecteur droit avec flèche 11">
            <a:extLst>
              <a:ext uri="{FF2B5EF4-FFF2-40B4-BE49-F238E27FC236}">
                <a16:creationId xmlns:a16="http://schemas.microsoft.com/office/drawing/2014/main" id="{9B5715C2-EBEC-9845-CBEA-AE1218C33B1E}"/>
              </a:ext>
            </a:extLst>
          </p:cNvPr>
          <p:cNvCxnSpPr/>
          <p:nvPr/>
        </p:nvCxnSpPr>
        <p:spPr>
          <a:xfrm>
            <a:off x="5810865" y="5938684"/>
            <a:ext cx="540774" cy="0"/>
          </a:xfrm>
          <a:prstGeom prst="straightConnector1">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ZoneTexte 12">
            <a:extLst>
              <a:ext uri="{FF2B5EF4-FFF2-40B4-BE49-F238E27FC236}">
                <a16:creationId xmlns:a16="http://schemas.microsoft.com/office/drawing/2014/main" id="{F311671A-757A-AD65-3A76-733B16EA0DCB}"/>
              </a:ext>
            </a:extLst>
          </p:cNvPr>
          <p:cNvSpPr txBox="1"/>
          <p:nvPr/>
        </p:nvSpPr>
        <p:spPr>
          <a:xfrm>
            <a:off x="552450" y="315745"/>
            <a:ext cx="10991850" cy="584775"/>
          </a:xfrm>
          <a:prstGeom prst="rect">
            <a:avLst/>
          </a:prstGeom>
          <a:solidFill>
            <a:srgbClr val="2F479E"/>
          </a:solidFill>
        </p:spPr>
        <p:txBody>
          <a:bodyPr wrap="square" rtlCol="0">
            <a:spAutoFit/>
          </a:bodyPr>
          <a:lstStyle/>
          <a:p>
            <a:r>
              <a:rPr lang="fr-FR" sz="3200" dirty="0">
                <a:solidFill>
                  <a:schemeClr val="bg1"/>
                </a:solidFill>
              </a:rPr>
              <a:t>MODULE FACTURATION/ PARAMETRAGE ---</a:t>
            </a:r>
          </a:p>
        </p:txBody>
      </p:sp>
    </p:spTree>
    <p:extLst>
      <p:ext uri="{BB962C8B-B14F-4D97-AF65-F5344CB8AC3E}">
        <p14:creationId xmlns:p14="http://schemas.microsoft.com/office/powerpoint/2010/main" val="4292358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a:extLst>
              <a:ext uri="{FF2B5EF4-FFF2-40B4-BE49-F238E27FC236}">
                <a16:creationId xmlns:a16="http://schemas.microsoft.com/office/drawing/2014/main" id="{748FCAE0-5AE3-40CB-B7A8-6304A9E0D697}"/>
              </a:ext>
            </a:extLst>
          </p:cNvPr>
          <p:cNvSpPr txBox="1"/>
          <p:nvPr/>
        </p:nvSpPr>
        <p:spPr>
          <a:xfrm>
            <a:off x="448294" y="1358530"/>
            <a:ext cx="11057905" cy="1015663"/>
          </a:xfrm>
          <a:custGeom>
            <a:avLst/>
            <a:gdLst>
              <a:gd name="connsiteX0" fmla="*/ 0 w 11057905"/>
              <a:gd name="connsiteY0" fmla="*/ 0 h 1015663"/>
              <a:gd name="connsiteX1" fmla="*/ 250258 w 11057905"/>
              <a:gd name="connsiteY1" fmla="*/ 0 h 1015663"/>
              <a:gd name="connsiteX2" fmla="*/ 611095 w 11057905"/>
              <a:gd name="connsiteY2" fmla="*/ 0 h 1015663"/>
              <a:gd name="connsiteX3" fmla="*/ 1414248 w 11057905"/>
              <a:gd name="connsiteY3" fmla="*/ 0 h 1015663"/>
              <a:gd name="connsiteX4" fmla="*/ 1996243 w 11057905"/>
              <a:gd name="connsiteY4" fmla="*/ 0 h 1015663"/>
              <a:gd name="connsiteX5" fmla="*/ 2578238 w 11057905"/>
              <a:gd name="connsiteY5" fmla="*/ 0 h 1015663"/>
              <a:gd name="connsiteX6" fmla="*/ 2939075 w 11057905"/>
              <a:gd name="connsiteY6" fmla="*/ 0 h 1015663"/>
              <a:gd name="connsiteX7" fmla="*/ 3189333 w 11057905"/>
              <a:gd name="connsiteY7" fmla="*/ 0 h 1015663"/>
              <a:gd name="connsiteX8" fmla="*/ 3550169 w 11057905"/>
              <a:gd name="connsiteY8" fmla="*/ 0 h 1015663"/>
              <a:gd name="connsiteX9" fmla="*/ 3911006 w 11057905"/>
              <a:gd name="connsiteY9" fmla="*/ 0 h 1015663"/>
              <a:gd name="connsiteX10" fmla="*/ 4382422 w 11057905"/>
              <a:gd name="connsiteY10" fmla="*/ 0 h 1015663"/>
              <a:gd name="connsiteX11" fmla="*/ 4964417 w 11057905"/>
              <a:gd name="connsiteY11" fmla="*/ 0 h 1015663"/>
              <a:gd name="connsiteX12" fmla="*/ 5767570 w 11057905"/>
              <a:gd name="connsiteY12" fmla="*/ 0 h 1015663"/>
              <a:gd name="connsiteX13" fmla="*/ 6570724 w 11057905"/>
              <a:gd name="connsiteY13" fmla="*/ 0 h 1015663"/>
              <a:gd name="connsiteX14" fmla="*/ 7373877 w 11057905"/>
              <a:gd name="connsiteY14" fmla="*/ 0 h 1015663"/>
              <a:gd name="connsiteX15" fmla="*/ 7955872 w 11057905"/>
              <a:gd name="connsiteY15" fmla="*/ 0 h 1015663"/>
              <a:gd name="connsiteX16" fmla="*/ 8537867 w 11057905"/>
              <a:gd name="connsiteY16" fmla="*/ 0 h 1015663"/>
              <a:gd name="connsiteX17" fmla="*/ 8898704 w 11057905"/>
              <a:gd name="connsiteY17" fmla="*/ 0 h 1015663"/>
              <a:gd name="connsiteX18" fmla="*/ 9701857 w 11057905"/>
              <a:gd name="connsiteY18" fmla="*/ 0 h 1015663"/>
              <a:gd name="connsiteX19" fmla="*/ 10394431 w 11057905"/>
              <a:gd name="connsiteY19" fmla="*/ 0 h 1015663"/>
              <a:gd name="connsiteX20" fmla="*/ 11057905 w 11057905"/>
              <a:gd name="connsiteY20" fmla="*/ 0 h 1015663"/>
              <a:gd name="connsiteX21" fmla="*/ 11057905 w 11057905"/>
              <a:gd name="connsiteY21" fmla="*/ 497675 h 1015663"/>
              <a:gd name="connsiteX22" fmla="*/ 11057905 w 11057905"/>
              <a:gd name="connsiteY22" fmla="*/ 1015663 h 1015663"/>
              <a:gd name="connsiteX23" fmla="*/ 10365331 w 11057905"/>
              <a:gd name="connsiteY23" fmla="*/ 1015663 h 1015663"/>
              <a:gd name="connsiteX24" fmla="*/ 9893915 w 11057905"/>
              <a:gd name="connsiteY24" fmla="*/ 1015663 h 1015663"/>
              <a:gd name="connsiteX25" fmla="*/ 9422499 w 11057905"/>
              <a:gd name="connsiteY25" fmla="*/ 1015663 h 1015663"/>
              <a:gd name="connsiteX26" fmla="*/ 9061662 w 11057905"/>
              <a:gd name="connsiteY26" fmla="*/ 1015663 h 1015663"/>
              <a:gd name="connsiteX27" fmla="*/ 8258509 w 11057905"/>
              <a:gd name="connsiteY27" fmla="*/ 1015663 h 1015663"/>
              <a:gd name="connsiteX28" fmla="*/ 7565935 w 11057905"/>
              <a:gd name="connsiteY28" fmla="*/ 1015663 h 1015663"/>
              <a:gd name="connsiteX29" fmla="*/ 7094519 w 11057905"/>
              <a:gd name="connsiteY29" fmla="*/ 1015663 h 1015663"/>
              <a:gd name="connsiteX30" fmla="*/ 6623103 w 11057905"/>
              <a:gd name="connsiteY30" fmla="*/ 1015663 h 1015663"/>
              <a:gd name="connsiteX31" fmla="*/ 6041108 w 11057905"/>
              <a:gd name="connsiteY31" fmla="*/ 1015663 h 1015663"/>
              <a:gd name="connsiteX32" fmla="*/ 5237955 w 11057905"/>
              <a:gd name="connsiteY32" fmla="*/ 1015663 h 1015663"/>
              <a:gd name="connsiteX33" fmla="*/ 4877118 w 11057905"/>
              <a:gd name="connsiteY33" fmla="*/ 1015663 h 1015663"/>
              <a:gd name="connsiteX34" fmla="*/ 4295123 w 11057905"/>
              <a:gd name="connsiteY34" fmla="*/ 1015663 h 1015663"/>
              <a:gd name="connsiteX35" fmla="*/ 3934286 w 11057905"/>
              <a:gd name="connsiteY35" fmla="*/ 1015663 h 1015663"/>
              <a:gd name="connsiteX36" fmla="*/ 3131133 w 11057905"/>
              <a:gd name="connsiteY36" fmla="*/ 1015663 h 1015663"/>
              <a:gd name="connsiteX37" fmla="*/ 2438559 w 11057905"/>
              <a:gd name="connsiteY37" fmla="*/ 1015663 h 1015663"/>
              <a:gd name="connsiteX38" fmla="*/ 1635406 w 11057905"/>
              <a:gd name="connsiteY38" fmla="*/ 1015663 h 1015663"/>
              <a:gd name="connsiteX39" fmla="*/ 942832 w 11057905"/>
              <a:gd name="connsiteY39" fmla="*/ 1015663 h 1015663"/>
              <a:gd name="connsiteX40" fmla="*/ 0 w 11057905"/>
              <a:gd name="connsiteY40" fmla="*/ 1015663 h 1015663"/>
              <a:gd name="connsiteX41" fmla="*/ 0 w 11057905"/>
              <a:gd name="connsiteY41" fmla="*/ 517988 h 1015663"/>
              <a:gd name="connsiteX42" fmla="*/ 0 w 11057905"/>
              <a:gd name="connsiteY42" fmla="*/ 0 h 101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057905" h="1015663" extrusionOk="0">
                <a:moveTo>
                  <a:pt x="0" y="0"/>
                </a:moveTo>
                <a:cubicBezTo>
                  <a:pt x="89834" y="-403"/>
                  <a:pt x="177292" y="3397"/>
                  <a:pt x="250258" y="0"/>
                </a:cubicBezTo>
                <a:cubicBezTo>
                  <a:pt x="323224" y="-3397"/>
                  <a:pt x="446198" y="20920"/>
                  <a:pt x="611095" y="0"/>
                </a:cubicBezTo>
                <a:cubicBezTo>
                  <a:pt x="775992" y="-20920"/>
                  <a:pt x="1071901" y="92278"/>
                  <a:pt x="1414248" y="0"/>
                </a:cubicBezTo>
                <a:cubicBezTo>
                  <a:pt x="1756595" y="-92278"/>
                  <a:pt x="1791100" y="617"/>
                  <a:pt x="1996243" y="0"/>
                </a:cubicBezTo>
                <a:cubicBezTo>
                  <a:pt x="2201387" y="-617"/>
                  <a:pt x="2320595" y="10038"/>
                  <a:pt x="2578238" y="0"/>
                </a:cubicBezTo>
                <a:cubicBezTo>
                  <a:pt x="2835882" y="-10038"/>
                  <a:pt x="2770098" y="16302"/>
                  <a:pt x="2939075" y="0"/>
                </a:cubicBezTo>
                <a:cubicBezTo>
                  <a:pt x="3108052" y="-16302"/>
                  <a:pt x="3081362" y="29142"/>
                  <a:pt x="3189333" y="0"/>
                </a:cubicBezTo>
                <a:cubicBezTo>
                  <a:pt x="3297304" y="-29142"/>
                  <a:pt x="3468245" y="19603"/>
                  <a:pt x="3550169" y="0"/>
                </a:cubicBezTo>
                <a:cubicBezTo>
                  <a:pt x="3632093" y="-19603"/>
                  <a:pt x="3734002" y="18666"/>
                  <a:pt x="3911006" y="0"/>
                </a:cubicBezTo>
                <a:cubicBezTo>
                  <a:pt x="4088010" y="-18666"/>
                  <a:pt x="4202933" y="2756"/>
                  <a:pt x="4382422" y="0"/>
                </a:cubicBezTo>
                <a:cubicBezTo>
                  <a:pt x="4561911" y="-2756"/>
                  <a:pt x="4703166" y="35295"/>
                  <a:pt x="4964417" y="0"/>
                </a:cubicBezTo>
                <a:cubicBezTo>
                  <a:pt x="5225668" y="-35295"/>
                  <a:pt x="5466923" y="78735"/>
                  <a:pt x="5767570" y="0"/>
                </a:cubicBezTo>
                <a:cubicBezTo>
                  <a:pt x="6068217" y="-78735"/>
                  <a:pt x="6330918" y="56285"/>
                  <a:pt x="6570724" y="0"/>
                </a:cubicBezTo>
                <a:cubicBezTo>
                  <a:pt x="6810530" y="-56285"/>
                  <a:pt x="7071724" y="81387"/>
                  <a:pt x="7373877" y="0"/>
                </a:cubicBezTo>
                <a:cubicBezTo>
                  <a:pt x="7676030" y="-81387"/>
                  <a:pt x="7806517" y="4871"/>
                  <a:pt x="7955872" y="0"/>
                </a:cubicBezTo>
                <a:cubicBezTo>
                  <a:pt x="8105228" y="-4871"/>
                  <a:pt x="8337062" y="26010"/>
                  <a:pt x="8537867" y="0"/>
                </a:cubicBezTo>
                <a:cubicBezTo>
                  <a:pt x="8738673" y="-26010"/>
                  <a:pt x="8753338" y="11878"/>
                  <a:pt x="8898704" y="0"/>
                </a:cubicBezTo>
                <a:cubicBezTo>
                  <a:pt x="9044070" y="-11878"/>
                  <a:pt x="9415674" y="87936"/>
                  <a:pt x="9701857" y="0"/>
                </a:cubicBezTo>
                <a:cubicBezTo>
                  <a:pt x="9988040" y="-87936"/>
                  <a:pt x="10151248" y="76127"/>
                  <a:pt x="10394431" y="0"/>
                </a:cubicBezTo>
                <a:cubicBezTo>
                  <a:pt x="10637614" y="-76127"/>
                  <a:pt x="10749158" y="43626"/>
                  <a:pt x="11057905" y="0"/>
                </a:cubicBezTo>
                <a:cubicBezTo>
                  <a:pt x="11077652" y="117957"/>
                  <a:pt x="11012247" y="380662"/>
                  <a:pt x="11057905" y="497675"/>
                </a:cubicBezTo>
                <a:cubicBezTo>
                  <a:pt x="11103563" y="614689"/>
                  <a:pt x="11008601" y="876730"/>
                  <a:pt x="11057905" y="1015663"/>
                </a:cubicBezTo>
                <a:cubicBezTo>
                  <a:pt x="10838328" y="1018670"/>
                  <a:pt x="10583794" y="937318"/>
                  <a:pt x="10365331" y="1015663"/>
                </a:cubicBezTo>
                <a:cubicBezTo>
                  <a:pt x="10146868" y="1094008"/>
                  <a:pt x="10107356" y="1003955"/>
                  <a:pt x="9893915" y="1015663"/>
                </a:cubicBezTo>
                <a:cubicBezTo>
                  <a:pt x="9680474" y="1027371"/>
                  <a:pt x="9615157" y="969353"/>
                  <a:pt x="9422499" y="1015663"/>
                </a:cubicBezTo>
                <a:cubicBezTo>
                  <a:pt x="9229841" y="1061973"/>
                  <a:pt x="9176779" y="991562"/>
                  <a:pt x="9061662" y="1015663"/>
                </a:cubicBezTo>
                <a:cubicBezTo>
                  <a:pt x="8946545" y="1039764"/>
                  <a:pt x="8641434" y="957469"/>
                  <a:pt x="8258509" y="1015663"/>
                </a:cubicBezTo>
                <a:cubicBezTo>
                  <a:pt x="7875584" y="1073857"/>
                  <a:pt x="7896427" y="974535"/>
                  <a:pt x="7565935" y="1015663"/>
                </a:cubicBezTo>
                <a:cubicBezTo>
                  <a:pt x="7235443" y="1056791"/>
                  <a:pt x="7325913" y="968466"/>
                  <a:pt x="7094519" y="1015663"/>
                </a:cubicBezTo>
                <a:cubicBezTo>
                  <a:pt x="6863125" y="1062860"/>
                  <a:pt x="6801700" y="977917"/>
                  <a:pt x="6623103" y="1015663"/>
                </a:cubicBezTo>
                <a:cubicBezTo>
                  <a:pt x="6444506" y="1053409"/>
                  <a:pt x="6262413" y="964586"/>
                  <a:pt x="6041108" y="1015663"/>
                </a:cubicBezTo>
                <a:cubicBezTo>
                  <a:pt x="5819804" y="1066740"/>
                  <a:pt x="5595864" y="1010920"/>
                  <a:pt x="5237955" y="1015663"/>
                </a:cubicBezTo>
                <a:cubicBezTo>
                  <a:pt x="4880046" y="1020406"/>
                  <a:pt x="5014958" y="983723"/>
                  <a:pt x="4877118" y="1015663"/>
                </a:cubicBezTo>
                <a:cubicBezTo>
                  <a:pt x="4739278" y="1047603"/>
                  <a:pt x="4470940" y="981097"/>
                  <a:pt x="4295123" y="1015663"/>
                </a:cubicBezTo>
                <a:cubicBezTo>
                  <a:pt x="4119306" y="1050229"/>
                  <a:pt x="4030522" y="1010226"/>
                  <a:pt x="3934286" y="1015663"/>
                </a:cubicBezTo>
                <a:cubicBezTo>
                  <a:pt x="3838050" y="1021100"/>
                  <a:pt x="3360383" y="928762"/>
                  <a:pt x="3131133" y="1015663"/>
                </a:cubicBezTo>
                <a:cubicBezTo>
                  <a:pt x="2901883" y="1102564"/>
                  <a:pt x="2717588" y="976171"/>
                  <a:pt x="2438559" y="1015663"/>
                </a:cubicBezTo>
                <a:cubicBezTo>
                  <a:pt x="2159530" y="1055155"/>
                  <a:pt x="1924757" y="953906"/>
                  <a:pt x="1635406" y="1015663"/>
                </a:cubicBezTo>
                <a:cubicBezTo>
                  <a:pt x="1346055" y="1077420"/>
                  <a:pt x="1225001" y="957172"/>
                  <a:pt x="942832" y="1015663"/>
                </a:cubicBezTo>
                <a:cubicBezTo>
                  <a:pt x="660663" y="1074154"/>
                  <a:pt x="194455" y="990002"/>
                  <a:pt x="0" y="1015663"/>
                </a:cubicBezTo>
                <a:cubicBezTo>
                  <a:pt x="-47204" y="780158"/>
                  <a:pt x="50245" y="659920"/>
                  <a:pt x="0" y="517988"/>
                </a:cubicBezTo>
                <a:cubicBezTo>
                  <a:pt x="-50245" y="376057"/>
                  <a:pt x="21910" y="218743"/>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Gestion de plusieurs chronologies de facture, par antenne ou groupement d’antenne</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dans le cas de comptabilité différentes pour des Entités différentes</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Il s’agit de paramétrer pour chaque </a:t>
            </a:r>
            <a:r>
              <a:rPr lang="fr-FR" sz="2000" dirty="0" err="1">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Anrenne</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l’Entité juridique auquel il est relié </a:t>
            </a:r>
            <a:r>
              <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(dans référentiel Site).</a:t>
            </a:r>
            <a:endParaRPr lang="fr-FR" sz="16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a:extLst>
              <a:ext uri="{FF2B5EF4-FFF2-40B4-BE49-F238E27FC236}">
                <a16:creationId xmlns:a16="http://schemas.microsoft.com/office/drawing/2014/main" id="{30D7A648-7291-3060-E877-88CD7488F0A4}"/>
              </a:ext>
            </a:extLst>
          </p:cNvPr>
          <p:cNvSpPr txBox="1"/>
          <p:nvPr/>
        </p:nvSpPr>
        <p:spPr>
          <a:xfrm>
            <a:off x="829032" y="2999498"/>
            <a:ext cx="1714850" cy="584775"/>
          </a:xfrm>
          <a:prstGeom prst="rect">
            <a:avLst/>
          </a:prstGeom>
          <a:noFill/>
        </p:spPr>
        <p:txBody>
          <a:bodyPr wrap="square" rtlCol="0">
            <a:spAutoFit/>
          </a:bodyPr>
          <a:lstStyle/>
          <a:p>
            <a:r>
              <a:rPr lang="fr-FR" sz="1600" b="1" i="1" dirty="0">
                <a:solidFill>
                  <a:srgbClr val="00B050"/>
                </a:solidFill>
              </a:rPr>
              <a:t>Administration/ Référentiel/ Site</a:t>
            </a:r>
          </a:p>
        </p:txBody>
      </p:sp>
      <p:pic>
        <p:nvPicPr>
          <p:cNvPr id="5" name="Image 4">
            <a:extLst>
              <a:ext uri="{FF2B5EF4-FFF2-40B4-BE49-F238E27FC236}">
                <a16:creationId xmlns:a16="http://schemas.microsoft.com/office/drawing/2014/main" id="{DFBC3AAF-E9DB-76C0-065A-2BA1D2E4A2FE}"/>
              </a:ext>
            </a:extLst>
          </p:cNvPr>
          <p:cNvPicPr>
            <a:picLocks noChangeAspect="1"/>
          </p:cNvPicPr>
          <p:nvPr/>
        </p:nvPicPr>
        <p:blipFill>
          <a:blip r:embed="rId2"/>
          <a:stretch>
            <a:fillRect/>
          </a:stretch>
        </p:blipFill>
        <p:spPr>
          <a:xfrm>
            <a:off x="2632812" y="2999498"/>
            <a:ext cx="3768524" cy="3793188"/>
          </a:xfrm>
          <a:prstGeom prst="rect">
            <a:avLst/>
          </a:prstGeom>
          <a:ln>
            <a:solidFill>
              <a:schemeClr val="bg1">
                <a:lumMod val="65000"/>
              </a:schemeClr>
            </a:solidFill>
          </a:ln>
        </p:spPr>
      </p:pic>
      <p:pic>
        <p:nvPicPr>
          <p:cNvPr id="12" name="Image 11">
            <a:extLst>
              <a:ext uri="{FF2B5EF4-FFF2-40B4-BE49-F238E27FC236}">
                <a16:creationId xmlns:a16="http://schemas.microsoft.com/office/drawing/2014/main" id="{12C6B0D3-BF45-AE01-3F46-3109508837E0}"/>
              </a:ext>
            </a:extLst>
          </p:cNvPr>
          <p:cNvPicPr>
            <a:picLocks noChangeAspect="1"/>
          </p:cNvPicPr>
          <p:nvPr/>
        </p:nvPicPr>
        <p:blipFill>
          <a:blip r:embed="rId3"/>
          <a:stretch>
            <a:fillRect/>
          </a:stretch>
        </p:blipFill>
        <p:spPr>
          <a:xfrm>
            <a:off x="6619545" y="2719508"/>
            <a:ext cx="2939643" cy="4138492"/>
          </a:xfrm>
          <a:prstGeom prst="rect">
            <a:avLst/>
          </a:prstGeom>
          <a:ln>
            <a:solidFill>
              <a:schemeClr val="bg1">
                <a:lumMod val="65000"/>
              </a:schemeClr>
            </a:solidFill>
          </a:ln>
        </p:spPr>
      </p:pic>
      <p:sp>
        <p:nvSpPr>
          <p:cNvPr id="3" name="ZoneTexte 2">
            <a:extLst>
              <a:ext uri="{FF2B5EF4-FFF2-40B4-BE49-F238E27FC236}">
                <a16:creationId xmlns:a16="http://schemas.microsoft.com/office/drawing/2014/main" id="{088902A5-CDA6-762F-67E3-6580FEC66681}"/>
              </a:ext>
            </a:extLst>
          </p:cNvPr>
          <p:cNvSpPr txBox="1"/>
          <p:nvPr/>
        </p:nvSpPr>
        <p:spPr>
          <a:xfrm>
            <a:off x="552450" y="315745"/>
            <a:ext cx="10991850" cy="584775"/>
          </a:xfrm>
          <a:prstGeom prst="rect">
            <a:avLst/>
          </a:prstGeom>
          <a:solidFill>
            <a:srgbClr val="2F479E"/>
          </a:solidFill>
        </p:spPr>
        <p:txBody>
          <a:bodyPr wrap="square" rtlCol="0">
            <a:spAutoFit/>
          </a:bodyPr>
          <a:lstStyle/>
          <a:p>
            <a:r>
              <a:rPr lang="fr-FR" sz="3200" dirty="0">
                <a:solidFill>
                  <a:schemeClr val="bg1"/>
                </a:solidFill>
              </a:rPr>
              <a:t>MODULE FACTURATION/ PARAMETRAGE ---</a:t>
            </a:r>
          </a:p>
        </p:txBody>
      </p:sp>
    </p:spTree>
    <p:extLst>
      <p:ext uri="{BB962C8B-B14F-4D97-AF65-F5344CB8AC3E}">
        <p14:creationId xmlns:p14="http://schemas.microsoft.com/office/powerpoint/2010/main" val="12183340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51147" y="2868825"/>
            <a:ext cx="9144000" cy="1844249"/>
          </a:xfrm>
        </p:spPr>
        <p:txBody>
          <a:bodyPr>
            <a:normAutofit fontScale="90000"/>
          </a:bodyPr>
          <a:lstStyle/>
          <a:p>
            <a:pPr>
              <a:lnSpc>
                <a:spcPct val="150000"/>
              </a:lnSpc>
            </a:pPr>
            <a:r>
              <a:rPr lang="fr-FR" sz="6700" dirty="0">
                <a:solidFill>
                  <a:srgbClr val="2F479E"/>
                </a:solidFill>
                <a:latin typeface="ITC Avant Garde Std Bk" panose="020B0502020202020204" pitchFamily="34" charset="0"/>
              </a:rPr>
              <a:t>|A DISCUTER - VALIDER|</a:t>
            </a:r>
            <a:br>
              <a:rPr lang="fr-FR" sz="5400" dirty="0">
                <a:solidFill>
                  <a:srgbClr val="2F479E"/>
                </a:solidFill>
                <a:latin typeface="ITC Avant Garde Std Bk" panose="020B0502020202020204" pitchFamily="34" charset="0"/>
              </a:rPr>
            </a:br>
            <a:r>
              <a:rPr lang="fr-FR" sz="4400" dirty="0">
                <a:solidFill>
                  <a:schemeClr val="accent2"/>
                </a:solidFill>
                <a:latin typeface="ITC Avant Garde Std Bk" panose="020B0502020202020204" pitchFamily="34" charset="0"/>
              </a:rPr>
              <a:t>Modifications à valider</a:t>
            </a:r>
          </a:p>
        </p:txBody>
      </p:sp>
      <p:pic>
        <p:nvPicPr>
          <p:cNvPr id="7" name="Image 6" descr="Une image contenant jeu&#10;&#10;Description générée automatiquement">
            <a:extLst>
              <a:ext uri="{FF2B5EF4-FFF2-40B4-BE49-F238E27FC236}">
                <a16:creationId xmlns:a16="http://schemas.microsoft.com/office/drawing/2014/main" id="{A838307C-333D-432D-891B-AC273343A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525" y="377411"/>
            <a:ext cx="2137145" cy="1373116"/>
          </a:xfrm>
          <a:prstGeom prst="rect">
            <a:avLst/>
          </a:prstGeom>
        </p:spPr>
      </p:pic>
    </p:spTree>
    <p:extLst>
      <p:ext uri="{BB962C8B-B14F-4D97-AF65-F5344CB8AC3E}">
        <p14:creationId xmlns:p14="http://schemas.microsoft.com/office/powerpoint/2010/main" val="35044760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51DB5912-D210-28CF-8FD7-91811422F9E2}"/>
              </a:ext>
            </a:extLst>
          </p:cNvPr>
          <p:cNvSpPr txBox="1"/>
          <p:nvPr/>
        </p:nvSpPr>
        <p:spPr>
          <a:xfrm>
            <a:off x="559585" y="369174"/>
            <a:ext cx="10984715" cy="584775"/>
          </a:xfrm>
          <a:prstGeom prst="rect">
            <a:avLst/>
          </a:prstGeom>
          <a:solidFill>
            <a:srgbClr val="2F479E"/>
          </a:solidFill>
        </p:spPr>
        <p:txBody>
          <a:bodyPr wrap="square" rtlCol="0">
            <a:spAutoFit/>
          </a:bodyPr>
          <a:lstStyle/>
          <a:p>
            <a:r>
              <a:rPr lang="fr-FR" sz="3200" dirty="0">
                <a:solidFill>
                  <a:schemeClr val="bg1"/>
                </a:solidFill>
              </a:rPr>
              <a:t>TYPE ACTION/ Modification référentiel national ---</a:t>
            </a:r>
          </a:p>
        </p:txBody>
      </p:sp>
      <p:sp>
        <p:nvSpPr>
          <p:cNvPr id="5" name="ZoneTexte 4">
            <a:extLst>
              <a:ext uri="{FF2B5EF4-FFF2-40B4-BE49-F238E27FC236}">
                <a16:creationId xmlns:a16="http://schemas.microsoft.com/office/drawing/2014/main" id="{B0E08CFD-5B80-4EEE-8B37-72485835D5E5}"/>
              </a:ext>
            </a:extLst>
          </p:cNvPr>
          <p:cNvSpPr txBox="1"/>
          <p:nvPr/>
        </p:nvSpPr>
        <p:spPr>
          <a:xfrm>
            <a:off x="1395328" y="1408307"/>
            <a:ext cx="3579796" cy="3016210"/>
          </a:xfrm>
          <a:custGeom>
            <a:avLst/>
            <a:gdLst>
              <a:gd name="connsiteX0" fmla="*/ 0 w 3579796"/>
              <a:gd name="connsiteY0" fmla="*/ 0 h 3016210"/>
              <a:gd name="connsiteX1" fmla="*/ 668229 w 3579796"/>
              <a:gd name="connsiteY1" fmla="*/ 0 h 3016210"/>
              <a:gd name="connsiteX2" fmla="*/ 1336457 w 3579796"/>
              <a:gd name="connsiteY2" fmla="*/ 0 h 3016210"/>
              <a:gd name="connsiteX3" fmla="*/ 1933090 w 3579796"/>
              <a:gd name="connsiteY3" fmla="*/ 0 h 3016210"/>
              <a:gd name="connsiteX4" fmla="*/ 2529723 w 3579796"/>
              <a:gd name="connsiteY4" fmla="*/ 0 h 3016210"/>
              <a:gd name="connsiteX5" fmla="*/ 3579796 w 3579796"/>
              <a:gd name="connsiteY5" fmla="*/ 0 h 3016210"/>
              <a:gd name="connsiteX6" fmla="*/ 3579796 w 3579796"/>
              <a:gd name="connsiteY6" fmla="*/ 532864 h 3016210"/>
              <a:gd name="connsiteX7" fmla="*/ 3579796 w 3579796"/>
              <a:gd name="connsiteY7" fmla="*/ 975241 h 3016210"/>
              <a:gd name="connsiteX8" fmla="*/ 3579796 w 3579796"/>
              <a:gd name="connsiteY8" fmla="*/ 1477943 h 3016210"/>
              <a:gd name="connsiteX9" fmla="*/ 3579796 w 3579796"/>
              <a:gd name="connsiteY9" fmla="*/ 1920320 h 3016210"/>
              <a:gd name="connsiteX10" fmla="*/ 3579796 w 3579796"/>
              <a:gd name="connsiteY10" fmla="*/ 2483346 h 3016210"/>
              <a:gd name="connsiteX11" fmla="*/ 3579796 w 3579796"/>
              <a:gd name="connsiteY11" fmla="*/ 3016210 h 3016210"/>
              <a:gd name="connsiteX12" fmla="*/ 2911567 w 3579796"/>
              <a:gd name="connsiteY12" fmla="*/ 3016210 h 3016210"/>
              <a:gd name="connsiteX13" fmla="*/ 2350733 w 3579796"/>
              <a:gd name="connsiteY13" fmla="*/ 3016210 h 3016210"/>
              <a:gd name="connsiteX14" fmla="*/ 1754100 w 3579796"/>
              <a:gd name="connsiteY14" fmla="*/ 3016210 h 3016210"/>
              <a:gd name="connsiteX15" fmla="*/ 1229063 w 3579796"/>
              <a:gd name="connsiteY15" fmla="*/ 3016210 h 3016210"/>
              <a:gd name="connsiteX16" fmla="*/ 632431 w 3579796"/>
              <a:gd name="connsiteY16" fmla="*/ 3016210 h 3016210"/>
              <a:gd name="connsiteX17" fmla="*/ 0 w 3579796"/>
              <a:gd name="connsiteY17" fmla="*/ 3016210 h 3016210"/>
              <a:gd name="connsiteX18" fmla="*/ 0 w 3579796"/>
              <a:gd name="connsiteY18" fmla="*/ 2573833 h 3016210"/>
              <a:gd name="connsiteX19" fmla="*/ 0 w 3579796"/>
              <a:gd name="connsiteY19" fmla="*/ 2131455 h 3016210"/>
              <a:gd name="connsiteX20" fmla="*/ 0 w 3579796"/>
              <a:gd name="connsiteY20" fmla="*/ 1658916 h 3016210"/>
              <a:gd name="connsiteX21" fmla="*/ 0 w 3579796"/>
              <a:gd name="connsiteY21" fmla="*/ 1216538 h 3016210"/>
              <a:gd name="connsiteX22" fmla="*/ 0 w 3579796"/>
              <a:gd name="connsiteY22" fmla="*/ 683674 h 3016210"/>
              <a:gd name="connsiteX23" fmla="*/ 0 w 3579796"/>
              <a:gd name="connsiteY23" fmla="*/ 0 h 3016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579796" h="3016210" fill="none" extrusionOk="0">
                <a:moveTo>
                  <a:pt x="0" y="0"/>
                </a:moveTo>
                <a:cubicBezTo>
                  <a:pt x="265564" y="-36931"/>
                  <a:pt x="495454" y="4041"/>
                  <a:pt x="668229" y="0"/>
                </a:cubicBezTo>
                <a:cubicBezTo>
                  <a:pt x="841004" y="-4041"/>
                  <a:pt x="1107197" y="30937"/>
                  <a:pt x="1336457" y="0"/>
                </a:cubicBezTo>
                <a:cubicBezTo>
                  <a:pt x="1565717" y="-30937"/>
                  <a:pt x="1768138" y="37401"/>
                  <a:pt x="1933090" y="0"/>
                </a:cubicBezTo>
                <a:cubicBezTo>
                  <a:pt x="2098042" y="-37401"/>
                  <a:pt x="2390271" y="60559"/>
                  <a:pt x="2529723" y="0"/>
                </a:cubicBezTo>
                <a:cubicBezTo>
                  <a:pt x="2669175" y="-60559"/>
                  <a:pt x="3183269" y="71248"/>
                  <a:pt x="3579796" y="0"/>
                </a:cubicBezTo>
                <a:cubicBezTo>
                  <a:pt x="3580244" y="246251"/>
                  <a:pt x="3521263" y="405184"/>
                  <a:pt x="3579796" y="532864"/>
                </a:cubicBezTo>
                <a:cubicBezTo>
                  <a:pt x="3638329" y="660544"/>
                  <a:pt x="3574228" y="773824"/>
                  <a:pt x="3579796" y="975241"/>
                </a:cubicBezTo>
                <a:cubicBezTo>
                  <a:pt x="3585364" y="1176658"/>
                  <a:pt x="3535908" y="1258304"/>
                  <a:pt x="3579796" y="1477943"/>
                </a:cubicBezTo>
                <a:cubicBezTo>
                  <a:pt x="3623684" y="1697582"/>
                  <a:pt x="3530404" y="1823046"/>
                  <a:pt x="3579796" y="1920320"/>
                </a:cubicBezTo>
                <a:cubicBezTo>
                  <a:pt x="3629188" y="2017594"/>
                  <a:pt x="3538989" y="2314155"/>
                  <a:pt x="3579796" y="2483346"/>
                </a:cubicBezTo>
                <a:cubicBezTo>
                  <a:pt x="3620603" y="2652537"/>
                  <a:pt x="3560366" y="2870445"/>
                  <a:pt x="3579796" y="3016210"/>
                </a:cubicBezTo>
                <a:cubicBezTo>
                  <a:pt x="3435860" y="3027841"/>
                  <a:pt x="3094539" y="3008139"/>
                  <a:pt x="2911567" y="3016210"/>
                </a:cubicBezTo>
                <a:cubicBezTo>
                  <a:pt x="2728595" y="3024281"/>
                  <a:pt x="2621071" y="3016058"/>
                  <a:pt x="2350733" y="3016210"/>
                </a:cubicBezTo>
                <a:cubicBezTo>
                  <a:pt x="2080395" y="3016362"/>
                  <a:pt x="1896241" y="2953856"/>
                  <a:pt x="1754100" y="3016210"/>
                </a:cubicBezTo>
                <a:cubicBezTo>
                  <a:pt x="1611959" y="3078564"/>
                  <a:pt x="1462605" y="3016047"/>
                  <a:pt x="1229063" y="3016210"/>
                </a:cubicBezTo>
                <a:cubicBezTo>
                  <a:pt x="995521" y="3016373"/>
                  <a:pt x="770433" y="3012707"/>
                  <a:pt x="632431" y="3016210"/>
                </a:cubicBezTo>
                <a:cubicBezTo>
                  <a:pt x="494429" y="3019713"/>
                  <a:pt x="231244" y="2969024"/>
                  <a:pt x="0" y="3016210"/>
                </a:cubicBezTo>
                <a:cubicBezTo>
                  <a:pt x="-24402" y="2893127"/>
                  <a:pt x="31919" y="2678684"/>
                  <a:pt x="0" y="2573833"/>
                </a:cubicBezTo>
                <a:cubicBezTo>
                  <a:pt x="-31919" y="2468982"/>
                  <a:pt x="12705" y="2280111"/>
                  <a:pt x="0" y="2131455"/>
                </a:cubicBezTo>
                <a:cubicBezTo>
                  <a:pt x="-12705" y="1982799"/>
                  <a:pt x="40567" y="1862193"/>
                  <a:pt x="0" y="1658916"/>
                </a:cubicBezTo>
                <a:cubicBezTo>
                  <a:pt x="-40567" y="1455639"/>
                  <a:pt x="2043" y="1362712"/>
                  <a:pt x="0" y="1216538"/>
                </a:cubicBezTo>
                <a:cubicBezTo>
                  <a:pt x="-2043" y="1070364"/>
                  <a:pt x="17377" y="816251"/>
                  <a:pt x="0" y="683674"/>
                </a:cubicBezTo>
                <a:cubicBezTo>
                  <a:pt x="-17377" y="551097"/>
                  <a:pt x="80465" y="155563"/>
                  <a:pt x="0" y="0"/>
                </a:cubicBezTo>
                <a:close/>
              </a:path>
              <a:path w="3579796" h="3016210" stroke="0" extrusionOk="0">
                <a:moveTo>
                  <a:pt x="0" y="0"/>
                </a:moveTo>
                <a:cubicBezTo>
                  <a:pt x="151680" y="-54634"/>
                  <a:pt x="302150" y="12093"/>
                  <a:pt x="489239" y="0"/>
                </a:cubicBezTo>
                <a:cubicBezTo>
                  <a:pt x="676328" y="-12093"/>
                  <a:pt x="835869" y="60640"/>
                  <a:pt x="1014276" y="0"/>
                </a:cubicBezTo>
                <a:cubicBezTo>
                  <a:pt x="1192683" y="-60640"/>
                  <a:pt x="1439467" y="54906"/>
                  <a:pt x="1682504" y="0"/>
                </a:cubicBezTo>
                <a:cubicBezTo>
                  <a:pt x="1925541" y="-54906"/>
                  <a:pt x="2022343" y="33192"/>
                  <a:pt x="2279137" y="0"/>
                </a:cubicBezTo>
                <a:cubicBezTo>
                  <a:pt x="2535931" y="-33192"/>
                  <a:pt x="2749443" y="31283"/>
                  <a:pt x="2875769" y="0"/>
                </a:cubicBezTo>
                <a:cubicBezTo>
                  <a:pt x="3002095" y="-31283"/>
                  <a:pt x="3316733" y="9348"/>
                  <a:pt x="3579796" y="0"/>
                </a:cubicBezTo>
                <a:cubicBezTo>
                  <a:pt x="3625438" y="173141"/>
                  <a:pt x="3564446" y="325278"/>
                  <a:pt x="3579796" y="412215"/>
                </a:cubicBezTo>
                <a:cubicBezTo>
                  <a:pt x="3595146" y="499152"/>
                  <a:pt x="3552346" y="711839"/>
                  <a:pt x="3579796" y="824431"/>
                </a:cubicBezTo>
                <a:cubicBezTo>
                  <a:pt x="3607246" y="937023"/>
                  <a:pt x="3538027" y="1176292"/>
                  <a:pt x="3579796" y="1357294"/>
                </a:cubicBezTo>
                <a:cubicBezTo>
                  <a:pt x="3621565" y="1538296"/>
                  <a:pt x="3575584" y="1669592"/>
                  <a:pt x="3579796" y="1859996"/>
                </a:cubicBezTo>
                <a:cubicBezTo>
                  <a:pt x="3584008" y="2050400"/>
                  <a:pt x="3546025" y="2213260"/>
                  <a:pt x="3579796" y="2423022"/>
                </a:cubicBezTo>
                <a:cubicBezTo>
                  <a:pt x="3613567" y="2632784"/>
                  <a:pt x="3517182" y="2838659"/>
                  <a:pt x="3579796" y="3016210"/>
                </a:cubicBezTo>
                <a:cubicBezTo>
                  <a:pt x="3339596" y="3037628"/>
                  <a:pt x="3136394" y="2959895"/>
                  <a:pt x="2983163" y="3016210"/>
                </a:cubicBezTo>
                <a:cubicBezTo>
                  <a:pt x="2829932" y="3072525"/>
                  <a:pt x="2549743" y="2991701"/>
                  <a:pt x="2422329" y="3016210"/>
                </a:cubicBezTo>
                <a:cubicBezTo>
                  <a:pt x="2294915" y="3040719"/>
                  <a:pt x="2111244" y="3012295"/>
                  <a:pt x="1861494" y="3016210"/>
                </a:cubicBezTo>
                <a:cubicBezTo>
                  <a:pt x="1611744" y="3020125"/>
                  <a:pt x="1535522" y="2972873"/>
                  <a:pt x="1229063" y="3016210"/>
                </a:cubicBezTo>
                <a:cubicBezTo>
                  <a:pt x="922604" y="3059547"/>
                  <a:pt x="833174" y="3012281"/>
                  <a:pt x="632431" y="3016210"/>
                </a:cubicBezTo>
                <a:cubicBezTo>
                  <a:pt x="431688" y="3020139"/>
                  <a:pt x="203232" y="2984733"/>
                  <a:pt x="0" y="3016210"/>
                </a:cubicBezTo>
                <a:cubicBezTo>
                  <a:pt x="-17457" y="2919212"/>
                  <a:pt x="19919" y="2763966"/>
                  <a:pt x="0" y="2543670"/>
                </a:cubicBezTo>
                <a:cubicBezTo>
                  <a:pt x="-19919" y="2323374"/>
                  <a:pt x="18223" y="2223844"/>
                  <a:pt x="0" y="2040969"/>
                </a:cubicBezTo>
                <a:cubicBezTo>
                  <a:pt x="-18223" y="1858094"/>
                  <a:pt x="30421" y="1733817"/>
                  <a:pt x="0" y="1598591"/>
                </a:cubicBezTo>
                <a:cubicBezTo>
                  <a:pt x="-30421" y="1463365"/>
                  <a:pt x="20763" y="1318538"/>
                  <a:pt x="0" y="1156214"/>
                </a:cubicBezTo>
                <a:cubicBezTo>
                  <a:pt x="-20763" y="993890"/>
                  <a:pt x="24627" y="897978"/>
                  <a:pt x="0" y="683674"/>
                </a:cubicBezTo>
                <a:cubicBezTo>
                  <a:pt x="-24627" y="469370"/>
                  <a:pt x="36835" y="235731"/>
                  <a:pt x="0" y="0"/>
                </a:cubicBezTo>
                <a:close/>
              </a:path>
            </a:pathLst>
          </a:custGeom>
          <a:solidFill>
            <a:schemeClr val="bg2"/>
          </a:solid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Actions Individuelles</a:t>
            </a:r>
          </a:p>
          <a:p>
            <a:endParaRPr lang="fr-FR" sz="1000" b="1"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Diagnostic</a:t>
            </a: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Entretien préalable</a:t>
            </a: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Accompagnement émergence</a:t>
            </a: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Accompagnement création</a:t>
            </a: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Accompagnement entreprise</a:t>
            </a: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Coaching</a:t>
            </a: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RDV fin de parcours</a:t>
            </a: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Individuelles autres</a:t>
            </a:r>
          </a:p>
        </p:txBody>
      </p:sp>
      <p:sp>
        <p:nvSpPr>
          <p:cNvPr id="3" name="ZoneTexte 2">
            <a:extLst>
              <a:ext uri="{FF2B5EF4-FFF2-40B4-BE49-F238E27FC236}">
                <a16:creationId xmlns:a16="http://schemas.microsoft.com/office/drawing/2014/main" id="{8814861B-24F8-C738-545D-C67731A8BF52}"/>
              </a:ext>
            </a:extLst>
          </p:cNvPr>
          <p:cNvSpPr txBox="1"/>
          <p:nvPr/>
        </p:nvSpPr>
        <p:spPr>
          <a:xfrm>
            <a:off x="7053794" y="1412076"/>
            <a:ext cx="3579796" cy="2092881"/>
          </a:xfrm>
          <a:custGeom>
            <a:avLst/>
            <a:gdLst>
              <a:gd name="connsiteX0" fmla="*/ 0 w 3579796"/>
              <a:gd name="connsiteY0" fmla="*/ 0 h 2092881"/>
              <a:gd name="connsiteX1" fmla="*/ 525037 w 3579796"/>
              <a:gd name="connsiteY1" fmla="*/ 0 h 2092881"/>
              <a:gd name="connsiteX2" fmla="*/ 1121669 w 3579796"/>
              <a:gd name="connsiteY2" fmla="*/ 0 h 2092881"/>
              <a:gd name="connsiteX3" fmla="*/ 1646706 w 3579796"/>
              <a:gd name="connsiteY3" fmla="*/ 0 h 2092881"/>
              <a:gd name="connsiteX4" fmla="*/ 2207541 w 3579796"/>
              <a:gd name="connsiteY4" fmla="*/ 0 h 2092881"/>
              <a:gd name="connsiteX5" fmla="*/ 2875769 w 3579796"/>
              <a:gd name="connsiteY5" fmla="*/ 0 h 2092881"/>
              <a:gd name="connsiteX6" fmla="*/ 3579796 w 3579796"/>
              <a:gd name="connsiteY6" fmla="*/ 0 h 2092881"/>
              <a:gd name="connsiteX7" fmla="*/ 3579796 w 3579796"/>
              <a:gd name="connsiteY7" fmla="*/ 523220 h 2092881"/>
              <a:gd name="connsiteX8" fmla="*/ 3579796 w 3579796"/>
              <a:gd name="connsiteY8" fmla="*/ 1025512 h 2092881"/>
              <a:gd name="connsiteX9" fmla="*/ 3579796 w 3579796"/>
              <a:gd name="connsiteY9" fmla="*/ 1548732 h 2092881"/>
              <a:gd name="connsiteX10" fmla="*/ 3579796 w 3579796"/>
              <a:gd name="connsiteY10" fmla="*/ 2092881 h 2092881"/>
              <a:gd name="connsiteX11" fmla="*/ 3054759 w 3579796"/>
              <a:gd name="connsiteY11" fmla="*/ 2092881 h 2092881"/>
              <a:gd name="connsiteX12" fmla="*/ 2493925 w 3579796"/>
              <a:gd name="connsiteY12" fmla="*/ 2092881 h 2092881"/>
              <a:gd name="connsiteX13" fmla="*/ 1933090 w 3579796"/>
              <a:gd name="connsiteY13" fmla="*/ 2092881 h 2092881"/>
              <a:gd name="connsiteX14" fmla="*/ 1408053 w 3579796"/>
              <a:gd name="connsiteY14" fmla="*/ 2092881 h 2092881"/>
              <a:gd name="connsiteX15" fmla="*/ 775622 w 3579796"/>
              <a:gd name="connsiteY15" fmla="*/ 2092881 h 2092881"/>
              <a:gd name="connsiteX16" fmla="*/ 0 w 3579796"/>
              <a:gd name="connsiteY16" fmla="*/ 2092881 h 2092881"/>
              <a:gd name="connsiteX17" fmla="*/ 0 w 3579796"/>
              <a:gd name="connsiteY17" fmla="*/ 1590590 h 2092881"/>
              <a:gd name="connsiteX18" fmla="*/ 0 w 3579796"/>
              <a:gd name="connsiteY18" fmla="*/ 1067369 h 2092881"/>
              <a:gd name="connsiteX19" fmla="*/ 0 w 3579796"/>
              <a:gd name="connsiteY19" fmla="*/ 586007 h 2092881"/>
              <a:gd name="connsiteX20" fmla="*/ 0 w 3579796"/>
              <a:gd name="connsiteY20" fmla="*/ 0 h 209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79796" h="2092881" fill="none" extrusionOk="0">
                <a:moveTo>
                  <a:pt x="0" y="0"/>
                </a:moveTo>
                <a:cubicBezTo>
                  <a:pt x="160057" y="-54191"/>
                  <a:pt x="278977" y="28822"/>
                  <a:pt x="525037" y="0"/>
                </a:cubicBezTo>
                <a:cubicBezTo>
                  <a:pt x="771097" y="-28822"/>
                  <a:pt x="841833" y="46543"/>
                  <a:pt x="1121669" y="0"/>
                </a:cubicBezTo>
                <a:cubicBezTo>
                  <a:pt x="1401505" y="-46543"/>
                  <a:pt x="1491813" y="28711"/>
                  <a:pt x="1646706" y="0"/>
                </a:cubicBezTo>
                <a:cubicBezTo>
                  <a:pt x="1801599" y="-28711"/>
                  <a:pt x="1942730" y="40749"/>
                  <a:pt x="2207541" y="0"/>
                </a:cubicBezTo>
                <a:cubicBezTo>
                  <a:pt x="2472352" y="-40749"/>
                  <a:pt x="2705904" y="7676"/>
                  <a:pt x="2875769" y="0"/>
                </a:cubicBezTo>
                <a:cubicBezTo>
                  <a:pt x="3045634" y="-7676"/>
                  <a:pt x="3312747" y="43131"/>
                  <a:pt x="3579796" y="0"/>
                </a:cubicBezTo>
                <a:cubicBezTo>
                  <a:pt x="3615123" y="252522"/>
                  <a:pt x="3544143" y="286494"/>
                  <a:pt x="3579796" y="523220"/>
                </a:cubicBezTo>
                <a:cubicBezTo>
                  <a:pt x="3615449" y="759946"/>
                  <a:pt x="3560351" y="777227"/>
                  <a:pt x="3579796" y="1025512"/>
                </a:cubicBezTo>
                <a:cubicBezTo>
                  <a:pt x="3599241" y="1273797"/>
                  <a:pt x="3579237" y="1338319"/>
                  <a:pt x="3579796" y="1548732"/>
                </a:cubicBezTo>
                <a:cubicBezTo>
                  <a:pt x="3580355" y="1759145"/>
                  <a:pt x="3550618" y="1961760"/>
                  <a:pt x="3579796" y="2092881"/>
                </a:cubicBezTo>
                <a:cubicBezTo>
                  <a:pt x="3371237" y="2097718"/>
                  <a:pt x="3193133" y="2069552"/>
                  <a:pt x="3054759" y="2092881"/>
                </a:cubicBezTo>
                <a:cubicBezTo>
                  <a:pt x="2916385" y="2116210"/>
                  <a:pt x="2653350" y="2087037"/>
                  <a:pt x="2493925" y="2092881"/>
                </a:cubicBezTo>
                <a:cubicBezTo>
                  <a:pt x="2334500" y="2098725"/>
                  <a:pt x="2165354" y="2080400"/>
                  <a:pt x="1933090" y="2092881"/>
                </a:cubicBezTo>
                <a:cubicBezTo>
                  <a:pt x="1700826" y="2105362"/>
                  <a:pt x="1584857" y="2030319"/>
                  <a:pt x="1408053" y="2092881"/>
                </a:cubicBezTo>
                <a:cubicBezTo>
                  <a:pt x="1231249" y="2155443"/>
                  <a:pt x="1022227" y="2089179"/>
                  <a:pt x="775622" y="2092881"/>
                </a:cubicBezTo>
                <a:cubicBezTo>
                  <a:pt x="529017" y="2096583"/>
                  <a:pt x="179976" y="2067138"/>
                  <a:pt x="0" y="2092881"/>
                </a:cubicBezTo>
                <a:cubicBezTo>
                  <a:pt x="-59986" y="1942289"/>
                  <a:pt x="55514" y="1755458"/>
                  <a:pt x="0" y="1590590"/>
                </a:cubicBezTo>
                <a:cubicBezTo>
                  <a:pt x="-55514" y="1425722"/>
                  <a:pt x="13118" y="1231255"/>
                  <a:pt x="0" y="1067369"/>
                </a:cubicBezTo>
                <a:cubicBezTo>
                  <a:pt x="-13118" y="903483"/>
                  <a:pt x="55262" y="806887"/>
                  <a:pt x="0" y="586007"/>
                </a:cubicBezTo>
                <a:cubicBezTo>
                  <a:pt x="-55262" y="365127"/>
                  <a:pt x="35682" y="204145"/>
                  <a:pt x="0" y="0"/>
                </a:cubicBezTo>
                <a:close/>
              </a:path>
              <a:path w="3579796" h="2092881" stroke="0" extrusionOk="0">
                <a:moveTo>
                  <a:pt x="0" y="0"/>
                </a:moveTo>
                <a:cubicBezTo>
                  <a:pt x="151680" y="-54634"/>
                  <a:pt x="302150" y="12093"/>
                  <a:pt x="489239" y="0"/>
                </a:cubicBezTo>
                <a:cubicBezTo>
                  <a:pt x="676328" y="-12093"/>
                  <a:pt x="835869" y="60640"/>
                  <a:pt x="1014276" y="0"/>
                </a:cubicBezTo>
                <a:cubicBezTo>
                  <a:pt x="1192683" y="-60640"/>
                  <a:pt x="1439467" y="54906"/>
                  <a:pt x="1682504" y="0"/>
                </a:cubicBezTo>
                <a:cubicBezTo>
                  <a:pt x="1925541" y="-54906"/>
                  <a:pt x="2022343" y="33192"/>
                  <a:pt x="2279137" y="0"/>
                </a:cubicBezTo>
                <a:cubicBezTo>
                  <a:pt x="2535931" y="-33192"/>
                  <a:pt x="2749443" y="31283"/>
                  <a:pt x="2875769" y="0"/>
                </a:cubicBezTo>
                <a:cubicBezTo>
                  <a:pt x="3002095" y="-31283"/>
                  <a:pt x="3316733" y="9348"/>
                  <a:pt x="3579796" y="0"/>
                </a:cubicBezTo>
                <a:cubicBezTo>
                  <a:pt x="3603900" y="187376"/>
                  <a:pt x="3572910" y="350865"/>
                  <a:pt x="3579796" y="460434"/>
                </a:cubicBezTo>
                <a:cubicBezTo>
                  <a:pt x="3586682" y="570003"/>
                  <a:pt x="3550132" y="740842"/>
                  <a:pt x="3579796" y="920868"/>
                </a:cubicBezTo>
                <a:cubicBezTo>
                  <a:pt x="3609460" y="1100894"/>
                  <a:pt x="3566259" y="1220108"/>
                  <a:pt x="3579796" y="1465017"/>
                </a:cubicBezTo>
                <a:cubicBezTo>
                  <a:pt x="3593333" y="1709926"/>
                  <a:pt x="3536890" y="1911342"/>
                  <a:pt x="3579796" y="2092881"/>
                </a:cubicBezTo>
                <a:cubicBezTo>
                  <a:pt x="3287964" y="2131465"/>
                  <a:pt x="3052908" y="2020957"/>
                  <a:pt x="2911567" y="2092881"/>
                </a:cubicBezTo>
                <a:cubicBezTo>
                  <a:pt x="2770226" y="2164805"/>
                  <a:pt x="2603225" y="2075011"/>
                  <a:pt x="2386531" y="2092881"/>
                </a:cubicBezTo>
                <a:cubicBezTo>
                  <a:pt x="2169837" y="2110751"/>
                  <a:pt x="1927031" y="2056680"/>
                  <a:pt x="1718302" y="2092881"/>
                </a:cubicBezTo>
                <a:cubicBezTo>
                  <a:pt x="1509573" y="2129082"/>
                  <a:pt x="1290551" y="2072226"/>
                  <a:pt x="1157467" y="2092881"/>
                </a:cubicBezTo>
                <a:cubicBezTo>
                  <a:pt x="1024383" y="2113536"/>
                  <a:pt x="841924" y="2085889"/>
                  <a:pt x="596633" y="2092881"/>
                </a:cubicBezTo>
                <a:cubicBezTo>
                  <a:pt x="351342" y="2099873"/>
                  <a:pt x="123979" y="2033780"/>
                  <a:pt x="0" y="2092881"/>
                </a:cubicBezTo>
                <a:cubicBezTo>
                  <a:pt x="-9360" y="1841154"/>
                  <a:pt x="54326" y="1693930"/>
                  <a:pt x="0" y="1569661"/>
                </a:cubicBezTo>
                <a:cubicBezTo>
                  <a:pt x="-54326" y="1445392"/>
                  <a:pt x="16786" y="1252230"/>
                  <a:pt x="0" y="1109227"/>
                </a:cubicBezTo>
                <a:cubicBezTo>
                  <a:pt x="-16786" y="966224"/>
                  <a:pt x="6143" y="748196"/>
                  <a:pt x="0" y="606935"/>
                </a:cubicBezTo>
                <a:cubicBezTo>
                  <a:pt x="-6143" y="465674"/>
                  <a:pt x="47801" y="214283"/>
                  <a:pt x="0" y="0"/>
                </a:cubicBezTo>
                <a:close/>
              </a:path>
            </a:pathLst>
          </a:custGeom>
          <a:solidFill>
            <a:schemeClr val="bg2"/>
          </a:solid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Actions Collectives</a:t>
            </a:r>
          </a:p>
          <a:p>
            <a:endParaRPr lang="fr-FR" sz="1000" b="1"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Information collective</a:t>
            </a: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Atelier</a:t>
            </a: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Formation création</a:t>
            </a: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Formation entrepreneur</a:t>
            </a: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Collectives autres</a:t>
            </a:r>
          </a:p>
        </p:txBody>
      </p:sp>
      <p:sp>
        <p:nvSpPr>
          <p:cNvPr id="6" name="ZoneTexte 5">
            <a:extLst>
              <a:ext uri="{FF2B5EF4-FFF2-40B4-BE49-F238E27FC236}">
                <a16:creationId xmlns:a16="http://schemas.microsoft.com/office/drawing/2014/main" id="{316DD34B-1BBC-23C0-C5AE-BD819A94DEB8}"/>
              </a:ext>
            </a:extLst>
          </p:cNvPr>
          <p:cNvSpPr txBox="1"/>
          <p:nvPr/>
        </p:nvSpPr>
        <p:spPr>
          <a:xfrm>
            <a:off x="1386636" y="4878875"/>
            <a:ext cx="3579796" cy="1477328"/>
          </a:xfrm>
          <a:custGeom>
            <a:avLst/>
            <a:gdLst>
              <a:gd name="connsiteX0" fmla="*/ 0 w 3579796"/>
              <a:gd name="connsiteY0" fmla="*/ 0 h 1477328"/>
              <a:gd name="connsiteX1" fmla="*/ 489239 w 3579796"/>
              <a:gd name="connsiteY1" fmla="*/ 0 h 1477328"/>
              <a:gd name="connsiteX2" fmla="*/ 1014276 w 3579796"/>
              <a:gd name="connsiteY2" fmla="*/ 0 h 1477328"/>
              <a:gd name="connsiteX3" fmla="*/ 1682504 w 3579796"/>
              <a:gd name="connsiteY3" fmla="*/ 0 h 1477328"/>
              <a:gd name="connsiteX4" fmla="*/ 2279137 w 3579796"/>
              <a:gd name="connsiteY4" fmla="*/ 0 h 1477328"/>
              <a:gd name="connsiteX5" fmla="*/ 2875769 w 3579796"/>
              <a:gd name="connsiteY5" fmla="*/ 0 h 1477328"/>
              <a:gd name="connsiteX6" fmla="*/ 3579796 w 3579796"/>
              <a:gd name="connsiteY6" fmla="*/ 0 h 1477328"/>
              <a:gd name="connsiteX7" fmla="*/ 3579796 w 3579796"/>
              <a:gd name="connsiteY7" fmla="*/ 448123 h 1477328"/>
              <a:gd name="connsiteX8" fmla="*/ 3579796 w 3579796"/>
              <a:gd name="connsiteY8" fmla="*/ 896246 h 1477328"/>
              <a:gd name="connsiteX9" fmla="*/ 3579796 w 3579796"/>
              <a:gd name="connsiteY9" fmla="*/ 1477328 h 1477328"/>
              <a:gd name="connsiteX10" fmla="*/ 2983163 w 3579796"/>
              <a:gd name="connsiteY10" fmla="*/ 1477328 h 1477328"/>
              <a:gd name="connsiteX11" fmla="*/ 2386531 w 3579796"/>
              <a:gd name="connsiteY11" fmla="*/ 1477328 h 1477328"/>
              <a:gd name="connsiteX12" fmla="*/ 1861494 w 3579796"/>
              <a:gd name="connsiteY12" fmla="*/ 1477328 h 1477328"/>
              <a:gd name="connsiteX13" fmla="*/ 1193265 w 3579796"/>
              <a:gd name="connsiteY13" fmla="*/ 1477328 h 1477328"/>
              <a:gd name="connsiteX14" fmla="*/ 632431 w 3579796"/>
              <a:gd name="connsiteY14" fmla="*/ 1477328 h 1477328"/>
              <a:gd name="connsiteX15" fmla="*/ 0 w 3579796"/>
              <a:gd name="connsiteY15" fmla="*/ 1477328 h 1477328"/>
              <a:gd name="connsiteX16" fmla="*/ 0 w 3579796"/>
              <a:gd name="connsiteY16" fmla="*/ 970112 h 1477328"/>
              <a:gd name="connsiteX17" fmla="*/ 0 w 3579796"/>
              <a:gd name="connsiteY17" fmla="*/ 462896 h 1477328"/>
              <a:gd name="connsiteX18" fmla="*/ 0 w 3579796"/>
              <a:gd name="connsiteY18" fmla="*/ 0 h 14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79796" h="1477328" extrusionOk="0">
                <a:moveTo>
                  <a:pt x="0" y="0"/>
                </a:moveTo>
                <a:cubicBezTo>
                  <a:pt x="151680" y="-54634"/>
                  <a:pt x="302150" y="12093"/>
                  <a:pt x="489239" y="0"/>
                </a:cubicBezTo>
                <a:cubicBezTo>
                  <a:pt x="676328" y="-12093"/>
                  <a:pt x="835869" y="60640"/>
                  <a:pt x="1014276" y="0"/>
                </a:cubicBezTo>
                <a:cubicBezTo>
                  <a:pt x="1192683" y="-60640"/>
                  <a:pt x="1439467" y="54906"/>
                  <a:pt x="1682504" y="0"/>
                </a:cubicBezTo>
                <a:cubicBezTo>
                  <a:pt x="1925541" y="-54906"/>
                  <a:pt x="2022343" y="33192"/>
                  <a:pt x="2279137" y="0"/>
                </a:cubicBezTo>
                <a:cubicBezTo>
                  <a:pt x="2535931" y="-33192"/>
                  <a:pt x="2749443" y="31283"/>
                  <a:pt x="2875769" y="0"/>
                </a:cubicBezTo>
                <a:cubicBezTo>
                  <a:pt x="3002095" y="-31283"/>
                  <a:pt x="3316733" y="9348"/>
                  <a:pt x="3579796" y="0"/>
                </a:cubicBezTo>
                <a:cubicBezTo>
                  <a:pt x="3592175" y="164448"/>
                  <a:pt x="3544315" y="328863"/>
                  <a:pt x="3579796" y="448123"/>
                </a:cubicBezTo>
                <a:cubicBezTo>
                  <a:pt x="3615277" y="567383"/>
                  <a:pt x="3558679" y="697971"/>
                  <a:pt x="3579796" y="896246"/>
                </a:cubicBezTo>
                <a:cubicBezTo>
                  <a:pt x="3600913" y="1094521"/>
                  <a:pt x="3512078" y="1348471"/>
                  <a:pt x="3579796" y="1477328"/>
                </a:cubicBezTo>
                <a:cubicBezTo>
                  <a:pt x="3434481" y="1494406"/>
                  <a:pt x="3115146" y="1426067"/>
                  <a:pt x="2983163" y="1477328"/>
                </a:cubicBezTo>
                <a:cubicBezTo>
                  <a:pt x="2851180" y="1528589"/>
                  <a:pt x="2639372" y="1464345"/>
                  <a:pt x="2386531" y="1477328"/>
                </a:cubicBezTo>
                <a:cubicBezTo>
                  <a:pt x="2133690" y="1490311"/>
                  <a:pt x="2085603" y="1465248"/>
                  <a:pt x="1861494" y="1477328"/>
                </a:cubicBezTo>
                <a:cubicBezTo>
                  <a:pt x="1637385" y="1489408"/>
                  <a:pt x="1401994" y="1441127"/>
                  <a:pt x="1193265" y="1477328"/>
                </a:cubicBezTo>
                <a:cubicBezTo>
                  <a:pt x="984536" y="1513529"/>
                  <a:pt x="759845" y="1452819"/>
                  <a:pt x="632431" y="1477328"/>
                </a:cubicBezTo>
                <a:cubicBezTo>
                  <a:pt x="505017" y="1501837"/>
                  <a:pt x="165900" y="1429139"/>
                  <a:pt x="0" y="1477328"/>
                </a:cubicBezTo>
                <a:cubicBezTo>
                  <a:pt x="-47947" y="1331446"/>
                  <a:pt x="6404" y="1093989"/>
                  <a:pt x="0" y="970112"/>
                </a:cubicBezTo>
                <a:cubicBezTo>
                  <a:pt x="-6404" y="846235"/>
                  <a:pt x="50445" y="712281"/>
                  <a:pt x="0" y="462896"/>
                </a:cubicBezTo>
                <a:cubicBezTo>
                  <a:pt x="-50445" y="213511"/>
                  <a:pt x="49120" y="95279"/>
                  <a:pt x="0" y="0"/>
                </a:cubicBezTo>
                <a:close/>
              </a:path>
            </a:pathLst>
          </a:custGeom>
          <a:noFill/>
          <a:ln>
            <a:solidFill>
              <a:srgbClr val="FF0000"/>
            </a:solid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r>
              <a:rPr lang="fr-FR"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MODIFICATIONS</a:t>
            </a:r>
          </a:p>
          <a:p>
            <a:endParaRPr lang="fr-FR" sz="1000" b="1"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Ajout</a:t>
            </a:r>
          </a:p>
          <a:p>
            <a:pPr marL="342900" indent="-342900">
              <a:buFontTx/>
              <a:buChar char="-"/>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Actions sensibilisation</a:t>
            </a:r>
          </a:p>
          <a:p>
            <a:pPr marL="342900" indent="-342900">
              <a:buFontTx/>
              <a:buChar char="-"/>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jury</a:t>
            </a:r>
          </a:p>
        </p:txBody>
      </p:sp>
      <p:sp>
        <p:nvSpPr>
          <p:cNvPr id="8" name="ZoneTexte 7">
            <a:extLst>
              <a:ext uri="{FF2B5EF4-FFF2-40B4-BE49-F238E27FC236}">
                <a16:creationId xmlns:a16="http://schemas.microsoft.com/office/drawing/2014/main" id="{246DEA07-63BB-0674-A85E-4A4BC197D07D}"/>
              </a:ext>
            </a:extLst>
          </p:cNvPr>
          <p:cNvSpPr txBox="1"/>
          <p:nvPr/>
        </p:nvSpPr>
        <p:spPr>
          <a:xfrm>
            <a:off x="6833132" y="4224309"/>
            <a:ext cx="3972232" cy="1477328"/>
          </a:xfrm>
          <a:custGeom>
            <a:avLst/>
            <a:gdLst>
              <a:gd name="connsiteX0" fmla="*/ 0 w 3972232"/>
              <a:gd name="connsiteY0" fmla="*/ 0 h 1477328"/>
              <a:gd name="connsiteX1" fmla="*/ 448295 w 3972232"/>
              <a:gd name="connsiteY1" fmla="*/ 0 h 1477328"/>
              <a:gd name="connsiteX2" fmla="*/ 936312 w 3972232"/>
              <a:gd name="connsiteY2" fmla="*/ 0 h 1477328"/>
              <a:gd name="connsiteX3" fmla="*/ 1583218 w 3972232"/>
              <a:gd name="connsiteY3" fmla="*/ 0 h 1477328"/>
              <a:gd name="connsiteX4" fmla="*/ 2150680 w 3972232"/>
              <a:gd name="connsiteY4" fmla="*/ 0 h 1477328"/>
              <a:gd name="connsiteX5" fmla="*/ 2718142 w 3972232"/>
              <a:gd name="connsiteY5" fmla="*/ 0 h 1477328"/>
              <a:gd name="connsiteX6" fmla="*/ 3206159 w 3972232"/>
              <a:gd name="connsiteY6" fmla="*/ 0 h 1477328"/>
              <a:gd name="connsiteX7" fmla="*/ 3972232 w 3972232"/>
              <a:gd name="connsiteY7" fmla="*/ 0 h 1477328"/>
              <a:gd name="connsiteX8" fmla="*/ 3972232 w 3972232"/>
              <a:gd name="connsiteY8" fmla="*/ 462896 h 1477328"/>
              <a:gd name="connsiteX9" fmla="*/ 3972232 w 3972232"/>
              <a:gd name="connsiteY9" fmla="*/ 970112 h 1477328"/>
              <a:gd name="connsiteX10" fmla="*/ 3972232 w 3972232"/>
              <a:gd name="connsiteY10" fmla="*/ 1477328 h 1477328"/>
              <a:gd name="connsiteX11" fmla="*/ 3325326 w 3972232"/>
              <a:gd name="connsiteY11" fmla="*/ 1477328 h 1477328"/>
              <a:gd name="connsiteX12" fmla="*/ 2837309 w 3972232"/>
              <a:gd name="connsiteY12" fmla="*/ 1477328 h 1477328"/>
              <a:gd name="connsiteX13" fmla="*/ 2190402 w 3972232"/>
              <a:gd name="connsiteY13" fmla="*/ 1477328 h 1477328"/>
              <a:gd name="connsiteX14" fmla="*/ 1662663 w 3972232"/>
              <a:gd name="connsiteY14" fmla="*/ 1477328 h 1477328"/>
              <a:gd name="connsiteX15" fmla="*/ 1134923 w 3972232"/>
              <a:gd name="connsiteY15" fmla="*/ 1477328 h 1477328"/>
              <a:gd name="connsiteX16" fmla="*/ 527739 w 3972232"/>
              <a:gd name="connsiteY16" fmla="*/ 1477328 h 1477328"/>
              <a:gd name="connsiteX17" fmla="*/ 0 w 3972232"/>
              <a:gd name="connsiteY17" fmla="*/ 1477328 h 1477328"/>
              <a:gd name="connsiteX18" fmla="*/ 0 w 3972232"/>
              <a:gd name="connsiteY18" fmla="*/ 999659 h 1477328"/>
              <a:gd name="connsiteX19" fmla="*/ 0 w 3972232"/>
              <a:gd name="connsiteY19" fmla="*/ 521989 h 1477328"/>
              <a:gd name="connsiteX20" fmla="*/ 0 w 3972232"/>
              <a:gd name="connsiteY20" fmla="*/ 0 h 14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972232" h="1477328" extrusionOk="0">
                <a:moveTo>
                  <a:pt x="0" y="0"/>
                </a:moveTo>
                <a:cubicBezTo>
                  <a:pt x="176352" y="-27654"/>
                  <a:pt x="264395" y="2933"/>
                  <a:pt x="448295" y="0"/>
                </a:cubicBezTo>
                <a:cubicBezTo>
                  <a:pt x="632196" y="-2933"/>
                  <a:pt x="724440" y="1674"/>
                  <a:pt x="936312" y="0"/>
                </a:cubicBezTo>
                <a:cubicBezTo>
                  <a:pt x="1148184" y="-1674"/>
                  <a:pt x="1334217" y="11439"/>
                  <a:pt x="1583218" y="0"/>
                </a:cubicBezTo>
                <a:cubicBezTo>
                  <a:pt x="1832219" y="-11439"/>
                  <a:pt x="2027102" y="44265"/>
                  <a:pt x="2150680" y="0"/>
                </a:cubicBezTo>
                <a:cubicBezTo>
                  <a:pt x="2274258" y="-44265"/>
                  <a:pt x="2553792" y="47286"/>
                  <a:pt x="2718142" y="0"/>
                </a:cubicBezTo>
                <a:cubicBezTo>
                  <a:pt x="2882492" y="-47286"/>
                  <a:pt x="2986920" y="12763"/>
                  <a:pt x="3206159" y="0"/>
                </a:cubicBezTo>
                <a:cubicBezTo>
                  <a:pt x="3425398" y="-12763"/>
                  <a:pt x="3735554" y="88859"/>
                  <a:pt x="3972232" y="0"/>
                </a:cubicBezTo>
                <a:cubicBezTo>
                  <a:pt x="4005797" y="176106"/>
                  <a:pt x="3950615" y="363977"/>
                  <a:pt x="3972232" y="462896"/>
                </a:cubicBezTo>
                <a:cubicBezTo>
                  <a:pt x="3993849" y="561815"/>
                  <a:pt x="3920246" y="753811"/>
                  <a:pt x="3972232" y="970112"/>
                </a:cubicBezTo>
                <a:cubicBezTo>
                  <a:pt x="4024218" y="1186413"/>
                  <a:pt x="3946756" y="1374962"/>
                  <a:pt x="3972232" y="1477328"/>
                </a:cubicBezTo>
                <a:cubicBezTo>
                  <a:pt x="3788959" y="1513584"/>
                  <a:pt x="3562501" y="1400566"/>
                  <a:pt x="3325326" y="1477328"/>
                </a:cubicBezTo>
                <a:cubicBezTo>
                  <a:pt x="3088151" y="1554090"/>
                  <a:pt x="3047344" y="1447629"/>
                  <a:pt x="2837309" y="1477328"/>
                </a:cubicBezTo>
                <a:cubicBezTo>
                  <a:pt x="2627274" y="1507027"/>
                  <a:pt x="2379781" y="1436077"/>
                  <a:pt x="2190402" y="1477328"/>
                </a:cubicBezTo>
                <a:cubicBezTo>
                  <a:pt x="2001023" y="1518579"/>
                  <a:pt x="1905530" y="1435412"/>
                  <a:pt x="1662663" y="1477328"/>
                </a:cubicBezTo>
                <a:cubicBezTo>
                  <a:pt x="1419796" y="1519244"/>
                  <a:pt x="1377723" y="1424041"/>
                  <a:pt x="1134923" y="1477328"/>
                </a:cubicBezTo>
                <a:cubicBezTo>
                  <a:pt x="892123" y="1530615"/>
                  <a:pt x="650716" y="1457457"/>
                  <a:pt x="527739" y="1477328"/>
                </a:cubicBezTo>
                <a:cubicBezTo>
                  <a:pt x="404762" y="1497199"/>
                  <a:pt x="132244" y="1444263"/>
                  <a:pt x="0" y="1477328"/>
                </a:cubicBezTo>
                <a:cubicBezTo>
                  <a:pt x="-44434" y="1378678"/>
                  <a:pt x="36358" y="1172911"/>
                  <a:pt x="0" y="999659"/>
                </a:cubicBezTo>
                <a:cubicBezTo>
                  <a:pt x="-36358" y="826407"/>
                  <a:pt x="12415" y="650864"/>
                  <a:pt x="0" y="521989"/>
                </a:cubicBezTo>
                <a:cubicBezTo>
                  <a:pt x="-12415" y="393114"/>
                  <a:pt x="42015" y="247570"/>
                  <a:pt x="0" y="0"/>
                </a:cubicBezTo>
                <a:close/>
              </a:path>
            </a:pathLst>
          </a:custGeom>
          <a:noFill/>
          <a:ln>
            <a:solidFill>
              <a:srgbClr val="FF0000"/>
            </a:solid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r>
              <a:rPr lang="fr-FR"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MODIFICATIONS</a:t>
            </a:r>
          </a:p>
          <a:p>
            <a:endParaRPr lang="fr-FR" sz="1000" b="1"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Fusion de « formation création » + « formation entrepreneur »</a:t>
            </a: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Remplacé par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FORMATION »</a:t>
            </a:r>
          </a:p>
        </p:txBody>
      </p:sp>
      <p:sp>
        <p:nvSpPr>
          <p:cNvPr id="10" name="ZoneTexte 9">
            <a:extLst>
              <a:ext uri="{FF2B5EF4-FFF2-40B4-BE49-F238E27FC236}">
                <a16:creationId xmlns:a16="http://schemas.microsoft.com/office/drawing/2014/main" id="{888DF304-1893-BFF5-02BA-7ACF50E2E11D}"/>
              </a:ext>
            </a:extLst>
          </p:cNvPr>
          <p:cNvSpPr txBox="1"/>
          <p:nvPr/>
        </p:nvSpPr>
        <p:spPr>
          <a:xfrm>
            <a:off x="6587069" y="5701637"/>
            <a:ext cx="5364225" cy="923330"/>
          </a:xfrm>
          <a:prstGeom prst="rect">
            <a:avLst/>
          </a:prstGeom>
          <a:noFill/>
        </p:spPr>
        <p:txBody>
          <a:bodyPr wrap="none" rtlCol="0">
            <a:spAutoFit/>
          </a:bodyPr>
          <a:lstStyle/>
          <a:p>
            <a:r>
              <a:rPr lang="fr-FR" b="1" dirty="0">
                <a:solidFill>
                  <a:schemeClr val="accent2"/>
                </a:solidFill>
              </a:rPr>
              <a:t>Impact sur les bases ? </a:t>
            </a:r>
          </a:p>
          <a:p>
            <a:r>
              <a:rPr lang="fr-FR" b="1" dirty="0">
                <a:solidFill>
                  <a:schemeClr val="accent2"/>
                </a:solidFill>
              </a:rPr>
              <a:t>Actions rattrapage par Sirom ?</a:t>
            </a:r>
          </a:p>
          <a:p>
            <a:r>
              <a:rPr lang="fr-FR" dirty="0">
                <a:solidFill>
                  <a:schemeClr val="accent2"/>
                </a:solidFill>
              </a:rPr>
              <a:t>Ne pas perdre l’historique des types actions formation</a:t>
            </a:r>
          </a:p>
        </p:txBody>
      </p:sp>
    </p:spTree>
    <p:extLst>
      <p:ext uri="{BB962C8B-B14F-4D97-AF65-F5344CB8AC3E}">
        <p14:creationId xmlns:p14="http://schemas.microsoft.com/office/powerpoint/2010/main" val="30835373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CA52932-9A6B-5C2B-1A3E-AB2E283EBA8D}"/>
              </a:ext>
            </a:extLst>
          </p:cNvPr>
          <p:cNvSpPr txBox="1"/>
          <p:nvPr/>
        </p:nvSpPr>
        <p:spPr>
          <a:xfrm>
            <a:off x="3781429" y="7636040"/>
            <a:ext cx="10530779" cy="1015663"/>
          </a:xfrm>
          <a:custGeom>
            <a:avLst/>
            <a:gdLst>
              <a:gd name="connsiteX0" fmla="*/ 0 w 10530779"/>
              <a:gd name="connsiteY0" fmla="*/ 0 h 1015663"/>
              <a:gd name="connsiteX1" fmla="*/ 269120 w 10530779"/>
              <a:gd name="connsiteY1" fmla="*/ 0 h 1015663"/>
              <a:gd name="connsiteX2" fmla="*/ 643548 w 10530779"/>
              <a:gd name="connsiteY2" fmla="*/ 0 h 1015663"/>
              <a:gd name="connsiteX3" fmla="*/ 1439206 w 10530779"/>
              <a:gd name="connsiteY3" fmla="*/ 0 h 1015663"/>
              <a:gd name="connsiteX4" fmla="*/ 2024250 w 10530779"/>
              <a:gd name="connsiteY4" fmla="*/ 0 h 1015663"/>
              <a:gd name="connsiteX5" fmla="*/ 2609293 w 10530779"/>
              <a:gd name="connsiteY5" fmla="*/ 0 h 1015663"/>
              <a:gd name="connsiteX6" fmla="*/ 2983721 w 10530779"/>
              <a:gd name="connsiteY6" fmla="*/ 0 h 1015663"/>
              <a:gd name="connsiteX7" fmla="*/ 3252841 w 10530779"/>
              <a:gd name="connsiteY7" fmla="*/ 0 h 1015663"/>
              <a:gd name="connsiteX8" fmla="*/ 3627268 w 10530779"/>
              <a:gd name="connsiteY8" fmla="*/ 0 h 1015663"/>
              <a:gd name="connsiteX9" fmla="*/ 4001696 w 10530779"/>
              <a:gd name="connsiteY9" fmla="*/ 0 h 1015663"/>
              <a:gd name="connsiteX10" fmla="*/ 4481432 w 10530779"/>
              <a:gd name="connsiteY10" fmla="*/ 0 h 1015663"/>
              <a:gd name="connsiteX11" fmla="*/ 5066475 w 10530779"/>
              <a:gd name="connsiteY11" fmla="*/ 0 h 1015663"/>
              <a:gd name="connsiteX12" fmla="*/ 5862134 w 10530779"/>
              <a:gd name="connsiteY12" fmla="*/ 0 h 1015663"/>
              <a:gd name="connsiteX13" fmla="*/ 6657793 w 10530779"/>
              <a:gd name="connsiteY13" fmla="*/ 0 h 1015663"/>
              <a:gd name="connsiteX14" fmla="*/ 7453451 w 10530779"/>
              <a:gd name="connsiteY14" fmla="*/ 0 h 1015663"/>
              <a:gd name="connsiteX15" fmla="*/ 8038495 w 10530779"/>
              <a:gd name="connsiteY15" fmla="*/ 0 h 1015663"/>
              <a:gd name="connsiteX16" fmla="*/ 8623538 w 10530779"/>
              <a:gd name="connsiteY16" fmla="*/ 0 h 1015663"/>
              <a:gd name="connsiteX17" fmla="*/ 8997966 w 10530779"/>
              <a:gd name="connsiteY17" fmla="*/ 0 h 1015663"/>
              <a:gd name="connsiteX18" fmla="*/ 9793624 w 10530779"/>
              <a:gd name="connsiteY18" fmla="*/ 0 h 1015663"/>
              <a:gd name="connsiteX19" fmla="*/ 10530779 w 10530779"/>
              <a:gd name="connsiteY19" fmla="*/ 0 h 1015663"/>
              <a:gd name="connsiteX20" fmla="*/ 10530779 w 10530779"/>
              <a:gd name="connsiteY20" fmla="*/ 477362 h 1015663"/>
              <a:gd name="connsiteX21" fmla="*/ 10530779 w 10530779"/>
              <a:gd name="connsiteY21" fmla="*/ 1015663 h 1015663"/>
              <a:gd name="connsiteX22" fmla="*/ 9840428 w 10530779"/>
              <a:gd name="connsiteY22" fmla="*/ 1015663 h 1015663"/>
              <a:gd name="connsiteX23" fmla="*/ 9360692 w 10530779"/>
              <a:gd name="connsiteY23" fmla="*/ 1015663 h 1015663"/>
              <a:gd name="connsiteX24" fmla="*/ 8880957 w 10530779"/>
              <a:gd name="connsiteY24" fmla="*/ 1015663 h 1015663"/>
              <a:gd name="connsiteX25" fmla="*/ 8401221 w 10530779"/>
              <a:gd name="connsiteY25" fmla="*/ 1015663 h 1015663"/>
              <a:gd name="connsiteX26" fmla="*/ 8026794 w 10530779"/>
              <a:gd name="connsiteY26" fmla="*/ 1015663 h 1015663"/>
              <a:gd name="connsiteX27" fmla="*/ 7231135 w 10530779"/>
              <a:gd name="connsiteY27" fmla="*/ 1015663 h 1015663"/>
              <a:gd name="connsiteX28" fmla="*/ 6540784 w 10530779"/>
              <a:gd name="connsiteY28" fmla="*/ 1015663 h 1015663"/>
              <a:gd name="connsiteX29" fmla="*/ 6061048 w 10530779"/>
              <a:gd name="connsiteY29" fmla="*/ 1015663 h 1015663"/>
              <a:gd name="connsiteX30" fmla="*/ 5581313 w 10530779"/>
              <a:gd name="connsiteY30" fmla="*/ 1015663 h 1015663"/>
              <a:gd name="connsiteX31" fmla="*/ 4996270 w 10530779"/>
              <a:gd name="connsiteY31" fmla="*/ 1015663 h 1015663"/>
              <a:gd name="connsiteX32" fmla="*/ 4200611 w 10530779"/>
              <a:gd name="connsiteY32" fmla="*/ 1015663 h 1015663"/>
              <a:gd name="connsiteX33" fmla="*/ 3826183 w 10530779"/>
              <a:gd name="connsiteY33" fmla="*/ 1015663 h 1015663"/>
              <a:gd name="connsiteX34" fmla="*/ 3241140 w 10530779"/>
              <a:gd name="connsiteY34" fmla="*/ 1015663 h 1015663"/>
              <a:gd name="connsiteX35" fmla="*/ 2866712 w 10530779"/>
              <a:gd name="connsiteY35" fmla="*/ 1015663 h 1015663"/>
              <a:gd name="connsiteX36" fmla="*/ 2071053 w 10530779"/>
              <a:gd name="connsiteY36" fmla="*/ 1015663 h 1015663"/>
              <a:gd name="connsiteX37" fmla="*/ 1380702 w 10530779"/>
              <a:gd name="connsiteY37" fmla="*/ 1015663 h 1015663"/>
              <a:gd name="connsiteX38" fmla="*/ 585043 w 10530779"/>
              <a:gd name="connsiteY38" fmla="*/ 1015663 h 1015663"/>
              <a:gd name="connsiteX39" fmla="*/ 0 w 10530779"/>
              <a:gd name="connsiteY39" fmla="*/ 1015663 h 1015663"/>
              <a:gd name="connsiteX40" fmla="*/ 0 w 10530779"/>
              <a:gd name="connsiteY40" fmla="*/ 517988 h 1015663"/>
              <a:gd name="connsiteX41" fmla="*/ 0 w 10530779"/>
              <a:gd name="connsiteY41" fmla="*/ 0 h 101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530779" h="1015663" extrusionOk="0">
                <a:moveTo>
                  <a:pt x="0" y="0"/>
                </a:moveTo>
                <a:cubicBezTo>
                  <a:pt x="114602" y="-7652"/>
                  <a:pt x="156196" y="20750"/>
                  <a:pt x="269120" y="0"/>
                </a:cubicBezTo>
                <a:cubicBezTo>
                  <a:pt x="382044" y="-20750"/>
                  <a:pt x="485455" y="39117"/>
                  <a:pt x="643548" y="0"/>
                </a:cubicBezTo>
                <a:cubicBezTo>
                  <a:pt x="801641" y="-39117"/>
                  <a:pt x="1165261" y="44394"/>
                  <a:pt x="1439206" y="0"/>
                </a:cubicBezTo>
                <a:cubicBezTo>
                  <a:pt x="1713151" y="-44394"/>
                  <a:pt x="1820846" y="26409"/>
                  <a:pt x="2024250" y="0"/>
                </a:cubicBezTo>
                <a:cubicBezTo>
                  <a:pt x="2227654" y="-26409"/>
                  <a:pt x="2375267" y="61206"/>
                  <a:pt x="2609293" y="0"/>
                </a:cubicBezTo>
                <a:cubicBezTo>
                  <a:pt x="2843319" y="-61206"/>
                  <a:pt x="2875886" y="4630"/>
                  <a:pt x="2983721" y="0"/>
                </a:cubicBezTo>
                <a:cubicBezTo>
                  <a:pt x="3091556" y="-4630"/>
                  <a:pt x="3172898" y="26734"/>
                  <a:pt x="3252841" y="0"/>
                </a:cubicBezTo>
                <a:cubicBezTo>
                  <a:pt x="3332784" y="-26734"/>
                  <a:pt x="3508100" y="21482"/>
                  <a:pt x="3627268" y="0"/>
                </a:cubicBezTo>
                <a:cubicBezTo>
                  <a:pt x="3746436" y="-21482"/>
                  <a:pt x="3855076" y="12018"/>
                  <a:pt x="4001696" y="0"/>
                </a:cubicBezTo>
                <a:cubicBezTo>
                  <a:pt x="4148316" y="-12018"/>
                  <a:pt x="4288312" y="52228"/>
                  <a:pt x="4481432" y="0"/>
                </a:cubicBezTo>
                <a:cubicBezTo>
                  <a:pt x="4674552" y="-52228"/>
                  <a:pt x="4886907" y="5958"/>
                  <a:pt x="5066475" y="0"/>
                </a:cubicBezTo>
                <a:cubicBezTo>
                  <a:pt x="5246043" y="-5958"/>
                  <a:pt x="5485707" y="20778"/>
                  <a:pt x="5862134" y="0"/>
                </a:cubicBezTo>
                <a:cubicBezTo>
                  <a:pt x="6238561" y="-20778"/>
                  <a:pt x="6460063" y="10019"/>
                  <a:pt x="6657793" y="0"/>
                </a:cubicBezTo>
                <a:cubicBezTo>
                  <a:pt x="6855523" y="-10019"/>
                  <a:pt x="7255763" y="65021"/>
                  <a:pt x="7453451" y="0"/>
                </a:cubicBezTo>
                <a:cubicBezTo>
                  <a:pt x="7651139" y="-65021"/>
                  <a:pt x="7755554" y="54480"/>
                  <a:pt x="8038495" y="0"/>
                </a:cubicBezTo>
                <a:cubicBezTo>
                  <a:pt x="8321436" y="-54480"/>
                  <a:pt x="8334793" y="59436"/>
                  <a:pt x="8623538" y="0"/>
                </a:cubicBezTo>
                <a:cubicBezTo>
                  <a:pt x="8912283" y="-59436"/>
                  <a:pt x="8819857" y="33602"/>
                  <a:pt x="8997966" y="0"/>
                </a:cubicBezTo>
                <a:cubicBezTo>
                  <a:pt x="9176075" y="-33602"/>
                  <a:pt x="9622330" y="41254"/>
                  <a:pt x="9793624" y="0"/>
                </a:cubicBezTo>
                <a:cubicBezTo>
                  <a:pt x="9964918" y="-41254"/>
                  <a:pt x="10376642" y="6251"/>
                  <a:pt x="10530779" y="0"/>
                </a:cubicBezTo>
                <a:cubicBezTo>
                  <a:pt x="10552997" y="135832"/>
                  <a:pt x="10485980" y="263921"/>
                  <a:pt x="10530779" y="477362"/>
                </a:cubicBezTo>
                <a:cubicBezTo>
                  <a:pt x="10575578" y="690803"/>
                  <a:pt x="10490417" y="905939"/>
                  <a:pt x="10530779" y="1015663"/>
                </a:cubicBezTo>
                <a:cubicBezTo>
                  <a:pt x="10207721" y="1068492"/>
                  <a:pt x="10162920" y="996363"/>
                  <a:pt x="9840428" y="1015663"/>
                </a:cubicBezTo>
                <a:cubicBezTo>
                  <a:pt x="9517936" y="1034963"/>
                  <a:pt x="9503190" y="991597"/>
                  <a:pt x="9360692" y="1015663"/>
                </a:cubicBezTo>
                <a:cubicBezTo>
                  <a:pt x="9218194" y="1039729"/>
                  <a:pt x="9008617" y="1007690"/>
                  <a:pt x="8880957" y="1015663"/>
                </a:cubicBezTo>
                <a:cubicBezTo>
                  <a:pt x="8753297" y="1023636"/>
                  <a:pt x="8588498" y="988602"/>
                  <a:pt x="8401221" y="1015663"/>
                </a:cubicBezTo>
                <a:cubicBezTo>
                  <a:pt x="8213944" y="1042724"/>
                  <a:pt x="8159023" y="987976"/>
                  <a:pt x="8026794" y="1015663"/>
                </a:cubicBezTo>
                <a:cubicBezTo>
                  <a:pt x="7894565" y="1043350"/>
                  <a:pt x="7514425" y="920993"/>
                  <a:pt x="7231135" y="1015663"/>
                </a:cubicBezTo>
                <a:cubicBezTo>
                  <a:pt x="6947845" y="1110333"/>
                  <a:pt x="6700860" y="981902"/>
                  <a:pt x="6540784" y="1015663"/>
                </a:cubicBezTo>
                <a:cubicBezTo>
                  <a:pt x="6380708" y="1049424"/>
                  <a:pt x="6178904" y="973332"/>
                  <a:pt x="6061048" y="1015663"/>
                </a:cubicBezTo>
                <a:cubicBezTo>
                  <a:pt x="5943192" y="1057994"/>
                  <a:pt x="5719596" y="960114"/>
                  <a:pt x="5581313" y="1015663"/>
                </a:cubicBezTo>
                <a:cubicBezTo>
                  <a:pt x="5443031" y="1071212"/>
                  <a:pt x="5140867" y="1007877"/>
                  <a:pt x="4996270" y="1015663"/>
                </a:cubicBezTo>
                <a:cubicBezTo>
                  <a:pt x="4851673" y="1023449"/>
                  <a:pt x="4513656" y="936868"/>
                  <a:pt x="4200611" y="1015663"/>
                </a:cubicBezTo>
                <a:cubicBezTo>
                  <a:pt x="3887566" y="1094458"/>
                  <a:pt x="3968993" y="976029"/>
                  <a:pt x="3826183" y="1015663"/>
                </a:cubicBezTo>
                <a:cubicBezTo>
                  <a:pt x="3683373" y="1055297"/>
                  <a:pt x="3416665" y="975210"/>
                  <a:pt x="3241140" y="1015663"/>
                </a:cubicBezTo>
                <a:cubicBezTo>
                  <a:pt x="3065615" y="1056116"/>
                  <a:pt x="2967468" y="979345"/>
                  <a:pt x="2866712" y="1015663"/>
                </a:cubicBezTo>
                <a:cubicBezTo>
                  <a:pt x="2765956" y="1051981"/>
                  <a:pt x="2237384" y="948632"/>
                  <a:pt x="2071053" y="1015663"/>
                </a:cubicBezTo>
                <a:cubicBezTo>
                  <a:pt x="1904722" y="1082694"/>
                  <a:pt x="1684320" y="941795"/>
                  <a:pt x="1380702" y="1015663"/>
                </a:cubicBezTo>
                <a:cubicBezTo>
                  <a:pt x="1077084" y="1089531"/>
                  <a:pt x="776899" y="963467"/>
                  <a:pt x="585043" y="1015663"/>
                </a:cubicBezTo>
                <a:cubicBezTo>
                  <a:pt x="393187" y="1067859"/>
                  <a:pt x="258290" y="952280"/>
                  <a:pt x="0" y="1015663"/>
                </a:cubicBezTo>
                <a:cubicBezTo>
                  <a:pt x="-1203" y="909278"/>
                  <a:pt x="57096" y="724426"/>
                  <a:pt x="0" y="517988"/>
                </a:cubicBezTo>
                <a:cubicBezTo>
                  <a:pt x="-57096" y="311551"/>
                  <a:pt x="15600" y="121011"/>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Faire remonter systématiquement tous les entrepreneurs</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supprimer les lignes avec les coches</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ou faire un « cochage » par défaut, modifiable</a:t>
            </a:r>
            <a:endPar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 name="ZoneTexte 8">
            <a:extLst>
              <a:ext uri="{FF2B5EF4-FFF2-40B4-BE49-F238E27FC236}">
                <a16:creationId xmlns:a16="http://schemas.microsoft.com/office/drawing/2014/main" id="{51DB5912-D210-28CF-8FD7-91811422F9E2}"/>
              </a:ext>
            </a:extLst>
          </p:cNvPr>
          <p:cNvSpPr txBox="1"/>
          <p:nvPr/>
        </p:nvSpPr>
        <p:spPr>
          <a:xfrm>
            <a:off x="559585" y="369174"/>
            <a:ext cx="10956140" cy="584775"/>
          </a:xfrm>
          <a:prstGeom prst="rect">
            <a:avLst/>
          </a:prstGeom>
          <a:solidFill>
            <a:srgbClr val="2F479E"/>
          </a:solidFill>
        </p:spPr>
        <p:txBody>
          <a:bodyPr wrap="square" rtlCol="0">
            <a:spAutoFit/>
          </a:bodyPr>
          <a:lstStyle/>
          <a:p>
            <a:r>
              <a:rPr lang="fr-FR" sz="3200" dirty="0">
                <a:solidFill>
                  <a:schemeClr val="bg1"/>
                </a:solidFill>
              </a:rPr>
              <a:t>ACTION/ Modification du référentiel « confirmé » --- </a:t>
            </a:r>
          </a:p>
        </p:txBody>
      </p:sp>
      <p:sp>
        <p:nvSpPr>
          <p:cNvPr id="5" name="ZoneTexte 4">
            <a:extLst>
              <a:ext uri="{FF2B5EF4-FFF2-40B4-BE49-F238E27FC236}">
                <a16:creationId xmlns:a16="http://schemas.microsoft.com/office/drawing/2014/main" id="{B0E08CFD-5B80-4EEE-8B37-72485835D5E5}"/>
              </a:ext>
            </a:extLst>
          </p:cNvPr>
          <p:cNvSpPr txBox="1"/>
          <p:nvPr/>
        </p:nvSpPr>
        <p:spPr>
          <a:xfrm>
            <a:off x="559585" y="1256624"/>
            <a:ext cx="11140802" cy="5324535"/>
          </a:xfrm>
          <a:custGeom>
            <a:avLst/>
            <a:gdLst>
              <a:gd name="connsiteX0" fmla="*/ 0 w 11140802"/>
              <a:gd name="connsiteY0" fmla="*/ 0 h 5324535"/>
              <a:gd name="connsiteX1" fmla="*/ 252134 w 11140802"/>
              <a:gd name="connsiteY1" fmla="*/ 0 h 5324535"/>
              <a:gd name="connsiteX2" fmla="*/ 615676 w 11140802"/>
              <a:gd name="connsiteY2" fmla="*/ 0 h 5324535"/>
              <a:gd name="connsiteX3" fmla="*/ 1424850 w 11140802"/>
              <a:gd name="connsiteY3" fmla="*/ 0 h 5324535"/>
              <a:gd name="connsiteX4" fmla="*/ 2011208 w 11140802"/>
              <a:gd name="connsiteY4" fmla="*/ 0 h 5324535"/>
              <a:gd name="connsiteX5" fmla="*/ 2597566 w 11140802"/>
              <a:gd name="connsiteY5" fmla="*/ 0 h 5324535"/>
              <a:gd name="connsiteX6" fmla="*/ 2961108 w 11140802"/>
              <a:gd name="connsiteY6" fmla="*/ 0 h 5324535"/>
              <a:gd name="connsiteX7" fmla="*/ 3213242 w 11140802"/>
              <a:gd name="connsiteY7" fmla="*/ 0 h 5324535"/>
              <a:gd name="connsiteX8" fmla="*/ 3576784 w 11140802"/>
              <a:gd name="connsiteY8" fmla="*/ 0 h 5324535"/>
              <a:gd name="connsiteX9" fmla="*/ 3940326 w 11140802"/>
              <a:gd name="connsiteY9" fmla="*/ 0 h 5324535"/>
              <a:gd name="connsiteX10" fmla="*/ 4415276 w 11140802"/>
              <a:gd name="connsiteY10" fmla="*/ 0 h 5324535"/>
              <a:gd name="connsiteX11" fmla="*/ 5001634 w 11140802"/>
              <a:gd name="connsiteY11" fmla="*/ 0 h 5324535"/>
              <a:gd name="connsiteX12" fmla="*/ 5810808 w 11140802"/>
              <a:gd name="connsiteY12" fmla="*/ 0 h 5324535"/>
              <a:gd name="connsiteX13" fmla="*/ 6619982 w 11140802"/>
              <a:gd name="connsiteY13" fmla="*/ 0 h 5324535"/>
              <a:gd name="connsiteX14" fmla="*/ 7429156 w 11140802"/>
              <a:gd name="connsiteY14" fmla="*/ 0 h 5324535"/>
              <a:gd name="connsiteX15" fmla="*/ 8015514 w 11140802"/>
              <a:gd name="connsiteY15" fmla="*/ 0 h 5324535"/>
              <a:gd name="connsiteX16" fmla="*/ 8601872 w 11140802"/>
              <a:gd name="connsiteY16" fmla="*/ 0 h 5324535"/>
              <a:gd name="connsiteX17" fmla="*/ 8965414 w 11140802"/>
              <a:gd name="connsiteY17" fmla="*/ 0 h 5324535"/>
              <a:gd name="connsiteX18" fmla="*/ 9774588 w 11140802"/>
              <a:gd name="connsiteY18" fmla="*/ 0 h 5324535"/>
              <a:gd name="connsiteX19" fmla="*/ 10472354 w 11140802"/>
              <a:gd name="connsiteY19" fmla="*/ 0 h 5324535"/>
              <a:gd name="connsiteX20" fmla="*/ 11140802 w 11140802"/>
              <a:gd name="connsiteY20" fmla="*/ 0 h 5324535"/>
              <a:gd name="connsiteX21" fmla="*/ 11140802 w 11140802"/>
              <a:gd name="connsiteY21" fmla="*/ 538370 h 5324535"/>
              <a:gd name="connsiteX22" fmla="*/ 11140802 w 11140802"/>
              <a:gd name="connsiteY22" fmla="*/ 1183230 h 5324535"/>
              <a:gd name="connsiteX23" fmla="*/ 11140802 w 11140802"/>
              <a:gd name="connsiteY23" fmla="*/ 1828090 h 5324535"/>
              <a:gd name="connsiteX24" fmla="*/ 11140802 w 11140802"/>
              <a:gd name="connsiteY24" fmla="*/ 2419705 h 5324535"/>
              <a:gd name="connsiteX25" fmla="*/ 11140802 w 11140802"/>
              <a:gd name="connsiteY25" fmla="*/ 2904830 h 5324535"/>
              <a:gd name="connsiteX26" fmla="*/ 11140802 w 11140802"/>
              <a:gd name="connsiteY26" fmla="*/ 3443199 h 5324535"/>
              <a:gd name="connsiteX27" fmla="*/ 11140802 w 11140802"/>
              <a:gd name="connsiteY27" fmla="*/ 4141305 h 5324535"/>
              <a:gd name="connsiteX28" fmla="*/ 11140802 w 11140802"/>
              <a:gd name="connsiteY28" fmla="*/ 5324535 h 5324535"/>
              <a:gd name="connsiteX29" fmla="*/ 10554444 w 11140802"/>
              <a:gd name="connsiteY29" fmla="*/ 5324535 h 5324535"/>
              <a:gd name="connsiteX30" fmla="*/ 10079494 w 11140802"/>
              <a:gd name="connsiteY30" fmla="*/ 5324535 h 5324535"/>
              <a:gd name="connsiteX31" fmla="*/ 9493136 w 11140802"/>
              <a:gd name="connsiteY31" fmla="*/ 5324535 h 5324535"/>
              <a:gd name="connsiteX32" fmla="*/ 8683962 w 11140802"/>
              <a:gd name="connsiteY32" fmla="*/ 5324535 h 5324535"/>
              <a:gd name="connsiteX33" fmla="*/ 8320420 w 11140802"/>
              <a:gd name="connsiteY33" fmla="*/ 5324535 h 5324535"/>
              <a:gd name="connsiteX34" fmla="*/ 7734062 w 11140802"/>
              <a:gd name="connsiteY34" fmla="*/ 5324535 h 5324535"/>
              <a:gd name="connsiteX35" fmla="*/ 7370520 w 11140802"/>
              <a:gd name="connsiteY35" fmla="*/ 5324535 h 5324535"/>
              <a:gd name="connsiteX36" fmla="*/ 6561346 w 11140802"/>
              <a:gd name="connsiteY36" fmla="*/ 5324535 h 5324535"/>
              <a:gd name="connsiteX37" fmla="*/ 5863580 w 11140802"/>
              <a:gd name="connsiteY37" fmla="*/ 5324535 h 5324535"/>
              <a:gd name="connsiteX38" fmla="*/ 5054406 w 11140802"/>
              <a:gd name="connsiteY38" fmla="*/ 5324535 h 5324535"/>
              <a:gd name="connsiteX39" fmla="*/ 4356640 w 11140802"/>
              <a:gd name="connsiteY39" fmla="*/ 5324535 h 5324535"/>
              <a:gd name="connsiteX40" fmla="*/ 3881690 w 11140802"/>
              <a:gd name="connsiteY40" fmla="*/ 5324535 h 5324535"/>
              <a:gd name="connsiteX41" fmla="*/ 3406740 w 11140802"/>
              <a:gd name="connsiteY41" fmla="*/ 5324535 h 5324535"/>
              <a:gd name="connsiteX42" fmla="*/ 2931790 w 11140802"/>
              <a:gd name="connsiteY42" fmla="*/ 5324535 h 5324535"/>
              <a:gd name="connsiteX43" fmla="*/ 2122616 w 11140802"/>
              <a:gd name="connsiteY43" fmla="*/ 5324535 h 5324535"/>
              <a:gd name="connsiteX44" fmla="*/ 1313442 w 11140802"/>
              <a:gd name="connsiteY44" fmla="*/ 5324535 h 5324535"/>
              <a:gd name="connsiteX45" fmla="*/ 1061308 w 11140802"/>
              <a:gd name="connsiteY45" fmla="*/ 5324535 h 5324535"/>
              <a:gd name="connsiteX46" fmla="*/ 0 w 11140802"/>
              <a:gd name="connsiteY46" fmla="*/ 5324535 h 5324535"/>
              <a:gd name="connsiteX47" fmla="*/ 0 w 11140802"/>
              <a:gd name="connsiteY47" fmla="*/ 4839411 h 5324535"/>
              <a:gd name="connsiteX48" fmla="*/ 0 w 11140802"/>
              <a:gd name="connsiteY48" fmla="*/ 4247796 h 5324535"/>
              <a:gd name="connsiteX49" fmla="*/ 0 w 11140802"/>
              <a:gd name="connsiteY49" fmla="*/ 3709426 h 5324535"/>
              <a:gd name="connsiteX50" fmla="*/ 0 w 11140802"/>
              <a:gd name="connsiteY50" fmla="*/ 3277547 h 5324535"/>
              <a:gd name="connsiteX51" fmla="*/ 0 w 11140802"/>
              <a:gd name="connsiteY51" fmla="*/ 2845668 h 5324535"/>
              <a:gd name="connsiteX52" fmla="*/ 0 w 11140802"/>
              <a:gd name="connsiteY52" fmla="*/ 2307299 h 5324535"/>
              <a:gd name="connsiteX53" fmla="*/ 0 w 11140802"/>
              <a:gd name="connsiteY53" fmla="*/ 1875420 h 5324535"/>
              <a:gd name="connsiteX54" fmla="*/ 0 w 11140802"/>
              <a:gd name="connsiteY54" fmla="*/ 1283805 h 5324535"/>
              <a:gd name="connsiteX55" fmla="*/ 0 w 11140802"/>
              <a:gd name="connsiteY55" fmla="*/ 745435 h 5324535"/>
              <a:gd name="connsiteX56" fmla="*/ 0 w 11140802"/>
              <a:gd name="connsiteY56" fmla="*/ 0 h 532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1140802" h="5324535" extrusionOk="0">
                <a:moveTo>
                  <a:pt x="0" y="0"/>
                </a:moveTo>
                <a:cubicBezTo>
                  <a:pt x="96230" y="-9701"/>
                  <a:pt x="169952" y="5377"/>
                  <a:pt x="252134" y="0"/>
                </a:cubicBezTo>
                <a:cubicBezTo>
                  <a:pt x="334316" y="-5377"/>
                  <a:pt x="475929" y="26492"/>
                  <a:pt x="615676" y="0"/>
                </a:cubicBezTo>
                <a:cubicBezTo>
                  <a:pt x="755423" y="-26492"/>
                  <a:pt x="1253977" y="48317"/>
                  <a:pt x="1424850" y="0"/>
                </a:cubicBezTo>
                <a:cubicBezTo>
                  <a:pt x="1595723" y="-48317"/>
                  <a:pt x="1775831" y="62689"/>
                  <a:pt x="2011208" y="0"/>
                </a:cubicBezTo>
                <a:cubicBezTo>
                  <a:pt x="2246585" y="-62689"/>
                  <a:pt x="2326250" y="40904"/>
                  <a:pt x="2597566" y="0"/>
                </a:cubicBezTo>
                <a:cubicBezTo>
                  <a:pt x="2868882" y="-40904"/>
                  <a:pt x="2873907" y="7999"/>
                  <a:pt x="2961108" y="0"/>
                </a:cubicBezTo>
                <a:cubicBezTo>
                  <a:pt x="3048309" y="-7999"/>
                  <a:pt x="3125579" y="15020"/>
                  <a:pt x="3213242" y="0"/>
                </a:cubicBezTo>
                <a:cubicBezTo>
                  <a:pt x="3300905" y="-15020"/>
                  <a:pt x="3496826" y="21572"/>
                  <a:pt x="3576784" y="0"/>
                </a:cubicBezTo>
                <a:cubicBezTo>
                  <a:pt x="3656742" y="-21572"/>
                  <a:pt x="3817556" y="31263"/>
                  <a:pt x="3940326" y="0"/>
                </a:cubicBezTo>
                <a:cubicBezTo>
                  <a:pt x="4063096" y="-31263"/>
                  <a:pt x="4306812" y="3639"/>
                  <a:pt x="4415276" y="0"/>
                </a:cubicBezTo>
                <a:cubicBezTo>
                  <a:pt x="4523740" y="-3639"/>
                  <a:pt x="4784141" y="36647"/>
                  <a:pt x="5001634" y="0"/>
                </a:cubicBezTo>
                <a:cubicBezTo>
                  <a:pt x="5219127" y="-36647"/>
                  <a:pt x="5613838" y="49932"/>
                  <a:pt x="5810808" y="0"/>
                </a:cubicBezTo>
                <a:cubicBezTo>
                  <a:pt x="6007778" y="-49932"/>
                  <a:pt x="6348662" y="5201"/>
                  <a:pt x="6619982" y="0"/>
                </a:cubicBezTo>
                <a:cubicBezTo>
                  <a:pt x="6891302" y="-5201"/>
                  <a:pt x="7206236" y="80629"/>
                  <a:pt x="7429156" y="0"/>
                </a:cubicBezTo>
                <a:cubicBezTo>
                  <a:pt x="7652076" y="-80629"/>
                  <a:pt x="7881359" y="19181"/>
                  <a:pt x="8015514" y="0"/>
                </a:cubicBezTo>
                <a:cubicBezTo>
                  <a:pt x="8149669" y="-19181"/>
                  <a:pt x="8403616" y="68425"/>
                  <a:pt x="8601872" y="0"/>
                </a:cubicBezTo>
                <a:cubicBezTo>
                  <a:pt x="8800128" y="-68425"/>
                  <a:pt x="8829234" y="18953"/>
                  <a:pt x="8965414" y="0"/>
                </a:cubicBezTo>
                <a:cubicBezTo>
                  <a:pt x="9101594" y="-18953"/>
                  <a:pt x="9598025" y="69096"/>
                  <a:pt x="9774588" y="0"/>
                </a:cubicBezTo>
                <a:cubicBezTo>
                  <a:pt x="9951151" y="-69096"/>
                  <a:pt x="10206140" y="24810"/>
                  <a:pt x="10472354" y="0"/>
                </a:cubicBezTo>
                <a:cubicBezTo>
                  <a:pt x="10738568" y="-24810"/>
                  <a:pt x="10991062" y="68836"/>
                  <a:pt x="11140802" y="0"/>
                </a:cubicBezTo>
                <a:cubicBezTo>
                  <a:pt x="11185234" y="249402"/>
                  <a:pt x="11139609" y="413190"/>
                  <a:pt x="11140802" y="538370"/>
                </a:cubicBezTo>
                <a:cubicBezTo>
                  <a:pt x="11141995" y="663550"/>
                  <a:pt x="11085586" y="993120"/>
                  <a:pt x="11140802" y="1183230"/>
                </a:cubicBezTo>
                <a:cubicBezTo>
                  <a:pt x="11196018" y="1373340"/>
                  <a:pt x="11134938" y="1517269"/>
                  <a:pt x="11140802" y="1828090"/>
                </a:cubicBezTo>
                <a:cubicBezTo>
                  <a:pt x="11146666" y="2138911"/>
                  <a:pt x="11090879" y="2211365"/>
                  <a:pt x="11140802" y="2419705"/>
                </a:cubicBezTo>
                <a:cubicBezTo>
                  <a:pt x="11190725" y="2628045"/>
                  <a:pt x="11095152" y="2797205"/>
                  <a:pt x="11140802" y="2904830"/>
                </a:cubicBezTo>
                <a:cubicBezTo>
                  <a:pt x="11186452" y="3012455"/>
                  <a:pt x="11126632" y="3299656"/>
                  <a:pt x="11140802" y="3443199"/>
                </a:cubicBezTo>
                <a:cubicBezTo>
                  <a:pt x="11154972" y="3586742"/>
                  <a:pt x="11087633" y="3935097"/>
                  <a:pt x="11140802" y="4141305"/>
                </a:cubicBezTo>
                <a:cubicBezTo>
                  <a:pt x="11193971" y="4347513"/>
                  <a:pt x="11019735" y="4990337"/>
                  <a:pt x="11140802" y="5324535"/>
                </a:cubicBezTo>
                <a:cubicBezTo>
                  <a:pt x="10992754" y="5366769"/>
                  <a:pt x="10812077" y="5261377"/>
                  <a:pt x="10554444" y="5324535"/>
                </a:cubicBezTo>
                <a:cubicBezTo>
                  <a:pt x="10296811" y="5387693"/>
                  <a:pt x="10273064" y="5310516"/>
                  <a:pt x="10079494" y="5324535"/>
                </a:cubicBezTo>
                <a:cubicBezTo>
                  <a:pt x="9885924" y="5338554"/>
                  <a:pt x="9679535" y="5262295"/>
                  <a:pt x="9493136" y="5324535"/>
                </a:cubicBezTo>
                <a:cubicBezTo>
                  <a:pt x="9306737" y="5386775"/>
                  <a:pt x="8913462" y="5311146"/>
                  <a:pt x="8683962" y="5324535"/>
                </a:cubicBezTo>
                <a:cubicBezTo>
                  <a:pt x="8454462" y="5337924"/>
                  <a:pt x="8452553" y="5303510"/>
                  <a:pt x="8320420" y="5324535"/>
                </a:cubicBezTo>
                <a:cubicBezTo>
                  <a:pt x="8188287" y="5345560"/>
                  <a:pt x="7901677" y="5319179"/>
                  <a:pt x="7734062" y="5324535"/>
                </a:cubicBezTo>
                <a:cubicBezTo>
                  <a:pt x="7566447" y="5329891"/>
                  <a:pt x="7505924" y="5283110"/>
                  <a:pt x="7370520" y="5324535"/>
                </a:cubicBezTo>
                <a:cubicBezTo>
                  <a:pt x="7235116" y="5365960"/>
                  <a:pt x="6759491" y="5250958"/>
                  <a:pt x="6561346" y="5324535"/>
                </a:cubicBezTo>
                <a:cubicBezTo>
                  <a:pt x="6363201" y="5398112"/>
                  <a:pt x="6197829" y="5295687"/>
                  <a:pt x="5863580" y="5324535"/>
                </a:cubicBezTo>
                <a:cubicBezTo>
                  <a:pt x="5529331" y="5353383"/>
                  <a:pt x="5444343" y="5301402"/>
                  <a:pt x="5054406" y="5324535"/>
                </a:cubicBezTo>
                <a:cubicBezTo>
                  <a:pt x="4664469" y="5347668"/>
                  <a:pt x="4513042" y="5255935"/>
                  <a:pt x="4356640" y="5324535"/>
                </a:cubicBezTo>
                <a:cubicBezTo>
                  <a:pt x="4200238" y="5393135"/>
                  <a:pt x="4083749" y="5286108"/>
                  <a:pt x="3881690" y="5324535"/>
                </a:cubicBezTo>
                <a:cubicBezTo>
                  <a:pt x="3679631" y="5362962"/>
                  <a:pt x="3608590" y="5308820"/>
                  <a:pt x="3406740" y="5324535"/>
                </a:cubicBezTo>
                <a:cubicBezTo>
                  <a:pt x="3204890" y="5340250"/>
                  <a:pt x="3092970" y="5277246"/>
                  <a:pt x="2931790" y="5324535"/>
                </a:cubicBezTo>
                <a:cubicBezTo>
                  <a:pt x="2770610" y="5371824"/>
                  <a:pt x="2313966" y="5237956"/>
                  <a:pt x="2122616" y="5324535"/>
                </a:cubicBezTo>
                <a:cubicBezTo>
                  <a:pt x="1931266" y="5411114"/>
                  <a:pt x="1642843" y="5306205"/>
                  <a:pt x="1313442" y="5324535"/>
                </a:cubicBezTo>
                <a:cubicBezTo>
                  <a:pt x="984041" y="5342865"/>
                  <a:pt x="1157386" y="5298726"/>
                  <a:pt x="1061308" y="5324535"/>
                </a:cubicBezTo>
                <a:cubicBezTo>
                  <a:pt x="965230" y="5350344"/>
                  <a:pt x="392971" y="5308936"/>
                  <a:pt x="0" y="5324535"/>
                </a:cubicBezTo>
                <a:cubicBezTo>
                  <a:pt x="-56674" y="5082251"/>
                  <a:pt x="51462" y="4989431"/>
                  <a:pt x="0" y="4839411"/>
                </a:cubicBezTo>
                <a:cubicBezTo>
                  <a:pt x="-51462" y="4689391"/>
                  <a:pt x="68315" y="4476845"/>
                  <a:pt x="0" y="4247796"/>
                </a:cubicBezTo>
                <a:cubicBezTo>
                  <a:pt x="-68315" y="4018748"/>
                  <a:pt x="46470" y="3970707"/>
                  <a:pt x="0" y="3709426"/>
                </a:cubicBezTo>
                <a:cubicBezTo>
                  <a:pt x="-46470" y="3448145"/>
                  <a:pt x="17155" y="3390185"/>
                  <a:pt x="0" y="3277547"/>
                </a:cubicBezTo>
                <a:cubicBezTo>
                  <a:pt x="-17155" y="3164909"/>
                  <a:pt x="34086" y="3045680"/>
                  <a:pt x="0" y="2845668"/>
                </a:cubicBezTo>
                <a:cubicBezTo>
                  <a:pt x="-34086" y="2645656"/>
                  <a:pt x="54604" y="2490543"/>
                  <a:pt x="0" y="2307299"/>
                </a:cubicBezTo>
                <a:cubicBezTo>
                  <a:pt x="-54604" y="2124055"/>
                  <a:pt x="17680" y="2073406"/>
                  <a:pt x="0" y="1875420"/>
                </a:cubicBezTo>
                <a:cubicBezTo>
                  <a:pt x="-17680" y="1677434"/>
                  <a:pt x="54094" y="1429650"/>
                  <a:pt x="0" y="1283805"/>
                </a:cubicBezTo>
                <a:cubicBezTo>
                  <a:pt x="-54094" y="1137961"/>
                  <a:pt x="12482" y="974283"/>
                  <a:pt x="0" y="745435"/>
                </a:cubicBezTo>
                <a:cubicBezTo>
                  <a:pt x="-12482" y="516587"/>
                  <a:pt x="76884" y="309502"/>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Evolution du champ « Confirmé » par « Etat d’inscription »</a:t>
            </a:r>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a:p>
            <a:r>
              <a:rPr lang="fr-FR" sz="1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a:t>
            </a:r>
          </a:p>
          <a:p>
            <a:pPr lvl="0" fontAlgn="base">
              <a:buSzPts val="1000"/>
              <a:tabLst>
                <a:tab pos="457200" algn="l"/>
              </a:tabLst>
            </a:pPr>
            <a:r>
              <a:rPr lang="fr-FR" sz="1600" dirty="0">
                <a:solidFill>
                  <a:srgbClr val="000000"/>
                </a:solidFill>
                <a:effectLst/>
                <a:ea typeface="Calibri" panose="020F0502020204030204" pitchFamily="34" charset="0"/>
              </a:rPr>
              <a:t>	</a:t>
            </a:r>
            <a:r>
              <a:rPr lang="fr-FR" dirty="0">
                <a:solidFill>
                  <a:srgbClr val="000000"/>
                </a:solidFill>
                <a:effectLst/>
                <a:ea typeface="Calibri" panose="020F0502020204030204" pitchFamily="34" charset="0"/>
              </a:rPr>
              <a:t>1.Prospect </a:t>
            </a:r>
            <a:r>
              <a:rPr lang="fr-FR" dirty="0">
                <a:solidFill>
                  <a:srgbClr val="000000"/>
                </a:solidFill>
                <a:ea typeface="Calibri" panose="020F0502020204030204" pitchFamily="34" charset="0"/>
              </a:rPr>
              <a:t>     -&gt; </a:t>
            </a:r>
            <a:r>
              <a:rPr lang="fr-FR" dirty="0">
                <a:solidFill>
                  <a:srgbClr val="000000"/>
                </a:solidFill>
                <a:effectLst/>
                <a:ea typeface="Calibri" panose="020F0502020204030204" pitchFamily="34" charset="0"/>
              </a:rPr>
              <a:t>inscription à valider,  stagiaire à recontacter pour validation </a:t>
            </a:r>
            <a:r>
              <a:rPr lang="fr-FR" dirty="0" err="1">
                <a:solidFill>
                  <a:srgbClr val="000000"/>
                </a:solidFill>
                <a:effectLst/>
                <a:ea typeface="Calibri" panose="020F0502020204030204" pitchFamily="34" charset="0"/>
              </a:rPr>
              <a:t>pré-requis</a:t>
            </a:r>
            <a:r>
              <a:rPr lang="fr-FR" dirty="0">
                <a:solidFill>
                  <a:srgbClr val="000000"/>
                </a:solidFill>
                <a:effectLst/>
                <a:ea typeface="Calibri" panose="020F0502020204030204" pitchFamily="34" charset="0"/>
              </a:rPr>
              <a:t> et positionnement</a:t>
            </a:r>
            <a:endParaRPr lang="fr-FR" dirty="0">
              <a:effectLst/>
              <a:ea typeface="Calibri" panose="020F0502020204030204" pitchFamily="34" charset="0"/>
            </a:endParaRPr>
          </a:p>
          <a:p>
            <a:pPr lvl="0" fontAlgn="base">
              <a:buSzPts val="1000"/>
              <a:tabLst>
                <a:tab pos="457200" algn="l"/>
              </a:tabLst>
            </a:pPr>
            <a:r>
              <a:rPr lang="fr-FR" dirty="0">
                <a:solidFill>
                  <a:srgbClr val="000000"/>
                </a:solidFill>
                <a:effectLst/>
                <a:ea typeface="Calibri" panose="020F0502020204030204" pitchFamily="34" charset="0"/>
              </a:rPr>
              <a:t>	2. </a:t>
            </a:r>
            <a:r>
              <a:rPr lang="fr-FR" dirty="0" err="1">
                <a:solidFill>
                  <a:srgbClr val="000000"/>
                </a:solidFill>
                <a:effectLst/>
                <a:ea typeface="Calibri" panose="020F0502020204030204" pitchFamily="34" charset="0"/>
              </a:rPr>
              <a:t>Pré-inscrit</a:t>
            </a:r>
            <a:r>
              <a:rPr lang="fr-FR" dirty="0">
                <a:solidFill>
                  <a:srgbClr val="000000"/>
                </a:solidFill>
                <a:effectLst/>
                <a:ea typeface="Calibri" panose="020F0502020204030204" pitchFamily="34" charset="0"/>
              </a:rPr>
              <a:t> </a:t>
            </a:r>
            <a:r>
              <a:rPr lang="fr-FR" dirty="0">
                <a:solidFill>
                  <a:srgbClr val="000000"/>
                </a:solidFill>
                <a:ea typeface="Calibri" panose="020F0502020204030204" pitchFamily="34" charset="0"/>
              </a:rPr>
              <a:t>  -&gt; </a:t>
            </a:r>
            <a:r>
              <a:rPr lang="fr-FR" dirty="0">
                <a:solidFill>
                  <a:srgbClr val="000000"/>
                </a:solidFill>
                <a:effectLst/>
                <a:ea typeface="Calibri" panose="020F0502020204030204" pitchFamily="34" charset="0"/>
              </a:rPr>
              <a:t>intention validé</a:t>
            </a:r>
            <a:endParaRPr lang="fr-FR" dirty="0">
              <a:effectLst/>
              <a:ea typeface="Calibri" panose="020F0502020204030204" pitchFamily="34" charset="0"/>
            </a:endParaRPr>
          </a:p>
          <a:p>
            <a:pPr lvl="0" fontAlgn="base">
              <a:buSzPts val="1000"/>
              <a:tabLst>
                <a:tab pos="457200" algn="l"/>
              </a:tabLst>
            </a:pPr>
            <a:r>
              <a:rPr lang="fr-FR" dirty="0">
                <a:solidFill>
                  <a:srgbClr val="000000"/>
                </a:solidFill>
                <a:effectLst/>
                <a:ea typeface="Calibri" panose="020F0502020204030204" pitchFamily="34" charset="0"/>
              </a:rPr>
              <a:t>	3.En attente de validation </a:t>
            </a:r>
            <a:r>
              <a:rPr lang="fr-FR" dirty="0">
                <a:solidFill>
                  <a:srgbClr val="000000"/>
                </a:solidFill>
                <a:ea typeface="Calibri" panose="020F0502020204030204" pitchFamily="34" charset="0"/>
              </a:rPr>
              <a:t>    -</a:t>
            </a:r>
            <a:r>
              <a:rPr lang="fr-FR" dirty="0">
                <a:solidFill>
                  <a:srgbClr val="000000"/>
                </a:solidFill>
                <a:effectLst/>
                <a:ea typeface="Calibri" panose="020F0502020204030204" pitchFamily="34" charset="0"/>
              </a:rPr>
              <a:t>&gt; Pré requis + jury / check </a:t>
            </a:r>
            <a:r>
              <a:rPr lang="fr-FR" dirty="0" err="1">
                <a:solidFill>
                  <a:srgbClr val="000000"/>
                </a:solidFill>
                <a:effectLst/>
                <a:ea typeface="Calibri" panose="020F0502020204030204" pitchFamily="34" charset="0"/>
              </a:rPr>
              <a:t>list</a:t>
            </a:r>
            <a:r>
              <a:rPr lang="fr-FR" dirty="0">
                <a:solidFill>
                  <a:srgbClr val="000000"/>
                </a:solidFill>
                <a:effectLst/>
                <a:ea typeface="Calibri" panose="020F0502020204030204" pitchFamily="34" charset="0"/>
              </a:rPr>
              <a:t> + délai de rétractation</a:t>
            </a:r>
            <a:endParaRPr lang="fr-FR" dirty="0">
              <a:effectLst/>
              <a:ea typeface="Calibri" panose="020F0502020204030204" pitchFamily="34" charset="0"/>
            </a:endParaRPr>
          </a:p>
          <a:p>
            <a:pPr lvl="0" fontAlgn="base">
              <a:buSzPts val="1000"/>
              <a:tabLst>
                <a:tab pos="457200" algn="l"/>
              </a:tabLst>
            </a:pPr>
            <a:r>
              <a:rPr lang="fr-FR" dirty="0">
                <a:solidFill>
                  <a:srgbClr val="000000"/>
                </a:solidFill>
                <a:effectLst/>
                <a:ea typeface="Calibri" panose="020F0502020204030204" pitchFamily="34" charset="0"/>
              </a:rPr>
              <a:t>	4.Inscription validée      -&gt; positionnement validé + accord prise en charge + </a:t>
            </a:r>
            <a:r>
              <a:rPr lang="fr-FR" dirty="0">
                <a:solidFill>
                  <a:srgbClr val="000000"/>
                </a:solidFill>
                <a:ea typeface="Calibri" panose="020F0502020204030204" pitchFamily="34" charset="0"/>
              </a:rPr>
              <a:t>d</a:t>
            </a:r>
            <a:r>
              <a:rPr lang="fr-FR" dirty="0">
                <a:solidFill>
                  <a:srgbClr val="000000"/>
                </a:solidFill>
                <a:effectLst/>
                <a:ea typeface="Calibri" panose="020F0502020204030204" pitchFamily="34" charset="0"/>
              </a:rPr>
              <a:t>émarrage procédure administrative</a:t>
            </a:r>
            <a:endParaRPr lang="fr-FR" dirty="0">
              <a:effectLst/>
              <a:ea typeface="Calibri" panose="020F0502020204030204" pitchFamily="34" charset="0"/>
            </a:endParaRPr>
          </a:p>
          <a:p>
            <a:pPr lvl="0" fontAlgn="base">
              <a:buSzPts val="1000"/>
              <a:tabLst>
                <a:tab pos="457200" algn="l"/>
              </a:tabLst>
            </a:pPr>
            <a:r>
              <a:rPr lang="fr-FR" dirty="0">
                <a:solidFill>
                  <a:srgbClr val="000000"/>
                </a:solidFill>
                <a:effectLst/>
                <a:ea typeface="Calibri" panose="020F0502020204030204" pitchFamily="34" charset="0"/>
              </a:rPr>
              <a:t>	5.Entrée en formation   -&gt; au jour du démarrage de la formation</a:t>
            </a:r>
            <a:endParaRPr lang="fr-FR" dirty="0">
              <a:effectLst/>
              <a:ea typeface="Calibri" panose="020F0502020204030204" pitchFamily="34" charset="0"/>
            </a:endParaRPr>
          </a:p>
          <a:p>
            <a:pPr lvl="0" fontAlgn="base">
              <a:buSzPts val="1000"/>
              <a:tabLst>
                <a:tab pos="457200" algn="l"/>
              </a:tabLst>
            </a:pPr>
            <a:r>
              <a:rPr lang="fr-FR" dirty="0">
                <a:solidFill>
                  <a:srgbClr val="000000"/>
                </a:solidFill>
                <a:effectLst/>
                <a:ea typeface="Calibri" panose="020F0502020204030204" pitchFamily="34" charset="0"/>
              </a:rPr>
              <a:t>	6.Sortie de formation </a:t>
            </a:r>
            <a:r>
              <a:rPr lang="fr-FR" dirty="0">
                <a:solidFill>
                  <a:srgbClr val="000000"/>
                </a:solidFill>
                <a:ea typeface="Calibri" panose="020F0502020204030204" pitchFamily="34" charset="0"/>
              </a:rPr>
              <a:t>   -&gt; f</a:t>
            </a:r>
            <a:r>
              <a:rPr lang="fr-FR" dirty="0">
                <a:solidFill>
                  <a:srgbClr val="000000"/>
                </a:solidFill>
                <a:effectLst/>
                <a:ea typeface="Calibri" panose="020F0502020204030204" pitchFamily="34" charset="0"/>
              </a:rPr>
              <a:t>ormation terminée + déclaration des heures</a:t>
            </a:r>
            <a:endParaRPr lang="fr-FR" dirty="0">
              <a:effectLst/>
              <a:ea typeface="Calibri" panose="020F0502020204030204" pitchFamily="34" charset="0"/>
            </a:endParaRPr>
          </a:p>
          <a:p>
            <a:pPr lvl="0" fontAlgn="base">
              <a:buSzPts val="1000"/>
              <a:tabLst>
                <a:tab pos="457200" algn="l"/>
              </a:tabLst>
            </a:pPr>
            <a:r>
              <a:rPr lang="fr-FR" dirty="0">
                <a:solidFill>
                  <a:srgbClr val="000000"/>
                </a:solidFill>
                <a:effectLst/>
                <a:ea typeface="Calibri" panose="020F0502020204030204" pitchFamily="34" charset="0"/>
              </a:rPr>
              <a:t>	7.À facturer 	             -&gt; en attente d’éléments pour facturer + déclarations sur </a:t>
            </a:r>
            <a:r>
              <a:rPr lang="fr-FR" dirty="0" err="1">
                <a:solidFill>
                  <a:srgbClr val="000000"/>
                </a:solidFill>
                <a:effectLst/>
                <a:ea typeface="Calibri" panose="020F0502020204030204" pitchFamily="34" charset="0"/>
              </a:rPr>
              <a:t>edof</a:t>
            </a:r>
            <a:endParaRPr lang="fr-FR" dirty="0">
              <a:effectLst/>
              <a:ea typeface="Calibri" panose="020F0502020204030204" pitchFamily="34" charset="0"/>
            </a:endParaRPr>
          </a:p>
          <a:p>
            <a:pPr lvl="0" fontAlgn="base">
              <a:buSzPts val="1000"/>
              <a:tabLst>
                <a:tab pos="457200" algn="l"/>
              </a:tabLst>
            </a:pPr>
            <a:r>
              <a:rPr lang="fr-FR" dirty="0">
                <a:solidFill>
                  <a:srgbClr val="000000"/>
                </a:solidFill>
                <a:effectLst/>
                <a:ea typeface="Calibri" panose="020F0502020204030204" pitchFamily="34" charset="0"/>
              </a:rPr>
              <a:t>	8.En attente de paiement </a:t>
            </a:r>
            <a:endParaRPr lang="fr-FR" dirty="0">
              <a:effectLst/>
              <a:ea typeface="Calibri" panose="020F0502020204030204" pitchFamily="34" charset="0"/>
            </a:endParaRPr>
          </a:p>
          <a:p>
            <a:pPr lvl="0" fontAlgn="base">
              <a:buSzPts val="1000"/>
              <a:tabLst>
                <a:tab pos="457200" algn="l"/>
              </a:tabLst>
            </a:pPr>
            <a:r>
              <a:rPr lang="fr-FR" dirty="0">
                <a:solidFill>
                  <a:srgbClr val="000000"/>
                </a:solidFill>
                <a:effectLst/>
                <a:ea typeface="Calibri" panose="020F0502020204030204" pitchFamily="34" charset="0"/>
              </a:rPr>
              <a:t>	9.Clôturé </a:t>
            </a:r>
            <a:endParaRPr lang="fr-FR" dirty="0">
              <a:effectLst/>
              <a:ea typeface="Calibri" panose="020F0502020204030204" pitchFamily="34" charset="0"/>
            </a:endParaRPr>
          </a:p>
          <a:p>
            <a:pPr lvl="0" fontAlgn="base">
              <a:buSzPts val="1000"/>
              <a:tabLst>
                <a:tab pos="457200" algn="l"/>
              </a:tabLst>
            </a:pPr>
            <a:r>
              <a:rPr lang="fr-FR" dirty="0">
                <a:solidFill>
                  <a:srgbClr val="000000"/>
                </a:solidFill>
                <a:effectLst/>
                <a:ea typeface="Calibri" panose="020F0502020204030204" pitchFamily="34" charset="0"/>
              </a:rPr>
              <a:t>	10.Liste d’attente / Surbooking</a:t>
            </a:r>
            <a:endParaRPr lang="fr-FR" dirty="0">
              <a:effectLst/>
              <a:ea typeface="Calibri" panose="020F0502020204030204" pitchFamily="34" charset="0"/>
            </a:endParaRPr>
          </a:p>
          <a:p>
            <a:pPr lvl="0" fontAlgn="base">
              <a:buSzPts val="1000"/>
              <a:tabLst>
                <a:tab pos="457200" algn="l"/>
              </a:tabLst>
            </a:pPr>
            <a:r>
              <a:rPr lang="fr-FR" dirty="0">
                <a:solidFill>
                  <a:srgbClr val="000000"/>
                </a:solidFill>
                <a:effectLst/>
                <a:ea typeface="Calibri" panose="020F0502020204030204" pitchFamily="34" charset="0"/>
              </a:rPr>
              <a:t>	11.Abandon en cours de parcours </a:t>
            </a:r>
            <a:endParaRPr lang="fr-FR" dirty="0">
              <a:effectLst/>
              <a:ea typeface="Calibri" panose="020F0502020204030204" pitchFamily="34" charset="0"/>
            </a:endParaRPr>
          </a:p>
          <a:p>
            <a:pPr lvl="0" fontAlgn="base">
              <a:buSzPts val="1000"/>
              <a:tabLst>
                <a:tab pos="457200" algn="l"/>
              </a:tabLst>
            </a:pPr>
            <a:r>
              <a:rPr lang="fr-FR" dirty="0">
                <a:solidFill>
                  <a:srgbClr val="000000"/>
                </a:solidFill>
                <a:effectLst/>
                <a:ea typeface="Calibri" panose="020F0502020204030204" pitchFamily="34" charset="0"/>
              </a:rPr>
              <a:t>	12.Annulée stagiaire </a:t>
            </a:r>
            <a:endParaRPr lang="fr-FR" dirty="0">
              <a:effectLst/>
              <a:ea typeface="Calibri" panose="020F0502020204030204" pitchFamily="34" charset="0"/>
            </a:endParaRPr>
          </a:p>
          <a:p>
            <a:pPr lvl="0" fontAlgn="base">
              <a:buSzPts val="1000"/>
              <a:tabLst>
                <a:tab pos="457200" algn="l"/>
              </a:tabLst>
            </a:pPr>
            <a:r>
              <a:rPr lang="fr-FR" dirty="0">
                <a:solidFill>
                  <a:srgbClr val="000000"/>
                </a:solidFill>
                <a:effectLst/>
                <a:ea typeface="Calibri" panose="020F0502020204030204" pitchFamily="34" charset="0"/>
              </a:rPr>
              <a:t>	13.Refusée OF</a:t>
            </a:r>
          </a:p>
          <a:p>
            <a:pPr lvl="0" fontAlgn="base">
              <a:buSzPts val="1000"/>
              <a:tabLst>
                <a:tab pos="457200" algn="l"/>
              </a:tabLst>
            </a:pPr>
            <a:endParaRPr lang="fr-FR" sz="1600" dirty="0">
              <a:solidFill>
                <a:srgbClr val="2F479E"/>
              </a:solidFill>
              <a:ea typeface="Calibri" panose="020F0502020204030204" pitchFamily="34" charset="0"/>
              <a:cs typeface="Times New Roman" panose="02020603050405020304" pitchFamily="18" charset="0"/>
              <a:sym typeface="Wingdings" panose="05000000000000000000" pitchFamily="2" charset="2"/>
            </a:endParaRPr>
          </a:p>
          <a:p>
            <a:pPr lvl="0" fontAlgn="base">
              <a:buSzPts val="1000"/>
              <a:tabLst>
                <a:tab pos="457200" algn="l"/>
              </a:tabLst>
            </a:pPr>
            <a:r>
              <a:rPr lang="fr-FR" sz="1600" dirty="0">
                <a:solidFill>
                  <a:srgbClr val="2F479E"/>
                </a:solidFill>
                <a:ea typeface="Calibri" panose="020F0502020204030204" pitchFamily="34" charset="0"/>
                <a:cs typeface="Times New Roman" panose="02020603050405020304" pitchFamily="18" charset="0"/>
                <a:sym typeface="Wingdings" panose="05000000000000000000" pitchFamily="2" charset="2"/>
              </a:rPr>
              <a:t>  </a:t>
            </a:r>
            <a:r>
              <a:rPr lang="fr-FR" sz="2000" b="1" dirty="0">
                <a:solidFill>
                  <a:srgbClr val="2F479E"/>
                </a:solidFill>
                <a:ea typeface="Calibri" panose="020F0502020204030204" pitchFamily="34" charset="0"/>
                <a:cs typeface="Times New Roman" panose="02020603050405020304" pitchFamily="18" charset="0"/>
                <a:sym typeface="Wingdings" panose="05000000000000000000" pitchFamily="2" charset="2"/>
              </a:rPr>
              <a:t>Quid de l’information « le participant a confirmé sa venue ou pas » ?</a:t>
            </a:r>
          </a:p>
          <a:p>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VALIDATION DU GROUPE  ?</a:t>
            </a:r>
          </a:p>
        </p:txBody>
      </p:sp>
    </p:spTree>
    <p:extLst>
      <p:ext uri="{BB962C8B-B14F-4D97-AF65-F5344CB8AC3E}">
        <p14:creationId xmlns:p14="http://schemas.microsoft.com/office/powerpoint/2010/main" val="151248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78439" y="1567740"/>
            <a:ext cx="9144000" cy="2692815"/>
          </a:xfrm>
        </p:spPr>
        <p:txBody>
          <a:bodyPr>
            <a:normAutofit fontScale="90000"/>
          </a:bodyPr>
          <a:lstStyle/>
          <a:p>
            <a:pPr>
              <a:lnSpc>
                <a:spcPct val="150000"/>
              </a:lnSpc>
              <a:spcAft>
                <a:spcPts val="1000"/>
              </a:spcAft>
            </a:pPr>
            <a:r>
              <a:rPr lang="fr-FR" dirty="0">
                <a:solidFill>
                  <a:srgbClr val="2F479E"/>
                </a:solidFill>
                <a:latin typeface="ITC Avant Garde Std Bk" panose="020B0502020202020204" pitchFamily="34" charset="0"/>
              </a:rPr>
              <a:t>|NOUVEAUTES LIVREES|</a:t>
            </a:r>
            <a:br>
              <a:rPr lang="fr-FR" dirty="0">
                <a:solidFill>
                  <a:srgbClr val="2F479E"/>
                </a:solidFill>
                <a:latin typeface="ITC Avant Garde Std Bk" panose="020B0502020202020204" pitchFamily="34" charset="0"/>
              </a:rPr>
            </a:br>
            <a:r>
              <a:rPr lang="fr-FR" dirty="0">
                <a:solidFill>
                  <a:schemeClr val="accent2"/>
                </a:solidFill>
                <a:latin typeface="ITC Avant Garde Std Bk" panose="020B0502020202020204" pitchFamily="34" charset="0"/>
              </a:rPr>
              <a:t>PARAMETRAGE</a:t>
            </a:r>
            <a:endParaRPr lang="fr-FR" sz="4400" dirty="0">
              <a:solidFill>
                <a:schemeClr val="accent2"/>
              </a:solidFill>
              <a:latin typeface="ITC Avant Garde Std Bk" panose="020B0502020202020204" pitchFamily="34" charset="0"/>
            </a:endParaRPr>
          </a:p>
        </p:txBody>
      </p:sp>
      <p:pic>
        <p:nvPicPr>
          <p:cNvPr id="7" name="Image 6" descr="Une image contenant jeu&#10;&#10;Description générée automatiquement">
            <a:extLst>
              <a:ext uri="{FF2B5EF4-FFF2-40B4-BE49-F238E27FC236}">
                <a16:creationId xmlns:a16="http://schemas.microsoft.com/office/drawing/2014/main" id="{A838307C-333D-432D-891B-AC273343A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525" y="377411"/>
            <a:ext cx="2137145" cy="1373116"/>
          </a:xfrm>
          <a:prstGeom prst="rect">
            <a:avLst/>
          </a:prstGeom>
        </p:spPr>
      </p:pic>
      <p:sp>
        <p:nvSpPr>
          <p:cNvPr id="4" name="ZoneTexte 3">
            <a:extLst>
              <a:ext uri="{FF2B5EF4-FFF2-40B4-BE49-F238E27FC236}">
                <a16:creationId xmlns:a16="http://schemas.microsoft.com/office/drawing/2014/main" id="{003D4B86-B5CB-5FD8-3EF1-0FD78B23951A}"/>
              </a:ext>
            </a:extLst>
          </p:cNvPr>
          <p:cNvSpPr txBox="1"/>
          <p:nvPr/>
        </p:nvSpPr>
        <p:spPr>
          <a:xfrm>
            <a:off x="5643717" y="5290260"/>
            <a:ext cx="4336025" cy="523220"/>
          </a:xfrm>
          <a:prstGeom prst="rect">
            <a:avLst/>
          </a:prstGeom>
          <a:solidFill>
            <a:schemeClr val="bg2"/>
          </a:solidFill>
        </p:spPr>
        <p:txBody>
          <a:bodyPr wrap="square">
            <a:spAutoFit/>
          </a:bodyPr>
          <a:lstStyle/>
          <a:p>
            <a:pPr algn="ctr"/>
            <a:r>
              <a:rPr lang="fr-FR" sz="2800" dirty="0">
                <a:solidFill>
                  <a:srgbClr val="2F479E"/>
                </a:solidFill>
                <a:latin typeface="ITC Avant Garde Std Bk" panose="020B0502020202020204" pitchFamily="34" charset="0"/>
              </a:rPr>
              <a:t>du 10 au 31 oct. 2022</a:t>
            </a:r>
            <a:endParaRPr lang="fr-FR" sz="2800" dirty="0"/>
          </a:p>
        </p:txBody>
      </p:sp>
    </p:spTree>
    <p:extLst>
      <p:ext uri="{BB962C8B-B14F-4D97-AF65-F5344CB8AC3E}">
        <p14:creationId xmlns:p14="http://schemas.microsoft.com/office/powerpoint/2010/main" val="25484933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CA52932-9A6B-5C2B-1A3E-AB2E283EBA8D}"/>
              </a:ext>
            </a:extLst>
          </p:cNvPr>
          <p:cNvSpPr txBox="1"/>
          <p:nvPr/>
        </p:nvSpPr>
        <p:spPr>
          <a:xfrm>
            <a:off x="3781429" y="7636040"/>
            <a:ext cx="10530779" cy="1015663"/>
          </a:xfrm>
          <a:custGeom>
            <a:avLst/>
            <a:gdLst>
              <a:gd name="connsiteX0" fmla="*/ 0 w 10530779"/>
              <a:gd name="connsiteY0" fmla="*/ 0 h 1015663"/>
              <a:gd name="connsiteX1" fmla="*/ 269120 w 10530779"/>
              <a:gd name="connsiteY1" fmla="*/ 0 h 1015663"/>
              <a:gd name="connsiteX2" fmla="*/ 643548 w 10530779"/>
              <a:gd name="connsiteY2" fmla="*/ 0 h 1015663"/>
              <a:gd name="connsiteX3" fmla="*/ 1439206 w 10530779"/>
              <a:gd name="connsiteY3" fmla="*/ 0 h 1015663"/>
              <a:gd name="connsiteX4" fmla="*/ 2024250 w 10530779"/>
              <a:gd name="connsiteY4" fmla="*/ 0 h 1015663"/>
              <a:gd name="connsiteX5" fmla="*/ 2609293 w 10530779"/>
              <a:gd name="connsiteY5" fmla="*/ 0 h 1015663"/>
              <a:gd name="connsiteX6" fmla="*/ 2983721 w 10530779"/>
              <a:gd name="connsiteY6" fmla="*/ 0 h 1015663"/>
              <a:gd name="connsiteX7" fmla="*/ 3252841 w 10530779"/>
              <a:gd name="connsiteY7" fmla="*/ 0 h 1015663"/>
              <a:gd name="connsiteX8" fmla="*/ 3627268 w 10530779"/>
              <a:gd name="connsiteY8" fmla="*/ 0 h 1015663"/>
              <a:gd name="connsiteX9" fmla="*/ 4001696 w 10530779"/>
              <a:gd name="connsiteY9" fmla="*/ 0 h 1015663"/>
              <a:gd name="connsiteX10" fmla="*/ 4481432 w 10530779"/>
              <a:gd name="connsiteY10" fmla="*/ 0 h 1015663"/>
              <a:gd name="connsiteX11" fmla="*/ 5066475 w 10530779"/>
              <a:gd name="connsiteY11" fmla="*/ 0 h 1015663"/>
              <a:gd name="connsiteX12" fmla="*/ 5862134 w 10530779"/>
              <a:gd name="connsiteY12" fmla="*/ 0 h 1015663"/>
              <a:gd name="connsiteX13" fmla="*/ 6657793 w 10530779"/>
              <a:gd name="connsiteY13" fmla="*/ 0 h 1015663"/>
              <a:gd name="connsiteX14" fmla="*/ 7453451 w 10530779"/>
              <a:gd name="connsiteY14" fmla="*/ 0 h 1015663"/>
              <a:gd name="connsiteX15" fmla="*/ 8038495 w 10530779"/>
              <a:gd name="connsiteY15" fmla="*/ 0 h 1015663"/>
              <a:gd name="connsiteX16" fmla="*/ 8623538 w 10530779"/>
              <a:gd name="connsiteY16" fmla="*/ 0 h 1015663"/>
              <a:gd name="connsiteX17" fmla="*/ 8997966 w 10530779"/>
              <a:gd name="connsiteY17" fmla="*/ 0 h 1015663"/>
              <a:gd name="connsiteX18" fmla="*/ 9793624 w 10530779"/>
              <a:gd name="connsiteY18" fmla="*/ 0 h 1015663"/>
              <a:gd name="connsiteX19" fmla="*/ 10530779 w 10530779"/>
              <a:gd name="connsiteY19" fmla="*/ 0 h 1015663"/>
              <a:gd name="connsiteX20" fmla="*/ 10530779 w 10530779"/>
              <a:gd name="connsiteY20" fmla="*/ 477362 h 1015663"/>
              <a:gd name="connsiteX21" fmla="*/ 10530779 w 10530779"/>
              <a:gd name="connsiteY21" fmla="*/ 1015663 h 1015663"/>
              <a:gd name="connsiteX22" fmla="*/ 9840428 w 10530779"/>
              <a:gd name="connsiteY22" fmla="*/ 1015663 h 1015663"/>
              <a:gd name="connsiteX23" fmla="*/ 9360692 w 10530779"/>
              <a:gd name="connsiteY23" fmla="*/ 1015663 h 1015663"/>
              <a:gd name="connsiteX24" fmla="*/ 8880957 w 10530779"/>
              <a:gd name="connsiteY24" fmla="*/ 1015663 h 1015663"/>
              <a:gd name="connsiteX25" fmla="*/ 8401221 w 10530779"/>
              <a:gd name="connsiteY25" fmla="*/ 1015663 h 1015663"/>
              <a:gd name="connsiteX26" fmla="*/ 8026794 w 10530779"/>
              <a:gd name="connsiteY26" fmla="*/ 1015663 h 1015663"/>
              <a:gd name="connsiteX27" fmla="*/ 7231135 w 10530779"/>
              <a:gd name="connsiteY27" fmla="*/ 1015663 h 1015663"/>
              <a:gd name="connsiteX28" fmla="*/ 6540784 w 10530779"/>
              <a:gd name="connsiteY28" fmla="*/ 1015663 h 1015663"/>
              <a:gd name="connsiteX29" fmla="*/ 6061048 w 10530779"/>
              <a:gd name="connsiteY29" fmla="*/ 1015663 h 1015663"/>
              <a:gd name="connsiteX30" fmla="*/ 5581313 w 10530779"/>
              <a:gd name="connsiteY30" fmla="*/ 1015663 h 1015663"/>
              <a:gd name="connsiteX31" fmla="*/ 4996270 w 10530779"/>
              <a:gd name="connsiteY31" fmla="*/ 1015663 h 1015663"/>
              <a:gd name="connsiteX32" fmla="*/ 4200611 w 10530779"/>
              <a:gd name="connsiteY32" fmla="*/ 1015663 h 1015663"/>
              <a:gd name="connsiteX33" fmla="*/ 3826183 w 10530779"/>
              <a:gd name="connsiteY33" fmla="*/ 1015663 h 1015663"/>
              <a:gd name="connsiteX34" fmla="*/ 3241140 w 10530779"/>
              <a:gd name="connsiteY34" fmla="*/ 1015663 h 1015663"/>
              <a:gd name="connsiteX35" fmla="*/ 2866712 w 10530779"/>
              <a:gd name="connsiteY35" fmla="*/ 1015663 h 1015663"/>
              <a:gd name="connsiteX36" fmla="*/ 2071053 w 10530779"/>
              <a:gd name="connsiteY36" fmla="*/ 1015663 h 1015663"/>
              <a:gd name="connsiteX37" fmla="*/ 1380702 w 10530779"/>
              <a:gd name="connsiteY37" fmla="*/ 1015663 h 1015663"/>
              <a:gd name="connsiteX38" fmla="*/ 585043 w 10530779"/>
              <a:gd name="connsiteY38" fmla="*/ 1015663 h 1015663"/>
              <a:gd name="connsiteX39" fmla="*/ 0 w 10530779"/>
              <a:gd name="connsiteY39" fmla="*/ 1015663 h 1015663"/>
              <a:gd name="connsiteX40" fmla="*/ 0 w 10530779"/>
              <a:gd name="connsiteY40" fmla="*/ 517988 h 1015663"/>
              <a:gd name="connsiteX41" fmla="*/ 0 w 10530779"/>
              <a:gd name="connsiteY41" fmla="*/ 0 h 101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530779" h="1015663" extrusionOk="0">
                <a:moveTo>
                  <a:pt x="0" y="0"/>
                </a:moveTo>
                <a:cubicBezTo>
                  <a:pt x="114602" y="-7652"/>
                  <a:pt x="156196" y="20750"/>
                  <a:pt x="269120" y="0"/>
                </a:cubicBezTo>
                <a:cubicBezTo>
                  <a:pt x="382044" y="-20750"/>
                  <a:pt x="485455" y="39117"/>
                  <a:pt x="643548" y="0"/>
                </a:cubicBezTo>
                <a:cubicBezTo>
                  <a:pt x="801641" y="-39117"/>
                  <a:pt x="1165261" y="44394"/>
                  <a:pt x="1439206" y="0"/>
                </a:cubicBezTo>
                <a:cubicBezTo>
                  <a:pt x="1713151" y="-44394"/>
                  <a:pt x="1820846" y="26409"/>
                  <a:pt x="2024250" y="0"/>
                </a:cubicBezTo>
                <a:cubicBezTo>
                  <a:pt x="2227654" y="-26409"/>
                  <a:pt x="2375267" y="61206"/>
                  <a:pt x="2609293" y="0"/>
                </a:cubicBezTo>
                <a:cubicBezTo>
                  <a:pt x="2843319" y="-61206"/>
                  <a:pt x="2875886" y="4630"/>
                  <a:pt x="2983721" y="0"/>
                </a:cubicBezTo>
                <a:cubicBezTo>
                  <a:pt x="3091556" y="-4630"/>
                  <a:pt x="3172898" y="26734"/>
                  <a:pt x="3252841" y="0"/>
                </a:cubicBezTo>
                <a:cubicBezTo>
                  <a:pt x="3332784" y="-26734"/>
                  <a:pt x="3508100" y="21482"/>
                  <a:pt x="3627268" y="0"/>
                </a:cubicBezTo>
                <a:cubicBezTo>
                  <a:pt x="3746436" y="-21482"/>
                  <a:pt x="3855076" y="12018"/>
                  <a:pt x="4001696" y="0"/>
                </a:cubicBezTo>
                <a:cubicBezTo>
                  <a:pt x="4148316" y="-12018"/>
                  <a:pt x="4288312" y="52228"/>
                  <a:pt x="4481432" y="0"/>
                </a:cubicBezTo>
                <a:cubicBezTo>
                  <a:pt x="4674552" y="-52228"/>
                  <a:pt x="4886907" y="5958"/>
                  <a:pt x="5066475" y="0"/>
                </a:cubicBezTo>
                <a:cubicBezTo>
                  <a:pt x="5246043" y="-5958"/>
                  <a:pt x="5485707" y="20778"/>
                  <a:pt x="5862134" y="0"/>
                </a:cubicBezTo>
                <a:cubicBezTo>
                  <a:pt x="6238561" y="-20778"/>
                  <a:pt x="6460063" y="10019"/>
                  <a:pt x="6657793" y="0"/>
                </a:cubicBezTo>
                <a:cubicBezTo>
                  <a:pt x="6855523" y="-10019"/>
                  <a:pt x="7255763" y="65021"/>
                  <a:pt x="7453451" y="0"/>
                </a:cubicBezTo>
                <a:cubicBezTo>
                  <a:pt x="7651139" y="-65021"/>
                  <a:pt x="7755554" y="54480"/>
                  <a:pt x="8038495" y="0"/>
                </a:cubicBezTo>
                <a:cubicBezTo>
                  <a:pt x="8321436" y="-54480"/>
                  <a:pt x="8334793" y="59436"/>
                  <a:pt x="8623538" y="0"/>
                </a:cubicBezTo>
                <a:cubicBezTo>
                  <a:pt x="8912283" y="-59436"/>
                  <a:pt x="8819857" y="33602"/>
                  <a:pt x="8997966" y="0"/>
                </a:cubicBezTo>
                <a:cubicBezTo>
                  <a:pt x="9176075" y="-33602"/>
                  <a:pt x="9622330" y="41254"/>
                  <a:pt x="9793624" y="0"/>
                </a:cubicBezTo>
                <a:cubicBezTo>
                  <a:pt x="9964918" y="-41254"/>
                  <a:pt x="10376642" y="6251"/>
                  <a:pt x="10530779" y="0"/>
                </a:cubicBezTo>
                <a:cubicBezTo>
                  <a:pt x="10552997" y="135832"/>
                  <a:pt x="10485980" y="263921"/>
                  <a:pt x="10530779" y="477362"/>
                </a:cubicBezTo>
                <a:cubicBezTo>
                  <a:pt x="10575578" y="690803"/>
                  <a:pt x="10490417" y="905939"/>
                  <a:pt x="10530779" y="1015663"/>
                </a:cubicBezTo>
                <a:cubicBezTo>
                  <a:pt x="10207721" y="1068492"/>
                  <a:pt x="10162920" y="996363"/>
                  <a:pt x="9840428" y="1015663"/>
                </a:cubicBezTo>
                <a:cubicBezTo>
                  <a:pt x="9517936" y="1034963"/>
                  <a:pt x="9503190" y="991597"/>
                  <a:pt x="9360692" y="1015663"/>
                </a:cubicBezTo>
                <a:cubicBezTo>
                  <a:pt x="9218194" y="1039729"/>
                  <a:pt x="9008617" y="1007690"/>
                  <a:pt x="8880957" y="1015663"/>
                </a:cubicBezTo>
                <a:cubicBezTo>
                  <a:pt x="8753297" y="1023636"/>
                  <a:pt x="8588498" y="988602"/>
                  <a:pt x="8401221" y="1015663"/>
                </a:cubicBezTo>
                <a:cubicBezTo>
                  <a:pt x="8213944" y="1042724"/>
                  <a:pt x="8159023" y="987976"/>
                  <a:pt x="8026794" y="1015663"/>
                </a:cubicBezTo>
                <a:cubicBezTo>
                  <a:pt x="7894565" y="1043350"/>
                  <a:pt x="7514425" y="920993"/>
                  <a:pt x="7231135" y="1015663"/>
                </a:cubicBezTo>
                <a:cubicBezTo>
                  <a:pt x="6947845" y="1110333"/>
                  <a:pt x="6700860" y="981902"/>
                  <a:pt x="6540784" y="1015663"/>
                </a:cubicBezTo>
                <a:cubicBezTo>
                  <a:pt x="6380708" y="1049424"/>
                  <a:pt x="6178904" y="973332"/>
                  <a:pt x="6061048" y="1015663"/>
                </a:cubicBezTo>
                <a:cubicBezTo>
                  <a:pt x="5943192" y="1057994"/>
                  <a:pt x="5719596" y="960114"/>
                  <a:pt x="5581313" y="1015663"/>
                </a:cubicBezTo>
                <a:cubicBezTo>
                  <a:pt x="5443031" y="1071212"/>
                  <a:pt x="5140867" y="1007877"/>
                  <a:pt x="4996270" y="1015663"/>
                </a:cubicBezTo>
                <a:cubicBezTo>
                  <a:pt x="4851673" y="1023449"/>
                  <a:pt x="4513656" y="936868"/>
                  <a:pt x="4200611" y="1015663"/>
                </a:cubicBezTo>
                <a:cubicBezTo>
                  <a:pt x="3887566" y="1094458"/>
                  <a:pt x="3968993" y="976029"/>
                  <a:pt x="3826183" y="1015663"/>
                </a:cubicBezTo>
                <a:cubicBezTo>
                  <a:pt x="3683373" y="1055297"/>
                  <a:pt x="3416665" y="975210"/>
                  <a:pt x="3241140" y="1015663"/>
                </a:cubicBezTo>
                <a:cubicBezTo>
                  <a:pt x="3065615" y="1056116"/>
                  <a:pt x="2967468" y="979345"/>
                  <a:pt x="2866712" y="1015663"/>
                </a:cubicBezTo>
                <a:cubicBezTo>
                  <a:pt x="2765956" y="1051981"/>
                  <a:pt x="2237384" y="948632"/>
                  <a:pt x="2071053" y="1015663"/>
                </a:cubicBezTo>
                <a:cubicBezTo>
                  <a:pt x="1904722" y="1082694"/>
                  <a:pt x="1684320" y="941795"/>
                  <a:pt x="1380702" y="1015663"/>
                </a:cubicBezTo>
                <a:cubicBezTo>
                  <a:pt x="1077084" y="1089531"/>
                  <a:pt x="776899" y="963467"/>
                  <a:pt x="585043" y="1015663"/>
                </a:cubicBezTo>
                <a:cubicBezTo>
                  <a:pt x="393187" y="1067859"/>
                  <a:pt x="258290" y="952280"/>
                  <a:pt x="0" y="1015663"/>
                </a:cubicBezTo>
                <a:cubicBezTo>
                  <a:pt x="-1203" y="909278"/>
                  <a:pt x="57096" y="724426"/>
                  <a:pt x="0" y="517988"/>
                </a:cubicBezTo>
                <a:cubicBezTo>
                  <a:pt x="-57096" y="311551"/>
                  <a:pt x="15600" y="121011"/>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Faire remonter systématiquement tous les entrepreneurs</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supprimer les lignes avec les coches</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ou faire un « cochage » par défaut, modifiable</a:t>
            </a:r>
            <a:endPar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 name="ZoneTexte 8">
            <a:extLst>
              <a:ext uri="{FF2B5EF4-FFF2-40B4-BE49-F238E27FC236}">
                <a16:creationId xmlns:a16="http://schemas.microsoft.com/office/drawing/2014/main" id="{51DB5912-D210-28CF-8FD7-91811422F9E2}"/>
              </a:ext>
            </a:extLst>
          </p:cNvPr>
          <p:cNvSpPr txBox="1"/>
          <p:nvPr/>
        </p:nvSpPr>
        <p:spPr>
          <a:xfrm>
            <a:off x="559585" y="369174"/>
            <a:ext cx="10994240" cy="1077218"/>
          </a:xfrm>
          <a:prstGeom prst="rect">
            <a:avLst/>
          </a:prstGeom>
          <a:solidFill>
            <a:srgbClr val="2F479E"/>
          </a:solidFill>
        </p:spPr>
        <p:txBody>
          <a:bodyPr wrap="square" rtlCol="0">
            <a:spAutoFit/>
          </a:bodyPr>
          <a:lstStyle/>
          <a:p>
            <a:r>
              <a:rPr lang="fr-FR" sz="3200" dirty="0">
                <a:solidFill>
                  <a:schemeClr val="bg1"/>
                </a:solidFill>
              </a:rPr>
              <a:t>ENTREPRENEUR-ORIENTATION/ Modification de l’écran « Ajout d’une orientation » ---</a:t>
            </a:r>
          </a:p>
        </p:txBody>
      </p:sp>
      <p:sp>
        <p:nvSpPr>
          <p:cNvPr id="5" name="ZoneTexte 4">
            <a:extLst>
              <a:ext uri="{FF2B5EF4-FFF2-40B4-BE49-F238E27FC236}">
                <a16:creationId xmlns:a16="http://schemas.microsoft.com/office/drawing/2014/main" id="{B0E08CFD-5B80-4EEE-8B37-72485835D5E5}"/>
              </a:ext>
            </a:extLst>
          </p:cNvPr>
          <p:cNvSpPr txBox="1"/>
          <p:nvPr/>
        </p:nvSpPr>
        <p:spPr>
          <a:xfrm>
            <a:off x="471094" y="1797784"/>
            <a:ext cx="10649189" cy="4708981"/>
          </a:xfrm>
          <a:custGeom>
            <a:avLst/>
            <a:gdLst>
              <a:gd name="connsiteX0" fmla="*/ 0 w 10649189"/>
              <a:gd name="connsiteY0" fmla="*/ 0 h 4708981"/>
              <a:gd name="connsiteX1" fmla="*/ 272146 w 10649189"/>
              <a:gd name="connsiteY1" fmla="*/ 0 h 4708981"/>
              <a:gd name="connsiteX2" fmla="*/ 650784 w 10649189"/>
              <a:gd name="connsiteY2" fmla="*/ 0 h 4708981"/>
              <a:gd name="connsiteX3" fmla="*/ 1455389 w 10649189"/>
              <a:gd name="connsiteY3" fmla="*/ 0 h 4708981"/>
              <a:gd name="connsiteX4" fmla="*/ 2047011 w 10649189"/>
              <a:gd name="connsiteY4" fmla="*/ 0 h 4708981"/>
              <a:gd name="connsiteX5" fmla="*/ 2638632 w 10649189"/>
              <a:gd name="connsiteY5" fmla="*/ 0 h 4708981"/>
              <a:gd name="connsiteX6" fmla="*/ 3017270 w 10649189"/>
              <a:gd name="connsiteY6" fmla="*/ 0 h 4708981"/>
              <a:gd name="connsiteX7" fmla="*/ 3289416 w 10649189"/>
              <a:gd name="connsiteY7" fmla="*/ 0 h 4708981"/>
              <a:gd name="connsiteX8" fmla="*/ 3668054 w 10649189"/>
              <a:gd name="connsiteY8" fmla="*/ 0 h 4708981"/>
              <a:gd name="connsiteX9" fmla="*/ 4046692 w 10649189"/>
              <a:gd name="connsiteY9" fmla="*/ 0 h 4708981"/>
              <a:gd name="connsiteX10" fmla="*/ 4531822 w 10649189"/>
              <a:gd name="connsiteY10" fmla="*/ 0 h 4708981"/>
              <a:gd name="connsiteX11" fmla="*/ 5123443 w 10649189"/>
              <a:gd name="connsiteY11" fmla="*/ 0 h 4708981"/>
              <a:gd name="connsiteX12" fmla="*/ 5928049 w 10649189"/>
              <a:gd name="connsiteY12" fmla="*/ 0 h 4708981"/>
              <a:gd name="connsiteX13" fmla="*/ 6732654 w 10649189"/>
              <a:gd name="connsiteY13" fmla="*/ 0 h 4708981"/>
              <a:gd name="connsiteX14" fmla="*/ 7537259 w 10649189"/>
              <a:gd name="connsiteY14" fmla="*/ 0 h 4708981"/>
              <a:gd name="connsiteX15" fmla="*/ 8128881 w 10649189"/>
              <a:gd name="connsiteY15" fmla="*/ 0 h 4708981"/>
              <a:gd name="connsiteX16" fmla="*/ 8720503 w 10649189"/>
              <a:gd name="connsiteY16" fmla="*/ 0 h 4708981"/>
              <a:gd name="connsiteX17" fmla="*/ 9099140 w 10649189"/>
              <a:gd name="connsiteY17" fmla="*/ 0 h 4708981"/>
              <a:gd name="connsiteX18" fmla="*/ 9903746 w 10649189"/>
              <a:gd name="connsiteY18" fmla="*/ 0 h 4708981"/>
              <a:gd name="connsiteX19" fmla="*/ 10649189 w 10649189"/>
              <a:gd name="connsiteY19" fmla="*/ 0 h 4708981"/>
              <a:gd name="connsiteX20" fmla="*/ 10649189 w 10649189"/>
              <a:gd name="connsiteY20" fmla="*/ 447353 h 4708981"/>
              <a:gd name="connsiteX21" fmla="*/ 10649189 w 10649189"/>
              <a:gd name="connsiteY21" fmla="*/ 1130155 h 4708981"/>
              <a:gd name="connsiteX22" fmla="*/ 10649189 w 10649189"/>
              <a:gd name="connsiteY22" fmla="*/ 1765868 h 4708981"/>
              <a:gd name="connsiteX23" fmla="*/ 10649189 w 10649189"/>
              <a:gd name="connsiteY23" fmla="*/ 2401580 h 4708981"/>
              <a:gd name="connsiteX24" fmla="*/ 10649189 w 10649189"/>
              <a:gd name="connsiteY24" fmla="*/ 2990203 h 4708981"/>
              <a:gd name="connsiteX25" fmla="*/ 10649189 w 10649189"/>
              <a:gd name="connsiteY25" fmla="*/ 3484646 h 4708981"/>
              <a:gd name="connsiteX26" fmla="*/ 10649189 w 10649189"/>
              <a:gd name="connsiteY26" fmla="*/ 4026179 h 4708981"/>
              <a:gd name="connsiteX27" fmla="*/ 10649189 w 10649189"/>
              <a:gd name="connsiteY27" fmla="*/ 4708981 h 4708981"/>
              <a:gd name="connsiteX28" fmla="*/ 9844584 w 10649189"/>
              <a:gd name="connsiteY28" fmla="*/ 4708981 h 4708981"/>
              <a:gd name="connsiteX29" fmla="*/ 9359454 w 10649189"/>
              <a:gd name="connsiteY29" fmla="*/ 4708981 h 4708981"/>
              <a:gd name="connsiteX30" fmla="*/ 8874324 w 10649189"/>
              <a:gd name="connsiteY30" fmla="*/ 4708981 h 4708981"/>
              <a:gd name="connsiteX31" fmla="*/ 8282703 w 10649189"/>
              <a:gd name="connsiteY31" fmla="*/ 4708981 h 4708981"/>
              <a:gd name="connsiteX32" fmla="*/ 7478097 w 10649189"/>
              <a:gd name="connsiteY32" fmla="*/ 4708981 h 4708981"/>
              <a:gd name="connsiteX33" fmla="*/ 7099459 w 10649189"/>
              <a:gd name="connsiteY33" fmla="*/ 4708981 h 4708981"/>
              <a:gd name="connsiteX34" fmla="*/ 6507838 w 10649189"/>
              <a:gd name="connsiteY34" fmla="*/ 4708981 h 4708981"/>
              <a:gd name="connsiteX35" fmla="*/ 6129200 w 10649189"/>
              <a:gd name="connsiteY35" fmla="*/ 4708981 h 4708981"/>
              <a:gd name="connsiteX36" fmla="*/ 5324595 w 10649189"/>
              <a:gd name="connsiteY36" fmla="*/ 4708981 h 4708981"/>
              <a:gd name="connsiteX37" fmla="*/ 4626481 w 10649189"/>
              <a:gd name="connsiteY37" fmla="*/ 4708981 h 4708981"/>
              <a:gd name="connsiteX38" fmla="*/ 3821876 w 10649189"/>
              <a:gd name="connsiteY38" fmla="*/ 4708981 h 4708981"/>
              <a:gd name="connsiteX39" fmla="*/ 3123762 w 10649189"/>
              <a:gd name="connsiteY39" fmla="*/ 4708981 h 4708981"/>
              <a:gd name="connsiteX40" fmla="*/ 2638632 w 10649189"/>
              <a:gd name="connsiteY40" fmla="*/ 4708981 h 4708981"/>
              <a:gd name="connsiteX41" fmla="*/ 2153503 w 10649189"/>
              <a:gd name="connsiteY41" fmla="*/ 4708981 h 4708981"/>
              <a:gd name="connsiteX42" fmla="*/ 1668373 w 10649189"/>
              <a:gd name="connsiteY42" fmla="*/ 4708981 h 4708981"/>
              <a:gd name="connsiteX43" fmla="*/ 863768 w 10649189"/>
              <a:gd name="connsiteY43" fmla="*/ 4708981 h 4708981"/>
              <a:gd name="connsiteX44" fmla="*/ 0 w 10649189"/>
              <a:gd name="connsiteY44" fmla="*/ 4708981 h 4708981"/>
              <a:gd name="connsiteX45" fmla="*/ 0 w 10649189"/>
              <a:gd name="connsiteY45" fmla="*/ 4261628 h 4708981"/>
              <a:gd name="connsiteX46" fmla="*/ 0 w 10649189"/>
              <a:gd name="connsiteY46" fmla="*/ 3578826 h 4708981"/>
              <a:gd name="connsiteX47" fmla="*/ 0 w 10649189"/>
              <a:gd name="connsiteY47" fmla="*/ 3084383 h 4708981"/>
              <a:gd name="connsiteX48" fmla="*/ 0 w 10649189"/>
              <a:gd name="connsiteY48" fmla="*/ 2495760 h 4708981"/>
              <a:gd name="connsiteX49" fmla="*/ 0 w 10649189"/>
              <a:gd name="connsiteY49" fmla="*/ 1954227 h 4708981"/>
              <a:gd name="connsiteX50" fmla="*/ 0 w 10649189"/>
              <a:gd name="connsiteY50" fmla="*/ 1506874 h 4708981"/>
              <a:gd name="connsiteX51" fmla="*/ 0 w 10649189"/>
              <a:gd name="connsiteY51" fmla="*/ 1059521 h 4708981"/>
              <a:gd name="connsiteX52" fmla="*/ 0 w 10649189"/>
              <a:gd name="connsiteY52" fmla="*/ 517988 h 4708981"/>
              <a:gd name="connsiteX53" fmla="*/ 0 w 10649189"/>
              <a:gd name="connsiteY53" fmla="*/ 0 h 4708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0649189" h="4708981" extrusionOk="0">
                <a:moveTo>
                  <a:pt x="0" y="0"/>
                </a:moveTo>
                <a:cubicBezTo>
                  <a:pt x="131684" y="-15624"/>
                  <a:pt x="177586" y="23302"/>
                  <a:pt x="272146" y="0"/>
                </a:cubicBezTo>
                <a:cubicBezTo>
                  <a:pt x="366706" y="-23302"/>
                  <a:pt x="520849" y="24173"/>
                  <a:pt x="650784" y="0"/>
                </a:cubicBezTo>
                <a:cubicBezTo>
                  <a:pt x="780719" y="-24173"/>
                  <a:pt x="1263454" y="36764"/>
                  <a:pt x="1455389" y="0"/>
                </a:cubicBezTo>
                <a:cubicBezTo>
                  <a:pt x="1647324" y="-36764"/>
                  <a:pt x="1860961" y="27788"/>
                  <a:pt x="2047011" y="0"/>
                </a:cubicBezTo>
                <a:cubicBezTo>
                  <a:pt x="2233061" y="-27788"/>
                  <a:pt x="2360440" y="12310"/>
                  <a:pt x="2638632" y="0"/>
                </a:cubicBezTo>
                <a:cubicBezTo>
                  <a:pt x="2916824" y="-12310"/>
                  <a:pt x="2840514" y="27952"/>
                  <a:pt x="3017270" y="0"/>
                </a:cubicBezTo>
                <a:cubicBezTo>
                  <a:pt x="3194026" y="-27952"/>
                  <a:pt x="3195365" y="6280"/>
                  <a:pt x="3289416" y="0"/>
                </a:cubicBezTo>
                <a:cubicBezTo>
                  <a:pt x="3383467" y="-6280"/>
                  <a:pt x="3579023" y="43729"/>
                  <a:pt x="3668054" y="0"/>
                </a:cubicBezTo>
                <a:cubicBezTo>
                  <a:pt x="3757085" y="-43729"/>
                  <a:pt x="3903332" y="104"/>
                  <a:pt x="4046692" y="0"/>
                </a:cubicBezTo>
                <a:cubicBezTo>
                  <a:pt x="4190052" y="-104"/>
                  <a:pt x="4385696" y="16792"/>
                  <a:pt x="4531822" y="0"/>
                </a:cubicBezTo>
                <a:cubicBezTo>
                  <a:pt x="4677948" y="-16792"/>
                  <a:pt x="4866561" y="40344"/>
                  <a:pt x="5123443" y="0"/>
                </a:cubicBezTo>
                <a:cubicBezTo>
                  <a:pt x="5380325" y="-40344"/>
                  <a:pt x="5571193" y="48876"/>
                  <a:pt x="5928049" y="0"/>
                </a:cubicBezTo>
                <a:cubicBezTo>
                  <a:pt x="6284905" y="-48876"/>
                  <a:pt x="6383522" y="71048"/>
                  <a:pt x="6732654" y="0"/>
                </a:cubicBezTo>
                <a:cubicBezTo>
                  <a:pt x="7081786" y="-71048"/>
                  <a:pt x="7222124" y="96270"/>
                  <a:pt x="7537259" y="0"/>
                </a:cubicBezTo>
                <a:cubicBezTo>
                  <a:pt x="7852395" y="-96270"/>
                  <a:pt x="7996852" y="11512"/>
                  <a:pt x="8128881" y="0"/>
                </a:cubicBezTo>
                <a:cubicBezTo>
                  <a:pt x="8260910" y="-11512"/>
                  <a:pt x="8499234" y="55983"/>
                  <a:pt x="8720503" y="0"/>
                </a:cubicBezTo>
                <a:cubicBezTo>
                  <a:pt x="8941772" y="-55983"/>
                  <a:pt x="8991568" y="36003"/>
                  <a:pt x="9099140" y="0"/>
                </a:cubicBezTo>
                <a:cubicBezTo>
                  <a:pt x="9206712" y="-36003"/>
                  <a:pt x="9541620" y="17553"/>
                  <a:pt x="9903746" y="0"/>
                </a:cubicBezTo>
                <a:cubicBezTo>
                  <a:pt x="10265872" y="-17553"/>
                  <a:pt x="10306770" y="28289"/>
                  <a:pt x="10649189" y="0"/>
                </a:cubicBezTo>
                <a:cubicBezTo>
                  <a:pt x="10656548" y="180181"/>
                  <a:pt x="10600011" y="293959"/>
                  <a:pt x="10649189" y="447353"/>
                </a:cubicBezTo>
                <a:cubicBezTo>
                  <a:pt x="10698367" y="600747"/>
                  <a:pt x="10637642" y="812338"/>
                  <a:pt x="10649189" y="1130155"/>
                </a:cubicBezTo>
                <a:cubicBezTo>
                  <a:pt x="10660736" y="1447972"/>
                  <a:pt x="10614253" y="1547406"/>
                  <a:pt x="10649189" y="1765868"/>
                </a:cubicBezTo>
                <a:cubicBezTo>
                  <a:pt x="10684125" y="1984330"/>
                  <a:pt x="10637659" y="2174078"/>
                  <a:pt x="10649189" y="2401580"/>
                </a:cubicBezTo>
                <a:cubicBezTo>
                  <a:pt x="10660719" y="2629082"/>
                  <a:pt x="10618089" y="2835353"/>
                  <a:pt x="10649189" y="2990203"/>
                </a:cubicBezTo>
                <a:cubicBezTo>
                  <a:pt x="10680289" y="3145053"/>
                  <a:pt x="10643678" y="3376427"/>
                  <a:pt x="10649189" y="3484646"/>
                </a:cubicBezTo>
                <a:cubicBezTo>
                  <a:pt x="10654700" y="3592865"/>
                  <a:pt x="10642412" y="3825879"/>
                  <a:pt x="10649189" y="4026179"/>
                </a:cubicBezTo>
                <a:cubicBezTo>
                  <a:pt x="10655966" y="4226479"/>
                  <a:pt x="10605839" y="4528073"/>
                  <a:pt x="10649189" y="4708981"/>
                </a:cubicBezTo>
                <a:cubicBezTo>
                  <a:pt x="10377496" y="4725185"/>
                  <a:pt x="10093564" y="4617240"/>
                  <a:pt x="9844584" y="4708981"/>
                </a:cubicBezTo>
                <a:cubicBezTo>
                  <a:pt x="9595604" y="4800722"/>
                  <a:pt x="9590910" y="4703416"/>
                  <a:pt x="9359454" y="4708981"/>
                </a:cubicBezTo>
                <a:cubicBezTo>
                  <a:pt x="9127998" y="4714546"/>
                  <a:pt x="9059140" y="4653669"/>
                  <a:pt x="8874324" y="4708981"/>
                </a:cubicBezTo>
                <a:cubicBezTo>
                  <a:pt x="8689508" y="4764293"/>
                  <a:pt x="8436435" y="4707902"/>
                  <a:pt x="8282703" y="4708981"/>
                </a:cubicBezTo>
                <a:cubicBezTo>
                  <a:pt x="8128971" y="4710060"/>
                  <a:pt x="7774005" y="4650824"/>
                  <a:pt x="7478097" y="4708981"/>
                </a:cubicBezTo>
                <a:cubicBezTo>
                  <a:pt x="7182189" y="4767138"/>
                  <a:pt x="7272085" y="4706531"/>
                  <a:pt x="7099459" y="4708981"/>
                </a:cubicBezTo>
                <a:cubicBezTo>
                  <a:pt x="6926833" y="4711431"/>
                  <a:pt x="6771626" y="4641220"/>
                  <a:pt x="6507838" y="4708981"/>
                </a:cubicBezTo>
                <a:cubicBezTo>
                  <a:pt x="6244050" y="4776742"/>
                  <a:pt x="6208540" y="4704726"/>
                  <a:pt x="6129200" y="4708981"/>
                </a:cubicBezTo>
                <a:cubicBezTo>
                  <a:pt x="6049860" y="4713236"/>
                  <a:pt x="5688300" y="4658014"/>
                  <a:pt x="5324595" y="4708981"/>
                </a:cubicBezTo>
                <a:cubicBezTo>
                  <a:pt x="4960891" y="4759948"/>
                  <a:pt x="4890468" y="4670077"/>
                  <a:pt x="4626481" y="4708981"/>
                </a:cubicBezTo>
                <a:cubicBezTo>
                  <a:pt x="4362494" y="4747885"/>
                  <a:pt x="4034447" y="4658794"/>
                  <a:pt x="3821876" y="4708981"/>
                </a:cubicBezTo>
                <a:cubicBezTo>
                  <a:pt x="3609306" y="4759168"/>
                  <a:pt x="3437225" y="4659386"/>
                  <a:pt x="3123762" y="4708981"/>
                </a:cubicBezTo>
                <a:cubicBezTo>
                  <a:pt x="2810299" y="4758576"/>
                  <a:pt x="2858175" y="4705578"/>
                  <a:pt x="2638632" y="4708981"/>
                </a:cubicBezTo>
                <a:cubicBezTo>
                  <a:pt x="2419089" y="4712384"/>
                  <a:pt x="2275587" y="4679126"/>
                  <a:pt x="2153503" y="4708981"/>
                </a:cubicBezTo>
                <a:cubicBezTo>
                  <a:pt x="2031419" y="4738836"/>
                  <a:pt x="1878125" y="4688396"/>
                  <a:pt x="1668373" y="4708981"/>
                </a:cubicBezTo>
                <a:cubicBezTo>
                  <a:pt x="1458621" y="4729566"/>
                  <a:pt x="1219547" y="4660870"/>
                  <a:pt x="863768" y="4708981"/>
                </a:cubicBezTo>
                <a:cubicBezTo>
                  <a:pt x="507990" y="4757092"/>
                  <a:pt x="173577" y="4703759"/>
                  <a:pt x="0" y="4708981"/>
                </a:cubicBezTo>
                <a:cubicBezTo>
                  <a:pt x="-44760" y="4581641"/>
                  <a:pt x="35691" y="4388472"/>
                  <a:pt x="0" y="4261628"/>
                </a:cubicBezTo>
                <a:cubicBezTo>
                  <a:pt x="-35691" y="4134784"/>
                  <a:pt x="30227" y="3748034"/>
                  <a:pt x="0" y="3578826"/>
                </a:cubicBezTo>
                <a:cubicBezTo>
                  <a:pt x="-30227" y="3409618"/>
                  <a:pt x="28603" y="3226994"/>
                  <a:pt x="0" y="3084383"/>
                </a:cubicBezTo>
                <a:cubicBezTo>
                  <a:pt x="-28603" y="2941772"/>
                  <a:pt x="57634" y="2649297"/>
                  <a:pt x="0" y="2495760"/>
                </a:cubicBezTo>
                <a:cubicBezTo>
                  <a:pt x="-57634" y="2342223"/>
                  <a:pt x="19646" y="2215665"/>
                  <a:pt x="0" y="1954227"/>
                </a:cubicBezTo>
                <a:cubicBezTo>
                  <a:pt x="-19646" y="1692789"/>
                  <a:pt x="33908" y="1696240"/>
                  <a:pt x="0" y="1506874"/>
                </a:cubicBezTo>
                <a:cubicBezTo>
                  <a:pt x="-33908" y="1317508"/>
                  <a:pt x="1293" y="1195644"/>
                  <a:pt x="0" y="1059521"/>
                </a:cubicBezTo>
                <a:cubicBezTo>
                  <a:pt x="-1293" y="923398"/>
                  <a:pt x="6969" y="689332"/>
                  <a:pt x="0" y="517988"/>
                </a:cubicBezTo>
                <a:cubicBezTo>
                  <a:pt x="-6969" y="346644"/>
                  <a:pt x="61634" y="175863"/>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Modification de l’écran « Ajout d’une orientation » : ajout/ modification de champs</a:t>
            </a: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2000" b="1" i="1"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t>Objectif : </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Préciser la qualification d'une création d'Orientation</a:t>
            </a:r>
          </a:p>
          <a:p>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marL="342900" indent="-342900">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Modifier le libellé du champ  "Tiers" par "Tiers prescripteur« </a:t>
            </a:r>
          </a:p>
          <a:p>
            <a:pPr marL="342900" indent="-342900">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Modifier le libellé du champ  "Offre de service" par "ODS prescrite« </a:t>
            </a:r>
          </a:p>
          <a:p>
            <a:pPr marL="342900" indent="-342900">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Modifier le libellé du champ  "Orientation" par "orientation fin prestation« </a:t>
            </a:r>
          </a:p>
          <a:p>
            <a:pPr marL="342900" indent="-342900">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Ajout du champ "Conseiller prescripteur"</a:t>
            </a: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Le champ correspondra à un menu déroulant avec remontée de tous les Utilisateurs ACTIFS</a:t>
            </a:r>
          </a:p>
          <a:p>
            <a:pPr marL="342900" indent="-342900">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Ajout du champ "Session prescrite«    -&gt; format texte ; saisi d'un texte libre</a:t>
            </a:r>
          </a:p>
          <a:p>
            <a:pPr marL="342900" indent="-342900">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Supprimer la coche "orientation préconisée par BGE« </a:t>
            </a:r>
          </a:p>
          <a:p>
            <a:pPr marL="342900" indent="-342900">
              <a:buFont typeface="Courier New" panose="02070309020205020404" pitchFamily="49" charset="0"/>
              <a:buChar char="o"/>
            </a:pPr>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marL="342900" indent="-342900">
              <a:buFont typeface="Courier New" panose="02070309020205020404" pitchFamily="49" charset="0"/>
              <a:buChar char="o"/>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Besoin de conditionner l’affichage d’écran selon « orientation entrante » ou « sortante » ?</a:t>
            </a:r>
          </a:p>
          <a:p>
            <a:pPr marL="342900" indent="-342900">
              <a:buFont typeface="Courier New" panose="02070309020205020404" pitchFamily="49" charset="0"/>
              <a:buChar char="o"/>
            </a:pPr>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marL="342900" indent="-342900">
              <a:buFont typeface="Courier New" panose="02070309020205020404" pitchFamily="49" charset="0"/>
              <a:buChar char="o"/>
            </a:pPr>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2000" dirty="0">
                <a:solidFill>
                  <a:schemeClr val="accent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VALIDATION DU GROUPE  ?</a:t>
            </a:r>
          </a:p>
        </p:txBody>
      </p:sp>
    </p:spTree>
    <p:extLst>
      <p:ext uri="{BB962C8B-B14F-4D97-AF65-F5344CB8AC3E}">
        <p14:creationId xmlns:p14="http://schemas.microsoft.com/office/powerpoint/2010/main" val="27963137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CA52932-9A6B-5C2B-1A3E-AB2E283EBA8D}"/>
              </a:ext>
            </a:extLst>
          </p:cNvPr>
          <p:cNvSpPr txBox="1"/>
          <p:nvPr/>
        </p:nvSpPr>
        <p:spPr>
          <a:xfrm>
            <a:off x="3781429" y="7636040"/>
            <a:ext cx="10530779" cy="1015663"/>
          </a:xfrm>
          <a:custGeom>
            <a:avLst/>
            <a:gdLst>
              <a:gd name="connsiteX0" fmla="*/ 0 w 10530779"/>
              <a:gd name="connsiteY0" fmla="*/ 0 h 1015663"/>
              <a:gd name="connsiteX1" fmla="*/ 269120 w 10530779"/>
              <a:gd name="connsiteY1" fmla="*/ 0 h 1015663"/>
              <a:gd name="connsiteX2" fmla="*/ 643548 w 10530779"/>
              <a:gd name="connsiteY2" fmla="*/ 0 h 1015663"/>
              <a:gd name="connsiteX3" fmla="*/ 1439206 w 10530779"/>
              <a:gd name="connsiteY3" fmla="*/ 0 h 1015663"/>
              <a:gd name="connsiteX4" fmla="*/ 2024250 w 10530779"/>
              <a:gd name="connsiteY4" fmla="*/ 0 h 1015663"/>
              <a:gd name="connsiteX5" fmla="*/ 2609293 w 10530779"/>
              <a:gd name="connsiteY5" fmla="*/ 0 h 1015663"/>
              <a:gd name="connsiteX6" fmla="*/ 2983721 w 10530779"/>
              <a:gd name="connsiteY6" fmla="*/ 0 h 1015663"/>
              <a:gd name="connsiteX7" fmla="*/ 3252841 w 10530779"/>
              <a:gd name="connsiteY7" fmla="*/ 0 h 1015663"/>
              <a:gd name="connsiteX8" fmla="*/ 3627268 w 10530779"/>
              <a:gd name="connsiteY8" fmla="*/ 0 h 1015663"/>
              <a:gd name="connsiteX9" fmla="*/ 4001696 w 10530779"/>
              <a:gd name="connsiteY9" fmla="*/ 0 h 1015663"/>
              <a:gd name="connsiteX10" fmla="*/ 4481432 w 10530779"/>
              <a:gd name="connsiteY10" fmla="*/ 0 h 1015663"/>
              <a:gd name="connsiteX11" fmla="*/ 5066475 w 10530779"/>
              <a:gd name="connsiteY11" fmla="*/ 0 h 1015663"/>
              <a:gd name="connsiteX12" fmla="*/ 5862134 w 10530779"/>
              <a:gd name="connsiteY12" fmla="*/ 0 h 1015663"/>
              <a:gd name="connsiteX13" fmla="*/ 6657793 w 10530779"/>
              <a:gd name="connsiteY13" fmla="*/ 0 h 1015663"/>
              <a:gd name="connsiteX14" fmla="*/ 7453451 w 10530779"/>
              <a:gd name="connsiteY14" fmla="*/ 0 h 1015663"/>
              <a:gd name="connsiteX15" fmla="*/ 8038495 w 10530779"/>
              <a:gd name="connsiteY15" fmla="*/ 0 h 1015663"/>
              <a:gd name="connsiteX16" fmla="*/ 8623538 w 10530779"/>
              <a:gd name="connsiteY16" fmla="*/ 0 h 1015663"/>
              <a:gd name="connsiteX17" fmla="*/ 8997966 w 10530779"/>
              <a:gd name="connsiteY17" fmla="*/ 0 h 1015663"/>
              <a:gd name="connsiteX18" fmla="*/ 9793624 w 10530779"/>
              <a:gd name="connsiteY18" fmla="*/ 0 h 1015663"/>
              <a:gd name="connsiteX19" fmla="*/ 10530779 w 10530779"/>
              <a:gd name="connsiteY19" fmla="*/ 0 h 1015663"/>
              <a:gd name="connsiteX20" fmla="*/ 10530779 w 10530779"/>
              <a:gd name="connsiteY20" fmla="*/ 477362 h 1015663"/>
              <a:gd name="connsiteX21" fmla="*/ 10530779 w 10530779"/>
              <a:gd name="connsiteY21" fmla="*/ 1015663 h 1015663"/>
              <a:gd name="connsiteX22" fmla="*/ 9840428 w 10530779"/>
              <a:gd name="connsiteY22" fmla="*/ 1015663 h 1015663"/>
              <a:gd name="connsiteX23" fmla="*/ 9360692 w 10530779"/>
              <a:gd name="connsiteY23" fmla="*/ 1015663 h 1015663"/>
              <a:gd name="connsiteX24" fmla="*/ 8880957 w 10530779"/>
              <a:gd name="connsiteY24" fmla="*/ 1015663 h 1015663"/>
              <a:gd name="connsiteX25" fmla="*/ 8401221 w 10530779"/>
              <a:gd name="connsiteY25" fmla="*/ 1015663 h 1015663"/>
              <a:gd name="connsiteX26" fmla="*/ 8026794 w 10530779"/>
              <a:gd name="connsiteY26" fmla="*/ 1015663 h 1015663"/>
              <a:gd name="connsiteX27" fmla="*/ 7231135 w 10530779"/>
              <a:gd name="connsiteY27" fmla="*/ 1015663 h 1015663"/>
              <a:gd name="connsiteX28" fmla="*/ 6540784 w 10530779"/>
              <a:gd name="connsiteY28" fmla="*/ 1015663 h 1015663"/>
              <a:gd name="connsiteX29" fmla="*/ 6061048 w 10530779"/>
              <a:gd name="connsiteY29" fmla="*/ 1015663 h 1015663"/>
              <a:gd name="connsiteX30" fmla="*/ 5581313 w 10530779"/>
              <a:gd name="connsiteY30" fmla="*/ 1015663 h 1015663"/>
              <a:gd name="connsiteX31" fmla="*/ 4996270 w 10530779"/>
              <a:gd name="connsiteY31" fmla="*/ 1015663 h 1015663"/>
              <a:gd name="connsiteX32" fmla="*/ 4200611 w 10530779"/>
              <a:gd name="connsiteY32" fmla="*/ 1015663 h 1015663"/>
              <a:gd name="connsiteX33" fmla="*/ 3826183 w 10530779"/>
              <a:gd name="connsiteY33" fmla="*/ 1015663 h 1015663"/>
              <a:gd name="connsiteX34" fmla="*/ 3241140 w 10530779"/>
              <a:gd name="connsiteY34" fmla="*/ 1015663 h 1015663"/>
              <a:gd name="connsiteX35" fmla="*/ 2866712 w 10530779"/>
              <a:gd name="connsiteY35" fmla="*/ 1015663 h 1015663"/>
              <a:gd name="connsiteX36" fmla="*/ 2071053 w 10530779"/>
              <a:gd name="connsiteY36" fmla="*/ 1015663 h 1015663"/>
              <a:gd name="connsiteX37" fmla="*/ 1380702 w 10530779"/>
              <a:gd name="connsiteY37" fmla="*/ 1015663 h 1015663"/>
              <a:gd name="connsiteX38" fmla="*/ 585043 w 10530779"/>
              <a:gd name="connsiteY38" fmla="*/ 1015663 h 1015663"/>
              <a:gd name="connsiteX39" fmla="*/ 0 w 10530779"/>
              <a:gd name="connsiteY39" fmla="*/ 1015663 h 1015663"/>
              <a:gd name="connsiteX40" fmla="*/ 0 w 10530779"/>
              <a:gd name="connsiteY40" fmla="*/ 517988 h 1015663"/>
              <a:gd name="connsiteX41" fmla="*/ 0 w 10530779"/>
              <a:gd name="connsiteY41" fmla="*/ 0 h 101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530779" h="1015663" extrusionOk="0">
                <a:moveTo>
                  <a:pt x="0" y="0"/>
                </a:moveTo>
                <a:cubicBezTo>
                  <a:pt x="114602" y="-7652"/>
                  <a:pt x="156196" y="20750"/>
                  <a:pt x="269120" y="0"/>
                </a:cubicBezTo>
                <a:cubicBezTo>
                  <a:pt x="382044" y="-20750"/>
                  <a:pt x="485455" y="39117"/>
                  <a:pt x="643548" y="0"/>
                </a:cubicBezTo>
                <a:cubicBezTo>
                  <a:pt x="801641" y="-39117"/>
                  <a:pt x="1165261" y="44394"/>
                  <a:pt x="1439206" y="0"/>
                </a:cubicBezTo>
                <a:cubicBezTo>
                  <a:pt x="1713151" y="-44394"/>
                  <a:pt x="1820846" y="26409"/>
                  <a:pt x="2024250" y="0"/>
                </a:cubicBezTo>
                <a:cubicBezTo>
                  <a:pt x="2227654" y="-26409"/>
                  <a:pt x="2375267" y="61206"/>
                  <a:pt x="2609293" y="0"/>
                </a:cubicBezTo>
                <a:cubicBezTo>
                  <a:pt x="2843319" y="-61206"/>
                  <a:pt x="2875886" y="4630"/>
                  <a:pt x="2983721" y="0"/>
                </a:cubicBezTo>
                <a:cubicBezTo>
                  <a:pt x="3091556" y="-4630"/>
                  <a:pt x="3172898" y="26734"/>
                  <a:pt x="3252841" y="0"/>
                </a:cubicBezTo>
                <a:cubicBezTo>
                  <a:pt x="3332784" y="-26734"/>
                  <a:pt x="3508100" y="21482"/>
                  <a:pt x="3627268" y="0"/>
                </a:cubicBezTo>
                <a:cubicBezTo>
                  <a:pt x="3746436" y="-21482"/>
                  <a:pt x="3855076" y="12018"/>
                  <a:pt x="4001696" y="0"/>
                </a:cubicBezTo>
                <a:cubicBezTo>
                  <a:pt x="4148316" y="-12018"/>
                  <a:pt x="4288312" y="52228"/>
                  <a:pt x="4481432" y="0"/>
                </a:cubicBezTo>
                <a:cubicBezTo>
                  <a:pt x="4674552" y="-52228"/>
                  <a:pt x="4886907" y="5958"/>
                  <a:pt x="5066475" y="0"/>
                </a:cubicBezTo>
                <a:cubicBezTo>
                  <a:pt x="5246043" y="-5958"/>
                  <a:pt x="5485707" y="20778"/>
                  <a:pt x="5862134" y="0"/>
                </a:cubicBezTo>
                <a:cubicBezTo>
                  <a:pt x="6238561" y="-20778"/>
                  <a:pt x="6460063" y="10019"/>
                  <a:pt x="6657793" y="0"/>
                </a:cubicBezTo>
                <a:cubicBezTo>
                  <a:pt x="6855523" y="-10019"/>
                  <a:pt x="7255763" y="65021"/>
                  <a:pt x="7453451" y="0"/>
                </a:cubicBezTo>
                <a:cubicBezTo>
                  <a:pt x="7651139" y="-65021"/>
                  <a:pt x="7755554" y="54480"/>
                  <a:pt x="8038495" y="0"/>
                </a:cubicBezTo>
                <a:cubicBezTo>
                  <a:pt x="8321436" y="-54480"/>
                  <a:pt x="8334793" y="59436"/>
                  <a:pt x="8623538" y="0"/>
                </a:cubicBezTo>
                <a:cubicBezTo>
                  <a:pt x="8912283" y="-59436"/>
                  <a:pt x="8819857" y="33602"/>
                  <a:pt x="8997966" y="0"/>
                </a:cubicBezTo>
                <a:cubicBezTo>
                  <a:pt x="9176075" y="-33602"/>
                  <a:pt x="9622330" y="41254"/>
                  <a:pt x="9793624" y="0"/>
                </a:cubicBezTo>
                <a:cubicBezTo>
                  <a:pt x="9964918" y="-41254"/>
                  <a:pt x="10376642" y="6251"/>
                  <a:pt x="10530779" y="0"/>
                </a:cubicBezTo>
                <a:cubicBezTo>
                  <a:pt x="10552997" y="135832"/>
                  <a:pt x="10485980" y="263921"/>
                  <a:pt x="10530779" y="477362"/>
                </a:cubicBezTo>
                <a:cubicBezTo>
                  <a:pt x="10575578" y="690803"/>
                  <a:pt x="10490417" y="905939"/>
                  <a:pt x="10530779" y="1015663"/>
                </a:cubicBezTo>
                <a:cubicBezTo>
                  <a:pt x="10207721" y="1068492"/>
                  <a:pt x="10162920" y="996363"/>
                  <a:pt x="9840428" y="1015663"/>
                </a:cubicBezTo>
                <a:cubicBezTo>
                  <a:pt x="9517936" y="1034963"/>
                  <a:pt x="9503190" y="991597"/>
                  <a:pt x="9360692" y="1015663"/>
                </a:cubicBezTo>
                <a:cubicBezTo>
                  <a:pt x="9218194" y="1039729"/>
                  <a:pt x="9008617" y="1007690"/>
                  <a:pt x="8880957" y="1015663"/>
                </a:cubicBezTo>
                <a:cubicBezTo>
                  <a:pt x="8753297" y="1023636"/>
                  <a:pt x="8588498" y="988602"/>
                  <a:pt x="8401221" y="1015663"/>
                </a:cubicBezTo>
                <a:cubicBezTo>
                  <a:pt x="8213944" y="1042724"/>
                  <a:pt x="8159023" y="987976"/>
                  <a:pt x="8026794" y="1015663"/>
                </a:cubicBezTo>
                <a:cubicBezTo>
                  <a:pt x="7894565" y="1043350"/>
                  <a:pt x="7514425" y="920993"/>
                  <a:pt x="7231135" y="1015663"/>
                </a:cubicBezTo>
                <a:cubicBezTo>
                  <a:pt x="6947845" y="1110333"/>
                  <a:pt x="6700860" y="981902"/>
                  <a:pt x="6540784" y="1015663"/>
                </a:cubicBezTo>
                <a:cubicBezTo>
                  <a:pt x="6380708" y="1049424"/>
                  <a:pt x="6178904" y="973332"/>
                  <a:pt x="6061048" y="1015663"/>
                </a:cubicBezTo>
                <a:cubicBezTo>
                  <a:pt x="5943192" y="1057994"/>
                  <a:pt x="5719596" y="960114"/>
                  <a:pt x="5581313" y="1015663"/>
                </a:cubicBezTo>
                <a:cubicBezTo>
                  <a:pt x="5443031" y="1071212"/>
                  <a:pt x="5140867" y="1007877"/>
                  <a:pt x="4996270" y="1015663"/>
                </a:cubicBezTo>
                <a:cubicBezTo>
                  <a:pt x="4851673" y="1023449"/>
                  <a:pt x="4513656" y="936868"/>
                  <a:pt x="4200611" y="1015663"/>
                </a:cubicBezTo>
                <a:cubicBezTo>
                  <a:pt x="3887566" y="1094458"/>
                  <a:pt x="3968993" y="976029"/>
                  <a:pt x="3826183" y="1015663"/>
                </a:cubicBezTo>
                <a:cubicBezTo>
                  <a:pt x="3683373" y="1055297"/>
                  <a:pt x="3416665" y="975210"/>
                  <a:pt x="3241140" y="1015663"/>
                </a:cubicBezTo>
                <a:cubicBezTo>
                  <a:pt x="3065615" y="1056116"/>
                  <a:pt x="2967468" y="979345"/>
                  <a:pt x="2866712" y="1015663"/>
                </a:cubicBezTo>
                <a:cubicBezTo>
                  <a:pt x="2765956" y="1051981"/>
                  <a:pt x="2237384" y="948632"/>
                  <a:pt x="2071053" y="1015663"/>
                </a:cubicBezTo>
                <a:cubicBezTo>
                  <a:pt x="1904722" y="1082694"/>
                  <a:pt x="1684320" y="941795"/>
                  <a:pt x="1380702" y="1015663"/>
                </a:cubicBezTo>
                <a:cubicBezTo>
                  <a:pt x="1077084" y="1089531"/>
                  <a:pt x="776899" y="963467"/>
                  <a:pt x="585043" y="1015663"/>
                </a:cubicBezTo>
                <a:cubicBezTo>
                  <a:pt x="393187" y="1067859"/>
                  <a:pt x="258290" y="952280"/>
                  <a:pt x="0" y="1015663"/>
                </a:cubicBezTo>
                <a:cubicBezTo>
                  <a:pt x="-1203" y="909278"/>
                  <a:pt x="57096" y="724426"/>
                  <a:pt x="0" y="517988"/>
                </a:cubicBezTo>
                <a:cubicBezTo>
                  <a:pt x="-57096" y="311551"/>
                  <a:pt x="15600" y="121011"/>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Faire remonter systématiquement tous les entrepreneurs</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supprimer les lignes avec les coches</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ou faire un « cochage » par défaut, modifiable</a:t>
            </a:r>
            <a:endPar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 name="ZoneTexte 8">
            <a:extLst>
              <a:ext uri="{FF2B5EF4-FFF2-40B4-BE49-F238E27FC236}">
                <a16:creationId xmlns:a16="http://schemas.microsoft.com/office/drawing/2014/main" id="{51DB5912-D210-28CF-8FD7-91811422F9E2}"/>
              </a:ext>
            </a:extLst>
          </p:cNvPr>
          <p:cNvSpPr txBox="1"/>
          <p:nvPr/>
        </p:nvSpPr>
        <p:spPr>
          <a:xfrm>
            <a:off x="559585" y="369174"/>
            <a:ext cx="10994240" cy="1077218"/>
          </a:xfrm>
          <a:prstGeom prst="rect">
            <a:avLst/>
          </a:prstGeom>
          <a:solidFill>
            <a:srgbClr val="2F479E"/>
          </a:solidFill>
        </p:spPr>
        <p:txBody>
          <a:bodyPr wrap="square" rtlCol="0">
            <a:spAutoFit/>
          </a:bodyPr>
          <a:lstStyle/>
          <a:p>
            <a:r>
              <a:rPr lang="fr-FR" sz="3200" dirty="0">
                <a:solidFill>
                  <a:schemeClr val="bg1"/>
                </a:solidFill>
              </a:rPr>
              <a:t>ENTREPRENEUR-ORIENTATION/ Modification de l’écran « Ajout d’une orientation » ---</a:t>
            </a:r>
          </a:p>
        </p:txBody>
      </p:sp>
      <p:pic>
        <p:nvPicPr>
          <p:cNvPr id="3" name="Image 2">
            <a:extLst>
              <a:ext uri="{FF2B5EF4-FFF2-40B4-BE49-F238E27FC236}">
                <a16:creationId xmlns:a16="http://schemas.microsoft.com/office/drawing/2014/main" id="{2CB953F3-9BFD-2C9D-F38C-6B90A3A99D2A}"/>
              </a:ext>
            </a:extLst>
          </p:cNvPr>
          <p:cNvPicPr>
            <a:picLocks noChangeAspect="1"/>
          </p:cNvPicPr>
          <p:nvPr/>
        </p:nvPicPr>
        <p:blipFill>
          <a:blip r:embed="rId2"/>
          <a:stretch>
            <a:fillRect/>
          </a:stretch>
        </p:blipFill>
        <p:spPr>
          <a:xfrm>
            <a:off x="5493621" y="1659090"/>
            <a:ext cx="5412961" cy="4909784"/>
          </a:xfrm>
          <a:prstGeom prst="rect">
            <a:avLst/>
          </a:prstGeom>
          <a:ln>
            <a:solidFill>
              <a:schemeClr val="bg1">
                <a:lumMod val="75000"/>
              </a:schemeClr>
            </a:solidFill>
          </a:ln>
        </p:spPr>
      </p:pic>
      <p:sp>
        <p:nvSpPr>
          <p:cNvPr id="2" name="ZoneTexte 1">
            <a:extLst>
              <a:ext uri="{FF2B5EF4-FFF2-40B4-BE49-F238E27FC236}">
                <a16:creationId xmlns:a16="http://schemas.microsoft.com/office/drawing/2014/main" id="{907577FA-6ECD-A700-E6BF-A4CDE9F49896}"/>
              </a:ext>
            </a:extLst>
          </p:cNvPr>
          <p:cNvSpPr txBox="1"/>
          <p:nvPr/>
        </p:nvSpPr>
        <p:spPr>
          <a:xfrm>
            <a:off x="5535564" y="4205746"/>
            <a:ext cx="1841914" cy="307777"/>
          </a:xfrm>
          <a:prstGeom prst="rect">
            <a:avLst/>
          </a:prstGeom>
          <a:noFill/>
        </p:spPr>
        <p:txBody>
          <a:bodyPr wrap="none" rtlCol="0">
            <a:spAutoFit/>
          </a:bodyPr>
          <a:lstStyle/>
          <a:p>
            <a:r>
              <a:rPr lang="fr-FR" sz="1400" dirty="0">
                <a:solidFill>
                  <a:srgbClr val="FF0000"/>
                </a:solidFill>
              </a:rPr>
              <a:t>Conseiller prescripteur</a:t>
            </a:r>
          </a:p>
        </p:txBody>
      </p:sp>
      <p:sp>
        <p:nvSpPr>
          <p:cNvPr id="6" name="ZoneTexte 5">
            <a:extLst>
              <a:ext uri="{FF2B5EF4-FFF2-40B4-BE49-F238E27FC236}">
                <a16:creationId xmlns:a16="http://schemas.microsoft.com/office/drawing/2014/main" id="{30302C18-2128-27B8-4038-89AC55BEE63C}"/>
              </a:ext>
            </a:extLst>
          </p:cNvPr>
          <p:cNvSpPr txBox="1"/>
          <p:nvPr/>
        </p:nvSpPr>
        <p:spPr>
          <a:xfrm>
            <a:off x="6571230" y="4434867"/>
            <a:ext cx="914400" cy="307777"/>
          </a:xfrm>
          <a:prstGeom prst="rect">
            <a:avLst/>
          </a:prstGeom>
          <a:noFill/>
        </p:spPr>
        <p:txBody>
          <a:bodyPr wrap="square" rtlCol="0">
            <a:spAutoFit/>
          </a:bodyPr>
          <a:lstStyle/>
          <a:p>
            <a:r>
              <a:rPr lang="fr-FR" sz="1400" dirty="0">
                <a:solidFill>
                  <a:srgbClr val="FF0000"/>
                </a:solidFill>
              </a:rPr>
              <a:t>prescrite</a:t>
            </a:r>
          </a:p>
        </p:txBody>
      </p:sp>
      <p:sp>
        <p:nvSpPr>
          <p:cNvPr id="7" name="ZoneTexte 6">
            <a:extLst>
              <a:ext uri="{FF2B5EF4-FFF2-40B4-BE49-F238E27FC236}">
                <a16:creationId xmlns:a16="http://schemas.microsoft.com/office/drawing/2014/main" id="{198C0B6E-4900-7150-C489-B56950DBB7FF}"/>
              </a:ext>
            </a:extLst>
          </p:cNvPr>
          <p:cNvSpPr txBox="1"/>
          <p:nvPr/>
        </p:nvSpPr>
        <p:spPr>
          <a:xfrm>
            <a:off x="6045204" y="3865082"/>
            <a:ext cx="1328990" cy="307777"/>
          </a:xfrm>
          <a:prstGeom prst="rect">
            <a:avLst/>
          </a:prstGeom>
          <a:noFill/>
        </p:spPr>
        <p:txBody>
          <a:bodyPr wrap="square" rtlCol="0">
            <a:spAutoFit/>
          </a:bodyPr>
          <a:lstStyle/>
          <a:p>
            <a:r>
              <a:rPr lang="fr-FR" sz="1400" dirty="0">
                <a:solidFill>
                  <a:srgbClr val="FF0000"/>
                </a:solidFill>
              </a:rPr>
              <a:t>prescripteur</a:t>
            </a:r>
          </a:p>
        </p:txBody>
      </p:sp>
      <p:sp>
        <p:nvSpPr>
          <p:cNvPr id="8" name="ZoneTexte 7">
            <a:extLst>
              <a:ext uri="{FF2B5EF4-FFF2-40B4-BE49-F238E27FC236}">
                <a16:creationId xmlns:a16="http://schemas.microsoft.com/office/drawing/2014/main" id="{287B7622-BD15-2B1D-70B3-0AB4084CDC01}"/>
              </a:ext>
            </a:extLst>
          </p:cNvPr>
          <p:cNvSpPr txBox="1"/>
          <p:nvPr/>
        </p:nvSpPr>
        <p:spPr>
          <a:xfrm>
            <a:off x="5493621" y="4694002"/>
            <a:ext cx="1411477" cy="307777"/>
          </a:xfrm>
          <a:prstGeom prst="rect">
            <a:avLst/>
          </a:prstGeom>
          <a:noFill/>
        </p:spPr>
        <p:txBody>
          <a:bodyPr wrap="none" rtlCol="0">
            <a:spAutoFit/>
          </a:bodyPr>
          <a:lstStyle/>
          <a:p>
            <a:r>
              <a:rPr lang="fr-FR" sz="1400" dirty="0">
                <a:solidFill>
                  <a:srgbClr val="FF0000"/>
                </a:solidFill>
              </a:rPr>
              <a:t>Session prescrite</a:t>
            </a:r>
          </a:p>
        </p:txBody>
      </p:sp>
      <p:cxnSp>
        <p:nvCxnSpPr>
          <p:cNvPr id="11" name="Connecteur droit 10">
            <a:extLst>
              <a:ext uri="{FF2B5EF4-FFF2-40B4-BE49-F238E27FC236}">
                <a16:creationId xmlns:a16="http://schemas.microsoft.com/office/drawing/2014/main" id="{27D96B55-3736-39A9-3B24-FFCFD5BCE301}"/>
              </a:ext>
            </a:extLst>
          </p:cNvPr>
          <p:cNvCxnSpPr/>
          <p:nvPr/>
        </p:nvCxnSpPr>
        <p:spPr>
          <a:xfrm>
            <a:off x="7485630" y="6449961"/>
            <a:ext cx="273008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10194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37191" y="2121195"/>
            <a:ext cx="10717618" cy="2615609"/>
          </a:xfrm>
        </p:spPr>
        <p:txBody>
          <a:bodyPr>
            <a:normAutofit/>
          </a:bodyPr>
          <a:lstStyle/>
          <a:p>
            <a:r>
              <a:rPr lang="fr-FR" dirty="0">
                <a:solidFill>
                  <a:srgbClr val="2F479E"/>
                </a:solidFill>
                <a:latin typeface="ITC Avant Garde Std Bk" panose="020B0502020202020204" pitchFamily="34" charset="0"/>
              </a:rPr>
              <a:t>MERCI </a:t>
            </a:r>
            <a:br>
              <a:rPr lang="fr-FR" dirty="0">
                <a:solidFill>
                  <a:srgbClr val="2F479E"/>
                </a:solidFill>
                <a:latin typeface="ITC Avant Garde Std Bk" panose="020B0502020202020204" pitchFamily="34" charset="0"/>
              </a:rPr>
            </a:br>
            <a:r>
              <a:rPr lang="fr-FR" dirty="0">
                <a:solidFill>
                  <a:srgbClr val="2F479E"/>
                </a:solidFill>
                <a:latin typeface="ITC Avant Garde Std Bk" panose="020B0502020202020204" pitchFamily="34" charset="0"/>
              </a:rPr>
              <a:t>DE VOTRE ATTENTION </a:t>
            </a:r>
            <a:br>
              <a:rPr lang="fr-FR" dirty="0">
                <a:solidFill>
                  <a:srgbClr val="2F479E"/>
                </a:solidFill>
                <a:latin typeface="ITC Avant Garde Std Bk" panose="020B0502020202020204" pitchFamily="34" charset="0"/>
              </a:rPr>
            </a:br>
            <a:r>
              <a:rPr lang="fr-FR" dirty="0">
                <a:solidFill>
                  <a:srgbClr val="2F479E"/>
                </a:solidFill>
                <a:latin typeface="ITC Avant Garde Std Bk" panose="020B0502020202020204" pitchFamily="34" charset="0"/>
              </a:rPr>
              <a:t>et PARTICIPATION</a:t>
            </a:r>
            <a:endParaRPr lang="fr-FR" sz="4400" dirty="0">
              <a:solidFill>
                <a:srgbClr val="2F479E"/>
              </a:solidFill>
              <a:latin typeface="ITC Avant Garde Std Bk" panose="020B0502020202020204" pitchFamily="34" charset="0"/>
            </a:endParaRPr>
          </a:p>
        </p:txBody>
      </p:sp>
      <p:pic>
        <p:nvPicPr>
          <p:cNvPr id="7" name="Image 6" descr="Une image contenant jeu&#10;&#10;Description générée automatiquement">
            <a:extLst>
              <a:ext uri="{FF2B5EF4-FFF2-40B4-BE49-F238E27FC236}">
                <a16:creationId xmlns:a16="http://schemas.microsoft.com/office/drawing/2014/main" id="{A838307C-333D-432D-891B-AC273343A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525" y="377411"/>
            <a:ext cx="2137145" cy="1373116"/>
          </a:xfrm>
          <a:prstGeom prst="rect">
            <a:avLst/>
          </a:prstGeom>
        </p:spPr>
      </p:pic>
    </p:spTree>
    <p:extLst>
      <p:ext uri="{BB962C8B-B14F-4D97-AF65-F5344CB8AC3E}">
        <p14:creationId xmlns:p14="http://schemas.microsoft.com/office/powerpoint/2010/main" val="4177850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514350" y="315745"/>
            <a:ext cx="10983856" cy="584775"/>
          </a:xfrm>
          <a:prstGeom prst="rect">
            <a:avLst/>
          </a:prstGeom>
          <a:solidFill>
            <a:srgbClr val="2F479E"/>
          </a:solidFill>
        </p:spPr>
        <p:txBody>
          <a:bodyPr wrap="square" rtlCol="0">
            <a:spAutoFit/>
          </a:bodyPr>
          <a:lstStyle/>
          <a:p>
            <a:r>
              <a:rPr lang="fr-FR" sz="3200" dirty="0">
                <a:solidFill>
                  <a:schemeClr val="bg1"/>
                </a:solidFill>
              </a:rPr>
              <a:t>SITE/ Création d’un nouveau Lieu d’action ---</a:t>
            </a:r>
          </a:p>
        </p:txBody>
      </p:sp>
      <p:sp>
        <p:nvSpPr>
          <p:cNvPr id="10" name="ZoneTexte 9">
            <a:extLst>
              <a:ext uri="{FF2B5EF4-FFF2-40B4-BE49-F238E27FC236}">
                <a16:creationId xmlns:a16="http://schemas.microsoft.com/office/drawing/2014/main" id="{748FCAE0-5AE3-40CB-B7A8-6304A9E0D697}"/>
              </a:ext>
            </a:extLst>
          </p:cNvPr>
          <p:cNvSpPr txBox="1"/>
          <p:nvPr/>
        </p:nvSpPr>
        <p:spPr>
          <a:xfrm>
            <a:off x="514349" y="1291229"/>
            <a:ext cx="10915651" cy="2800767"/>
          </a:xfrm>
          <a:custGeom>
            <a:avLst/>
            <a:gdLst>
              <a:gd name="connsiteX0" fmla="*/ 0 w 10915651"/>
              <a:gd name="connsiteY0" fmla="*/ 0 h 2800767"/>
              <a:gd name="connsiteX1" fmla="*/ 247038 w 10915651"/>
              <a:gd name="connsiteY1" fmla="*/ 0 h 2800767"/>
              <a:gd name="connsiteX2" fmla="*/ 603233 w 10915651"/>
              <a:gd name="connsiteY2" fmla="*/ 0 h 2800767"/>
              <a:gd name="connsiteX3" fmla="*/ 1396054 w 10915651"/>
              <a:gd name="connsiteY3" fmla="*/ 0 h 2800767"/>
              <a:gd name="connsiteX4" fmla="*/ 1970562 w 10915651"/>
              <a:gd name="connsiteY4" fmla="*/ 0 h 2800767"/>
              <a:gd name="connsiteX5" fmla="*/ 2545070 w 10915651"/>
              <a:gd name="connsiteY5" fmla="*/ 0 h 2800767"/>
              <a:gd name="connsiteX6" fmla="*/ 2901265 w 10915651"/>
              <a:gd name="connsiteY6" fmla="*/ 0 h 2800767"/>
              <a:gd name="connsiteX7" fmla="*/ 3148304 w 10915651"/>
              <a:gd name="connsiteY7" fmla="*/ 0 h 2800767"/>
              <a:gd name="connsiteX8" fmla="*/ 3504498 w 10915651"/>
              <a:gd name="connsiteY8" fmla="*/ 0 h 2800767"/>
              <a:gd name="connsiteX9" fmla="*/ 3860693 w 10915651"/>
              <a:gd name="connsiteY9" fmla="*/ 0 h 2800767"/>
              <a:gd name="connsiteX10" fmla="*/ 4326045 w 10915651"/>
              <a:gd name="connsiteY10" fmla="*/ 0 h 2800767"/>
              <a:gd name="connsiteX11" fmla="*/ 4900553 w 10915651"/>
              <a:gd name="connsiteY11" fmla="*/ 0 h 2800767"/>
              <a:gd name="connsiteX12" fmla="*/ 5693374 w 10915651"/>
              <a:gd name="connsiteY12" fmla="*/ 0 h 2800767"/>
              <a:gd name="connsiteX13" fmla="*/ 6486195 w 10915651"/>
              <a:gd name="connsiteY13" fmla="*/ 0 h 2800767"/>
              <a:gd name="connsiteX14" fmla="*/ 7279016 w 10915651"/>
              <a:gd name="connsiteY14" fmla="*/ 0 h 2800767"/>
              <a:gd name="connsiteX15" fmla="*/ 7853524 w 10915651"/>
              <a:gd name="connsiteY15" fmla="*/ 0 h 2800767"/>
              <a:gd name="connsiteX16" fmla="*/ 8428032 w 10915651"/>
              <a:gd name="connsiteY16" fmla="*/ 0 h 2800767"/>
              <a:gd name="connsiteX17" fmla="*/ 8784227 w 10915651"/>
              <a:gd name="connsiteY17" fmla="*/ 0 h 2800767"/>
              <a:gd name="connsiteX18" fmla="*/ 9577047 w 10915651"/>
              <a:gd name="connsiteY18" fmla="*/ 0 h 2800767"/>
              <a:gd name="connsiteX19" fmla="*/ 10260712 w 10915651"/>
              <a:gd name="connsiteY19" fmla="*/ 0 h 2800767"/>
              <a:gd name="connsiteX20" fmla="*/ 10915651 w 10915651"/>
              <a:gd name="connsiteY20" fmla="*/ 0 h 2800767"/>
              <a:gd name="connsiteX21" fmla="*/ 10915651 w 10915651"/>
              <a:gd name="connsiteY21" fmla="*/ 532146 h 2800767"/>
              <a:gd name="connsiteX22" fmla="*/ 10915651 w 10915651"/>
              <a:gd name="connsiteY22" fmla="*/ 1120307 h 2800767"/>
              <a:gd name="connsiteX23" fmla="*/ 10915651 w 10915651"/>
              <a:gd name="connsiteY23" fmla="*/ 1708468 h 2800767"/>
              <a:gd name="connsiteX24" fmla="*/ 10915651 w 10915651"/>
              <a:gd name="connsiteY24" fmla="*/ 2268621 h 2800767"/>
              <a:gd name="connsiteX25" fmla="*/ 10915651 w 10915651"/>
              <a:gd name="connsiteY25" fmla="*/ 2800767 h 2800767"/>
              <a:gd name="connsiteX26" fmla="*/ 10450300 w 10915651"/>
              <a:gd name="connsiteY26" fmla="*/ 2800767 h 2800767"/>
              <a:gd name="connsiteX27" fmla="*/ 9657479 w 10915651"/>
              <a:gd name="connsiteY27" fmla="*/ 2800767 h 2800767"/>
              <a:gd name="connsiteX28" fmla="*/ 8973814 w 10915651"/>
              <a:gd name="connsiteY28" fmla="*/ 2800767 h 2800767"/>
              <a:gd name="connsiteX29" fmla="*/ 8508463 w 10915651"/>
              <a:gd name="connsiteY29" fmla="*/ 2800767 h 2800767"/>
              <a:gd name="connsiteX30" fmla="*/ 8043111 w 10915651"/>
              <a:gd name="connsiteY30" fmla="*/ 2800767 h 2800767"/>
              <a:gd name="connsiteX31" fmla="*/ 7468603 w 10915651"/>
              <a:gd name="connsiteY31" fmla="*/ 2800767 h 2800767"/>
              <a:gd name="connsiteX32" fmla="*/ 6675782 w 10915651"/>
              <a:gd name="connsiteY32" fmla="*/ 2800767 h 2800767"/>
              <a:gd name="connsiteX33" fmla="*/ 6319587 w 10915651"/>
              <a:gd name="connsiteY33" fmla="*/ 2800767 h 2800767"/>
              <a:gd name="connsiteX34" fmla="*/ 5745079 w 10915651"/>
              <a:gd name="connsiteY34" fmla="*/ 2800767 h 2800767"/>
              <a:gd name="connsiteX35" fmla="*/ 5388885 w 10915651"/>
              <a:gd name="connsiteY35" fmla="*/ 2800767 h 2800767"/>
              <a:gd name="connsiteX36" fmla="*/ 4596064 w 10915651"/>
              <a:gd name="connsiteY36" fmla="*/ 2800767 h 2800767"/>
              <a:gd name="connsiteX37" fmla="*/ 3912399 w 10915651"/>
              <a:gd name="connsiteY37" fmla="*/ 2800767 h 2800767"/>
              <a:gd name="connsiteX38" fmla="*/ 3119578 w 10915651"/>
              <a:gd name="connsiteY38" fmla="*/ 2800767 h 2800767"/>
              <a:gd name="connsiteX39" fmla="*/ 2435914 w 10915651"/>
              <a:gd name="connsiteY39" fmla="*/ 2800767 h 2800767"/>
              <a:gd name="connsiteX40" fmla="*/ 1970562 w 10915651"/>
              <a:gd name="connsiteY40" fmla="*/ 2800767 h 2800767"/>
              <a:gd name="connsiteX41" fmla="*/ 1505211 w 10915651"/>
              <a:gd name="connsiteY41" fmla="*/ 2800767 h 2800767"/>
              <a:gd name="connsiteX42" fmla="*/ 1039859 w 10915651"/>
              <a:gd name="connsiteY42" fmla="*/ 2800767 h 2800767"/>
              <a:gd name="connsiteX43" fmla="*/ 0 w 10915651"/>
              <a:gd name="connsiteY43" fmla="*/ 2800767 h 2800767"/>
              <a:gd name="connsiteX44" fmla="*/ 0 w 10915651"/>
              <a:gd name="connsiteY44" fmla="*/ 2184598 h 2800767"/>
              <a:gd name="connsiteX45" fmla="*/ 0 w 10915651"/>
              <a:gd name="connsiteY45" fmla="*/ 1624445 h 2800767"/>
              <a:gd name="connsiteX46" fmla="*/ 0 w 10915651"/>
              <a:gd name="connsiteY46" fmla="*/ 1008276 h 2800767"/>
              <a:gd name="connsiteX47" fmla="*/ 0 w 10915651"/>
              <a:gd name="connsiteY47" fmla="*/ 504138 h 2800767"/>
              <a:gd name="connsiteX48" fmla="*/ 0 w 10915651"/>
              <a:gd name="connsiteY48" fmla="*/ 0 h 2800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0915651" h="2800767" extrusionOk="0">
                <a:moveTo>
                  <a:pt x="0" y="0"/>
                </a:moveTo>
                <a:cubicBezTo>
                  <a:pt x="84797" y="-2836"/>
                  <a:pt x="160677" y="15148"/>
                  <a:pt x="247038" y="0"/>
                </a:cubicBezTo>
                <a:cubicBezTo>
                  <a:pt x="333399" y="-15148"/>
                  <a:pt x="484319" y="17906"/>
                  <a:pt x="603233" y="0"/>
                </a:cubicBezTo>
                <a:cubicBezTo>
                  <a:pt x="722147" y="-17906"/>
                  <a:pt x="1065684" y="62664"/>
                  <a:pt x="1396054" y="0"/>
                </a:cubicBezTo>
                <a:cubicBezTo>
                  <a:pt x="1726424" y="-62664"/>
                  <a:pt x="1773592" y="9815"/>
                  <a:pt x="1970562" y="0"/>
                </a:cubicBezTo>
                <a:cubicBezTo>
                  <a:pt x="2167532" y="-9815"/>
                  <a:pt x="2326510" y="18733"/>
                  <a:pt x="2545070" y="0"/>
                </a:cubicBezTo>
                <a:cubicBezTo>
                  <a:pt x="2763630" y="-18733"/>
                  <a:pt x="2748738" y="14325"/>
                  <a:pt x="2901265" y="0"/>
                </a:cubicBezTo>
                <a:cubicBezTo>
                  <a:pt x="3053793" y="-14325"/>
                  <a:pt x="3094380" y="10122"/>
                  <a:pt x="3148304" y="0"/>
                </a:cubicBezTo>
                <a:cubicBezTo>
                  <a:pt x="3202228" y="-10122"/>
                  <a:pt x="3395075" y="16496"/>
                  <a:pt x="3504498" y="0"/>
                </a:cubicBezTo>
                <a:cubicBezTo>
                  <a:pt x="3613921" y="-16496"/>
                  <a:pt x="3770169" y="34960"/>
                  <a:pt x="3860693" y="0"/>
                </a:cubicBezTo>
                <a:cubicBezTo>
                  <a:pt x="3951218" y="-34960"/>
                  <a:pt x="4158458" y="6115"/>
                  <a:pt x="4326045" y="0"/>
                </a:cubicBezTo>
                <a:cubicBezTo>
                  <a:pt x="4493632" y="-6115"/>
                  <a:pt x="4619749" y="16276"/>
                  <a:pt x="4900553" y="0"/>
                </a:cubicBezTo>
                <a:cubicBezTo>
                  <a:pt x="5181357" y="-16276"/>
                  <a:pt x="5434485" y="84155"/>
                  <a:pt x="5693374" y="0"/>
                </a:cubicBezTo>
                <a:cubicBezTo>
                  <a:pt x="5952263" y="-84155"/>
                  <a:pt x="6288954" y="6470"/>
                  <a:pt x="6486195" y="0"/>
                </a:cubicBezTo>
                <a:cubicBezTo>
                  <a:pt x="6683436" y="-6470"/>
                  <a:pt x="7117057" y="45026"/>
                  <a:pt x="7279016" y="0"/>
                </a:cubicBezTo>
                <a:cubicBezTo>
                  <a:pt x="7440975" y="-45026"/>
                  <a:pt x="7605087" y="30652"/>
                  <a:pt x="7853524" y="0"/>
                </a:cubicBezTo>
                <a:cubicBezTo>
                  <a:pt x="8101961" y="-30652"/>
                  <a:pt x="8195628" y="65472"/>
                  <a:pt x="8428032" y="0"/>
                </a:cubicBezTo>
                <a:cubicBezTo>
                  <a:pt x="8660436" y="-65472"/>
                  <a:pt x="8635696" y="13897"/>
                  <a:pt x="8784227" y="0"/>
                </a:cubicBezTo>
                <a:cubicBezTo>
                  <a:pt x="8932759" y="-13897"/>
                  <a:pt x="9323059" y="90927"/>
                  <a:pt x="9577047" y="0"/>
                </a:cubicBezTo>
                <a:cubicBezTo>
                  <a:pt x="9831035" y="-90927"/>
                  <a:pt x="10077320" y="43469"/>
                  <a:pt x="10260712" y="0"/>
                </a:cubicBezTo>
                <a:cubicBezTo>
                  <a:pt x="10444105" y="-43469"/>
                  <a:pt x="10731162" y="14334"/>
                  <a:pt x="10915651" y="0"/>
                </a:cubicBezTo>
                <a:cubicBezTo>
                  <a:pt x="10937213" y="245605"/>
                  <a:pt x="10877756" y="364339"/>
                  <a:pt x="10915651" y="532146"/>
                </a:cubicBezTo>
                <a:cubicBezTo>
                  <a:pt x="10953546" y="699953"/>
                  <a:pt x="10909412" y="998494"/>
                  <a:pt x="10915651" y="1120307"/>
                </a:cubicBezTo>
                <a:cubicBezTo>
                  <a:pt x="10921890" y="1242120"/>
                  <a:pt x="10876003" y="1468746"/>
                  <a:pt x="10915651" y="1708468"/>
                </a:cubicBezTo>
                <a:cubicBezTo>
                  <a:pt x="10955299" y="1948190"/>
                  <a:pt x="10898358" y="2081475"/>
                  <a:pt x="10915651" y="2268621"/>
                </a:cubicBezTo>
                <a:cubicBezTo>
                  <a:pt x="10932944" y="2455767"/>
                  <a:pt x="10878179" y="2643987"/>
                  <a:pt x="10915651" y="2800767"/>
                </a:cubicBezTo>
                <a:cubicBezTo>
                  <a:pt x="10779671" y="2855318"/>
                  <a:pt x="10672118" y="2762268"/>
                  <a:pt x="10450300" y="2800767"/>
                </a:cubicBezTo>
                <a:cubicBezTo>
                  <a:pt x="10228482" y="2839266"/>
                  <a:pt x="10024500" y="2721144"/>
                  <a:pt x="9657479" y="2800767"/>
                </a:cubicBezTo>
                <a:cubicBezTo>
                  <a:pt x="9290458" y="2880390"/>
                  <a:pt x="9243347" y="2788004"/>
                  <a:pt x="8973814" y="2800767"/>
                </a:cubicBezTo>
                <a:cubicBezTo>
                  <a:pt x="8704282" y="2813530"/>
                  <a:pt x="8707511" y="2767343"/>
                  <a:pt x="8508463" y="2800767"/>
                </a:cubicBezTo>
                <a:cubicBezTo>
                  <a:pt x="8309415" y="2834191"/>
                  <a:pt x="8232236" y="2757038"/>
                  <a:pt x="8043111" y="2800767"/>
                </a:cubicBezTo>
                <a:cubicBezTo>
                  <a:pt x="7853986" y="2844496"/>
                  <a:pt x="7704034" y="2770362"/>
                  <a:pt x="7468603" y="2800767"/>
                </a:cubicBezTo>
                <a:cubicBezTo>
                  <a:pt x="7233172" y="2831172"/>
                  <a:pt x="6868867" y="2726560"/>
                  <a:pt x="6675782" y="2800767"/>
                </a:cubicBezTo>
                <a:cubicBezTo>
                  <a:pt x="6482697" y="2874974"/>
                  <a:pt x="6408456" y="2769364"/>
                  <a:pt x="6319587" y="2800767"/>
                </a:cubicBezTo>
                <a:cubicBezTo>
                  <a:pt x="6230718" y="2832170"/>
                  <a:pt x="5891037" y="2770567"/>
                  <a:pt x="5745079" y="2800767"/>
                </a:cubicBezTo>
                <a:cubicBezTo>
                  <a:pt x="5599121" y="2830967"/>
                  <a:pt x="5545987" y="2794323"/>
                  <a:pt x="5388885" y="2800767"/>
                </a:cubicBezTo>
                <a:cubicBezTo>
                  <a:pt x="5231783" y="2807211"/>
                  <a:pt x="4957321" y="2755088"/>
                  <a:pt x="4596064" y="2800767"/>
                </a:cubicBezTo>
                <a:cubicBezTo>
                  <a:pt x="4234807" y="2846446"/>
                  <a:pt x="4219824" y="2766232"/>
                  <a:pt x="3912399" y="2800767"/>
                </a:cubicBezTo>
                <a:cubicBezTo>
                  <a:pt x="3604974" y="2835302"/>
                  <a:pt x="3455678" y="2713567"/>
                  <a:pt x="3119578" y="2800767"/>
                </a:cubicBezTo>
                <a:cubicBezTo>
                  <a:pt x="2783478" y="2887967"/>
                  <a:pt x="2762553" y="2736982"/>
                  <a:pt x="2435914" y="2800767"/>
                </a:cubicBezTo>
                <a:cubicBezTo>
                  <a:pt x="2109275" y="2864552"/>
                  <a:pt x="2175330" y="2754786"/>
                  <a:pt x="1970562" y="2800767"/>
                </a:cubicBezTo>
                <a:cubicBezTo>
                  <a:pt x="1765794" y="2846748"/>
                  <a:pt x="1641083" y="2750237"/>
                  <a:pt x="1505211" y="2800767"/>
                </a:cubicBezTo>
                <a:cubicBezTo>
                  <a:pt x="1369339" y="2851297"/>
                  <a:pt x="1216263" y="2766824"/>
                  <a:pt x="1039859" y="2800767"/>
                </a:cubicBezTo>
                <a:cubicBezTo>
                  <a:pt x="863455" y="2834710"/>
                  <a:pt x="333418" y="2768720"/>
                  <a:pt x="0" y="2800767"/>
                </a:cubicBezTo>
                <a:cubicBezTo>
                  <a:pt x="-34407" y="2600803"/>
                  <a:pt x="44850" y="2409962"/>
                  <a:pt x="0" y="2184598"/>
                </a:cubicBezTo>
                <a:cubicBezTo>
                  <a:pt x="-44850" y="1959234"/>
                  <a:pt x="61205" y="1792438"/>
                  <a:pt x="0" y="1624445"/>
                </a:cubicBezTo>
                <a:cubicBezTo>
                  <a:pt x="-61205" y="1456452"/>
                  <a:pt x="49909" y="1296254"/>
                  <a:pt x="0" y="1008276"/>
                </a:cubicBezTo>
                <a:cubicBezTo>
                  <a:pt x="-49909" y="720298"/>
                  <a:pt x="21465" y="718303"/>
                  <a:pt x="0" y="504138"/>
                </a:cubicBezTo>
                <a:cubicBezTo>
                  <a:pt x="-21465" y="289973"/>
                  <a:pt x="45249" y="128869"/>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 la création d’un nouveau Lieu d’action dans le référentiel Site, ce Lieu sera automatiquement ajoutée dans les fiches utilisateurs correspondant à la règle en place.</a:t>
            </a:r>
          </a:p>
          <a:p>
            <a:pPr algn="just"/>
            <a:endPar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r>
              <a:rPr lang="fr-FR" sz="2000" b="1" i="1"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b="1" i="1"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Nouveautés / Règle de gestion en place</a:t>
            </a:r>
          </a:p>
          <a:p>
            <a:pPr algn="just"/>
            <a:endParaRPr lang="fr-FR" sz="400" b="1" i="1"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r>
              <a:rPr lang="fr-FR" sz="18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&lt; </a:t>
            </a:r>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Le « Lieu d’action » sera ajoutée automatiquement </a:t>
            </a:r>
            <a:r>
              <a:rPr lang="fr-FR" sz="18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sur toutes les fiches Utilisateurs dont l’Antenne de rattachement = Antenne parent du Lieu d'action</a:t>
            </a:r>
          </a:p>
          <a:p>
            <a:pPr algn="just"/>
            <a:endParaRPr lang="fr-FR" sz="1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r>
              <a:rPr lang="fr-FR" sz="18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&lt; </a:t>
            </a:r>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Le Lieu sera ajouté </a:t>
            </a:r>
            <a:r>
              <a:rPr lang="fr-FR" sz="18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dans le champ "Autres lieux d'action" </a:t>
            </a:r>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de la fiche Utilisateur</a:t>
            </a:r>
          </a:p>
          <a:p>
            <a:pPr algn="just"/>
            <a:endParaRPr lang="fr-FR" sz="1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r>
              <a:rPr lang="fr-FR" sz="18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&lt;</a:t>
            </a:r>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18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La liste des Lieux est maintenant affichée par Ordre alphabétique</a:t>
            </a:r>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dans le champ "Autres Lieux d'action"</a:t>
            </a:r>
            <a:endPar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p:txBody>
      </p:sp>
      <p:pic>
        <p:nvPicPr>
          <p:cNvPr id="3" name="Image 2">
            <a:extLst>
              <a:ext uri="{FF2B5EF4-FFF2-40B4-BE49-F238E27FC236}">
                <a16:creationId xmlns:a16="http://schemas.microsoft.com/office/drawing/2014/main" id="{21DC7129-25A4-F4CC-EFAF-0EF260206D03}"/>
              </a:ext>
            </a:extLst>
          </p:cNvPr>
          <p:cNvPicPr>
            <a:picLocks noChangeAspect="1"/>
          </p:cNvPicPr>
          <p:nvPr/>
        </p:nvPicPr>
        <p:blipFill>
          <a:blip r:embed="rId2"/>
          <a:stretch>
            <a:fillRect/>
          </a:stretch>
        </p:blipFill>
        <p:spPr>
          <a:xfrm>
            <a:off x="3893029" y="4482705"/>
            <a:ext cx="4139926" cy="2191293"/>
          </a:xfrm>
          <a:prstGeom prst="rect">
            <a:avLst/>
          </a:prstGeom>
          <a:ln>
            <a:solidFill>
              <a:schemeClr val="bg1">
                <a:lumMod val="75000"/>
              </a:schemeClr>
            </a:solidFill>
          </a:ln>
        </p:spPr>
      </p:pic>
      <p:sp>
        <p:nvSpPr>
          <p:cNvPr id="4" name="ZoneTexte 3">
            <a:extLst>
              <a:ext uri="{FF2B5EF4-FFF2-40B4-BE49-F238E27FC236}">
                <a16:creationId xmlns:a16="http://schemas.microsoft.com/office/drawing/2014/main" id="{FFC455B4-55A5-80F5-FE19-CE6921A8AE4F}"/>
              </a:ext>
            </a:extLst>
          </p:cNvPr>
          <p:cNvSpPr txBox="1"/>
          <p:nvPr/>
        </p:nvSpPr>
        <p:spPr>
          <a:xfrm>
            <a:off x="2234689" y="4482705"/>
            <a:ext cx="1658339" cy="584775"/>
          </a:xfrm>
          <a:prstGeom prst="rect">
            <a:avLst/>
          </a:prstGeom>
          <a:noFill/>
        </p:spPr>
        <p:txBody>
          <a:bodyPr wrap="square" rtlCol="0">
            <a:spAutoFit/>
          </a:bodyPr>
          <a:lstStyle/>
          <a:p>
            <a:r>
              <a:rPr lang="fr-FR" sz="1600" b="1" i="1" dirty="0">
                <a:solidFill>
                  <a:srgbClr val="00B050"/>
                </a:solidFill>
              </a:rPr>
              <a:t>Administration/ Utilisateurs</a:t>
            </a:r>
          </a:p>
        </p:txBody>
      </p:sp>
    </p:spTree>
    <p:extLst>
      <p:ext uri="{BB962C8B-B14F-4D97-AF65-F5344CB8AC3E}">
        <p14:creationId xmlns:p14="http://schemas.microsoft.com/office/powerpoint/2010/main" val="3478840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CA52932-9A6B-5C2B-1A3E-AB2E283EBA8D}"/>
              </a:ext>
            </a:extLst>
          </p:cNvPr>
          <p:cNvSpPr txBox="1"/>
          <p:nvPr/>
        </p:nvSpPr>
        <p:spPr>
          <a:xfrm>
            <a:off x="3781429" y="7636040"/>
            <a:ext cx="10530779" cy="1015663"/>
          </a:xfrm>
          <a:custGeom>
            <a:avLst/>
            <a:gdLst>
              <a:gd name="connsiteX0" fmla="*/ 0 w 10530779"/>
              <a:gd name="connsiteY0" fmla="*/ 0 h 1015663"/>
              <a:gd name="connsiteX1" fmla="*/ 269120 w 10530779"/>
              <a:gd name="connsiteY1" fmla="*/ 0 h 1015663"/>
              <a:gd name="connsiteX2" fmla="*/ 643548 w 10530779"/>
              <a:gd name="connsiteY2" fmla="*/ 0 h 1015663"/>
              <a:gd name="connsiteX3" fmla="*/ 1439206 w 10530779"/>
              <a:gd name="connsiteY3" fmla="*/ 0 h 1015663"/>
              <a:gd name="connsiteX4" fmla="*/ 2024250 w 10530779"/>
              <a:gd name="connsiteY4" fmla="*/ 0 h 1015663"/>
              <a:gd name="connsiteX5" fmla="*/ 2609293 w 10530779"/>
              <a:gd name="connsiteY5" fmla="*/ 0 h 1015663"/>
              <a:gd name="connsiteX6" fmla="*/ 2983721 w 10530779"/>
              <a:gd name="connsiteY6" fmla="*/ 0 h 1015663"/>
              <a:gd name="connsiteX7" fmla="*/ 3252841 w 10530779"/>
              <a:gd name="connsiteY7" fmla="*/ 0 h 1015663"/>
              <a:gd name="connsiteX8" fmla="*/ 3627268 w 10530779"/>
              <a:gd name="connsiteY8" fmla="*/ 0 h 1015663"/>
              <a:gd name="connsiteX9" fmla="*/ 4001696 w 10530779"/>
              <a:gd name="connsiteY9" fmla="*/ 0 h 1015663"/>
              <a:gd name="connsiteX10" fmla="*/ 4481432 w 10530779"/>
              <a:gd name="connsiteY10" fmla="*/ 0 h 1015663"/>
              <a:gd name="connsiteX11" fmla="*/ 5066475 w 10530779"/>
              <a:gd name="connsiteY11" fmla="*/ 0 h 1015663"/>
              <a:gd name="connsiteX12" fmla="*/ 5862134 w 10530779"/>
              <a:gd name="connsiteY12" fmla="*/ 0 h 1015663"/>
              <a:gd name="connsiteX13" fmla="*/ 6657793 w 10530779"/>
              <a:gd name="connsiteY13" fmla="*/ 0 h 1015663"/>
              <a:gd name="connsiteX14" fmla="*/ 7453451 w 10530779"/>
              <a:gd name="connsiteY14" fmla="*/ 0 h 1015663"/>
              <a:gd name="connsiteX15" fmla="*/ 8038495 w 10530779"/>
              <a:gd name="connsiteY15" fmla="*/ 0 h 1015663"/>
              <a:gd name="connsiteX16" fmla="*/ 8623538 w 10530779"/>
              <a:gd name="connsiteY16" fmla="*/ 0 h 1015663"/>
              <a:gd name="connsiteX17" fmla="*/ 8997966 w 10530779"/>
              <a:gd name="connsiteY17" fmla="*/ 0 h 1015663"/>
              <a:gd name="connsiteX18" fmla="*/ 9793624 w 10530779"/>
              <a:gd name="connsiteY18" fmla="*/ 0 h 1015663"/>
              <a:gd name="connsiteX19" fmla="*/ 10530779 w 10530779"/>
              <a:gd name="connsiteY19" fmla="*/ 0 h 1015663"/>
              <a:gd name="connsiteX20" fmla="*/ 10530779 w 10530779"/>
              <a:gd name="connsiteY20" fmla="*/ 477362 h 1015663"/>
              <a:gd name="connsiteX21" fmla="*/ 10530779 w 10530779"/>
              <a:gd name="connsiteY21" fmla="*/ 1015663 h 1015663"/>
              <a:gd name="connsiteX22" fmla="*/ 9840428 w 10530779"/>
              <a:gd name="connsiteY22" fmla="*/ 1015663 h 1015663"/>
              <a:gd name="connsiteX23" fmla="*/ 9360692 w 10530779"/>
              <a:gd name="connsiteY23" fmla="*/ 1015663 h 1015663"/>
              <a:gd name="connsiteX24" fmla="*/ 8880957 w 10530779"/>
              <a:gd name="connsiteY24" fmla="*/ 1015663 h 1015663"/>
              <a:gd name="connsiteX25" fmla="*/ 8401221 w 10530779"/>
              <a:gd name="connsiteY25" fmla="*/ 1015663 h 1015663"/>
              <a:gd name="connsiteX26" fmla="*/ 8026794 w 10530779"/>
              <a:gd name="connsiteY26" fmla="*/ 1015663 h 1015663"/>
              <a:gd name="connsiteX27" fmla="*/ 7231135 w 10530779"/>
              <a:gd name="connsiteY27" fmla="*/ 1015663 h 1015663"/>
              <a:gd name="connsiteX28" fmla="*/ 6540784 w 10530779"/>
              <a:gd name="connsiteY28" fmla="*/ 1015663 h 1015663"/>
              <a:gd name="connsiteX29" fmla="*/ 6061048 w 10530779"/>
              <a:gd name="connsiteY29" fmla="*/ 1015663 h 1015663"/>
              <a:gd name="connsiteX30" fmla="*/ 5581313 w 10530779"/>
              <a:gd name="connsiteY30" fmla="*/ 1015663 h 1015663"/>
              <a:gd name="connsiteX31" fmla="*/ 4996270 w 10530779"/>
              <a:gd name="connsiteY31" fmla="*/ 1015663 h 1015663"/>
              <a:gd name="connsiteX32" fmla="*/ 4200611 w 10530779"/>
              <a:gd name="connsiteY32" fmla="*/ 1015663 h 1015663"/>
              <a:gd name="connsiteX33" fmla="*/ 3826183 w 10530779"/>
              <a:gd name="connsiteY33" fmla="*/ 1015663 h 1015663"/>
              <a:gd name="connsiteX34" fmla="*/ 3241140 w 10530779"/>
              <a:gd name="connsiteY34" fmla="*/ 1015663 h 1015663"/>
              <a:gd name="connsiteX35" fmla="*/ 2866712 w 10530779"/>
              <a:gd name="connsiteY35" fmla="*/ 1015663 h 1015663"/>
              <a:gd name="connsiteX36" fmla="*/ 2071053 w 10530779"/>
              <a:gd name="connsiteY36" fmla="*/ 1015663 h 1015663"/>
              <a:gd name="connsiteX37" fmla="*/ 1380702 w 10530779"/>
              <a:gd name="connsiteY37" fmla="*/ 1015663 h 1015663"/>
              <a:gd name="connsiteX38" fmla="*/ 585043 w 10530779"/>
              <a:gd name="connsiteY38" fmla="*/ 1015663 h 1015663"/>
              <a:gd name="connsiteX39" fmla="*/ 0 w 10530779"/>
              <a:gd name="connsiteY39" fmla="*/ 1015663 h 1015663"/>
              <a:gd name="connsiteX40" fmla="*/ 0 w 10530779"/>
              <a:gd name="connsiteY40" fmla="*/ 517988 h 1015663"/>
              <a:gd name="connsiteX41" fmla="*/ 0 w 10530779"/>
              <a:gd name="connsiteY41" fmla="*/ 0 h 101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530779" h="1015663" extrusionOk="0">
                <a:moveTo>
                  <a:pt x="0" y="0"/>
                </a:moveTo>
                <a:cubicBezTo>
                  <a:pt x="114602" y="-7652"/>
                  <a:pt x="156196" y="20750"/>
                  <a:pt x="269120" y="0"/>
                </a:cubicBezTo>
                <a:cubicBezTo>
                  <a:pt x="382044" y="-20750"/>
                  <a:pt x="485455" y="39117"/>
                  <a:pt x="643548" y="0"/>
                </a:cubicBezTo>
                <a:cubicBezTo>
                  <a:pt x="801641" y="-39117"/>
                  <a:pt x="1165261" y="44394"/>
                  <a:pt x="1439206" y="0"/>
                </a:cubicBezTo>
                <a:cubicBezTo>
                  <a:pt x="1713151" y="-44394"/>
                  <a:pt x="1820846" y="26409"/>
                  <a:pt x="2024250" y="0"/>
                </a:cubicBezTo>
                <a:cubicBezTo>
                  <a:pt x="2227654" y="-26409"/>
                  <a:pt x="2375267" y="61206"/>
                  <a:pt x="2609293" y="0"/>
                </a:cubicBezTo>
                <a:cubicBezTo>
                  <a:pt x="2843319" y="-61206"/>
                  <a:pt x="2875886" y="4630"/>
                  <a:pt x="2983721" y="0"/>
                </a:cubicBezTo>
                <a:cubicBezTo>
                  <a:pt x="3091556" y="-4630"/>
                  <a:pt x="3172898" y="26734"/>
                  <a:pt x="3252841" y="0"/>
                </a:cubicBezTo>
                <a:cubicBezTo>
                  <a:pt x="3332784" y="-26734"/>
                  <a:pt x="3508100" y="21482"/>
                  <a:pt x="3627268" y="0"/>
                </a:cubicBezTo>
                <a:cubicBezTo>
                  <a:pt x="3746436" y="-21482"/>
                  <a:pt x="3855076" y="12018"/>
                  <a:pt x="4001696" y="0"/>
                </a:cubicBezTo>
                <a:cubicBezTo>
                  <a:pt x="4148316" y="-12018"/>
                  <a:pt x="4288312" y="52228"/>
                  <a:pt x="4481432" y="0"/>
                </a:cubicBezTo>
                <a:cubicBezTo>
                  <a:pt x="4674552" y="-52228"/>
                  <a:pt x="4886907" y="5958"/>
                  <a:pt x="5066475" y="0"/>
                </a:cubicBezTo>
                <a:cubicBezTo>
                  <a:pt x="5246043" y="-5958"/>
                  <a:pt x="5485707" y="20778"/>
                  <a:pt x="5862134" y="0"/>
                </a:cubicBezTo>
                <a:cubicBezTo>
                  <a:pt x="6238561" y="-20778"/>
                  <a:pt x="6460063" y="10019"/>
                  <a:pt x="6657793" y="0"/>
                </a:cubicBezTo>
                <a:cubicBezTo>
                  <a:pt x="6855523" y="-10019"/>
                  <a:pt x="7255763" y="65021"/>
                  <a:pt x="7453451" y="0"/>
                </a:cubicBezTo>
                <a:cubicBezTo>
                  <a:pt x="7651139" y="-65021"/>
                  <a:pt x="7755554" y="54480"/>
                  <a:pt x="8038495" y="0"/>
                </a:cubicBezTo>
                <a:cubicBezTo>
                  <a:pt x="8321436" y="-54480"/>
                  <a:pt x="8334793" y="59436"/>
                  <a:pt x="8623538" y="0"/>
                </a:cubicBezTo>
                <a:cubicBezTo>
                  <a:pt x="8912283" y="-59436"/>
                  <a:pt x="8819857" y="33602"/>
                  <a:pt x="8997966" y="0"/>
                </a:cubicBezTo>
                <a:cubicBezTo>
                  <a:pt x="9176075" y="-33602"/>
                  <a:pt x="9622330" y="41254"/>
                  <a:pt x="9793624" y="0"/>
                </a:cubicBezTo>
                <a:cubicBezTo>
                  <a:pt x="9964918" y="-41254"/>
                  <a:pt x="10376642" y="6251"/>
                  <a:pt x="10530779" y="0"/>
                </a:cubicBezTo>
                <a:cubicBezTo>
                  <a:pt x="10552997" y="135832"/>
                  <a:pt x="10485980" y="263921"/>
                  <a:pt x="10530779" y="477362"/>
                </a:cubicBezTo>
                <a:cubicBezTo>
                  <a:pt x="10575578" y="690803"/>
                  <a:pt x="10490417" y="905939"/>
                  <a:pt x="10530779" y="1015663"/>
                </a:cubicBezTo>
                <a:cubicBezTo>
                  <a:pt x="10207721" y="1068492"/>
                  <a:pt x="10162920" y="996363"/>
                  <a:pt x="9840428" y="1015663"/>
                </a:cubicBezTo>
                <a:cubicBezTo>
                  <a:pt x="9517936" y="1034963"/>
                  <a:pt x="9503190" y="991597"/>
                  <a:pt x="9360692" y="1015663"/>
                </a:cubicBezTo>
                <a:cubicBezTo>
                  <a:pt x="9218194" y="1039729"/>
                  <a:pt x="9008617" y="1007690"/>
                  <a:pt x="8880957" y="1015663"/>
                </a:cubicBezTo>
                <a:cubicBezTo>
                  <a:pt x="8753297" y="1023636"/>
                  <a:pt x="8588498" y="988602"/>
                  <a:pt x="8401221" y="1015663"/>
                </a:cubicBezTo>
                <a:cubicBezTo>
                  <a:pt x="8213944" y="1042724"/>
                  <a:pt x="8159023" y="987976"/>
                  <a:pt x="8026794" y="1015663"/>
                </a:cubicBezTo>
                <a:cubicBezTo>
                  <a:pt x="7894565" y="1043350"/>
                  <a:pt x="7514425" y="920993"/>
                  <a:pt x="7231135" y="1015663"/>
                </a:cubicBezTo>
                <a:cubicBezTo>
                  <a:pt x="6947845" y="1110333"/>
                  <a:pt x="6700860" y="981902"/>
                  <a:pt x="6540784" y="1015663"/>
                </a:cubicBezTo>
                <a:cubicBezTo>
                  <a:pt x="6380708" y="1049424"/>
                  <a:pt x="6178904" y="973332"/>
                  <a:pt x="6061048" y="1015663"/>
                </a:cubicBezTo>
                <a:cubicBezTo>
                  <a:pt x="5943192" y="1057994"/>
                  <a:pt x="5719596" y="960114"/>
                  <a:pt x="5581313" y="1015663"/>
                </a:cubicBezTo>
                <a:cubicBezTo>
                  <a:pt x="5443031" y="1071212"/>
                  <a:pt x="5140867" y="1007877"/>
                  <a:pt x="4996270" y="1015663"/>
                </a:cubicBezTo>
                <a:cubicBezTo>
                  <a:pt x="4851673" y="1023449"/>
                  <a:pt x="4513656" y="936868"/>
                  <a:pt x="4200611" y="1015663"/>
                </a:cubicBezTo>
                <a:cubicBezTo>
                  <a:pt x="3887566" y="1094458"/>
                  <a:pt x="3968993" y="976029"/>
                  <a:pt x="3826183" y="1015663"/>
                </a:cubicBezTo>
                <a:cubicBezTo>
                  <a:pt x="3683373" y="1055297"/>
                  <a:pt x="3416665" y="975210"/>
                  <a:pt x="3241140" y="1015663"/>
                </a:cubicBezTo>
                <a:cubicBezTo>
                  <a:pt x="3065615" y="1056116"/>
                  <a:pt x="2967468" y="979345"/>
                  <a:pt x="2866712" y="1015663"/>
                </a:cubicBezTo>
                <a:cubicBezTo>
                  <a:pt x="2765956" y="1051981"/>
                  <a:pt x="2237384" y="948632"/>
                  <a:pt x="2071053" y="1015663"/>
                </a:cubicBezTo>
                <a:cubicBezTo>
                  <a:pt x="1904722" y="1082694"/>
                  <a:pt x="1684320" y="941795"/>
                  <a:pt x="1380702" y="1015663"/>
                </a:cubicBezTo>
                <a:cubicBezTo>
                  <a:pt x="1077084" y="1089531"/>
                  <a:pt x="776899" y="963467"/>
                  <a:pt x="585043" y="1015663"/>
                </a:cubicBezTo>
                <a:cubicBezTo>
                  <a:pt x="393187" y="1067859"/>
                  <a:pt x="258290" y="952280"/>
                  <a:pt x="0" y="1015663"/>
                </a:cubicBezTo>
                <a:cubicBezTo>
                  <a:pt x="-1203" y="909278"/>
                  <a:pt x="57096" y="724426"/>
                  <a:pt x="0" y="517988"/>
                </a:cubicBezTo>
                <a:cubicBezTo>
                  <a:pt x="-57096" y="311551"/>
                  <a:pt x="15600" y="121011"/>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Faire remonter systématiquement tous les entrepreneurs</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supprimer les lignes avec les coches</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 ou faire un « cochage » par défaut, modifiable</a:t>
            </a:r>
            <a:endPar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 name="ZoneTexte 8">
            <a:extLst>
              <a:ext uri="{FF2B5EF4-FFF2-40B4-BE49-F238E27FC236}">
                <a16:creationId xmlns:a16="http://schemas.microsoft.com/office/drawing/2014/main" id="{51DB5912-D210-28CF-8FD7-91811422F9E2}"/>
              </a:ext>
            </a:extLst>
          </p:cNvPr>
          <p:cNvSpPr txBox="1"/>
          <p:nvPr/>
        </p:nvSpPr>
        <p:spPr>
          <a:xfrm>
            <a:off x="521484" y="369174"/>
            <a:ext cx="10946615" cy="584775"/>
          </a:xfrm>
          <a:prstGeom prst="rect">
            <a:avLst/>
          </a:prstGeom>
          <a:solidFill>
            <a:srgbClr val="2F479E"/>
          </a:solidFill>
        </p:spPr>
        <p:txBody>
          <a:bodyPr wrap="square" rtlCol="0">
            <a:spAutoFit/>
          </a:bodyPr>
          <a:lstStyle/>
          <a:p>
            <a:r>
              <a:rPr lang="fr-FR" sz="3200" dirty="0">
                <a:solidFill>
                  <a:schemeClr val="bg1"/>
                </a:solidFill>
              </a:rPr>
              <a:t>API BPI national ---</a:t>
            </a:r>
          </a:p>
        </p:txBody>
      </p:sp>
      <p:sp>
        <p:nvSpPr>
          <p:cNvPr id="5" name="ZoneTexte 4">
            <a:extLst>
              <a:ext uri="{FF2B5EF4-FFF2-40B4-BE49-F238E27FC236}">
                <a16:creationId xmlns:a16="http://schemas.microsoft.com/office/drawing/2014/main" id="{B0E08CFD-5B80-4EEE-8B37-72485835D5E5}"/>
              </a:ext>
            </a:extLst>
          </p:cNvPr>
          <p:cNvSpPr txBox="1"/>
          <p:nvPr/>
        </p:nvSpPr>
        <p:spPr>
          <a:xfrm>
            <a:off x="483385" y="1183507"/>
            <a:ext cx="10803740" cy="984885"/>
          </a:xfrm>
          <a:custGeom>
            <a:avLst/>
            <a:gdLst>
              <a:gd name="connsiteX0" fmla="*/ 0 w 10803740"/>
              <a:gd name="connsiteY0" fmla="*/ 0 h 984885"/>
              <a:gd name="connsiteX1" fmla="*/ 244506 w 10803740"/>
              <a:gd name="connsiteY1" fmla="*/ 0 h 984885"/>
              <a:gd name="connsiteX2" fmla="*/ 597049 w 10803740"/>
              <a:gd name="connsiteY2" fmla="*/ 0 h 984885"/>
              <a:gd name="connsiteX3" fmla="*/ 1381741 w 10803740"/>
              <a:gd name="connsiteY3" fmla="*/ 0 h 984885"/>
              <a:gd name="connsiteX4" fmla="*/ 1950359 w 10803740"/>
              <a:gd name="connsiteY4" fmla="*/ 0 h 984885"/>
              <a:gd name="connsiteX5" fmla="*/ 2518977 w 10803740"/>
              <a:gd name="connsiteY5" fmla="*/ 0 h 984885"/>
              <a:gd name="connsiteX6" fmla="*/ 2871520 w 10803740"/>
              <a:gd name="connsiteY6" fmla="*/ 0 h 984885"/>
              <a:gd name="connsiteX7" fmla="*/ 3116026 w 10803740"/>
              <a:gd name="connsiteY7" fmla="*/ 0 h 984885"/>
              <a:gd name="connsiteX8" fmla="*/ 3468569 w 10803740"/>
              <a:gd name="connsiteY8" fmla="*/ 0 h 984885"/>
              <a:gd name="connsiteX9" fmla="*/ 3821112 w 10803740"/>
              <a:gd name="connsiteY9" fmla="*/ 0 h 984885"/>
              <a:gd name="connsiteX10" fmla="*/ 4281693 w 10803740"/>
              <a:gd name="connsiteY10" fmla="*/ 0 h 984885"/>
              <a:gd name="connsiteX11" fmla="*/ 4850311 w 10803740"/>
              <a:gd name="connsiteY11" fmla="*/ 0 h 984885"/>
              <a:gd name="connsiteX12" fmla="*/ 5635003 w 10803740"/>
              <a:gd name="connsiteY12" fmla="*/ 0 h 984885"/>
              <a:gd name="connsiteX13" fmla="*/ 6419696 w 10803740"/>
              <a:gd name="connsiteY13" fmla="*/ 0 h 984885"/>
              <a:gd name="connsiteX14" fmla="*/ 7204389 w 10803740"/>
              <a:gd name="connsiteY14" fmla="*/ 0 h 984885"/>
              <a:gd name="connsiteX15" fmla="*/ 7773007 w 10803740"/>
              <a:gd name="connsiteY15" fmla="*/ 0 h 984885"/>
              <a:gd name="connsiteX16" fmla="*/ 8341625 w 10803740"/>
              <a:gd name="connsiteY16" fmla="*/ 0 h 984885"/>
              <a:gd name="connsiteX17" fmla="*/ 8694168 w 10803740"/>
              <a:gd name="connsiteY17" fmla="*/ 0 h 984885"/>
              <a:gd name="connsiteX18" fmla="*/ 9478860 w 10803740"/>
              <a:gd name="connsiteY18" fmla="*/ 0 h 984885"/>
              <a:gd name="connsiteX19" fmla="*/ 10155516 w 10803740"/>
              <a:gd name="connsiteY19" fmla="*/ 0 h 984885"/>
              <a:gd name="connsiteX20" fmla="*/ 10803740 w 10803740"/>
              <a:gd name="connsiteY20" fmla="*/ 0 h 984885"/>
              <a:gd name="connsiteX21" fmla="*/ 10803740 w 10803740"/>
              <a:gd name="connsiteY21" fmla="*/ 482594 h 984885"/>
              <a:gd name="connsiteX22" fmla="*/ 10803740 w 10803740"/>
              <a:gd name="connsiteY22" fmla="*/ 984885 h 984885"/>
              <a:gd name="connsiteX23" fmla="*/ 10127085 w 10803740"/>
              <a:gd name="connsiteY23" fmla="*/ 984885 h 984885"/>
              <a:gd name="connsiteX24" fmla="*/ 9666504 w 10803740"/>
              <a:gd name="connsiteY24" fmla="*/ 984885 h 984885"/>
              <a:gd name="connsiteX25" fmla="*/ 9205924 w 10803740"/>
              <a:gd name="connsiteY25" fmla="*/ 984885 h 984885"/>
              <a:gd name="connsiteX26" fmla="*/ 8853381 w 10803740"/>
              <a:gd name="connsiteY26" fmla="*/ 984885 h 984885"/>
              <a:gd name="connsiteX27" fmla="*/ 8068688 w 10803740"/>
              <a:gd name="connsiteY27" fmla="*/ 984885 h 984885"/>
              <a:gd name="connsiteX28" fmla="*/ 7392033 w 10803740"/>
              <a:gd name="connsiteY28" fmla="*/ 984885 h 984885"/>
              <a:gd name="connsiteX29" fmla="*/ 6931452 w 10803740"/>
              <a:gd name="connsiteY29" fmla="*/ 984885 h 984885"/>
              <a:gd name="connsiteX30" fmla="*/ 6470872 w 10803740"/>
              <a:gd name="connsiteY30" fmla="*/ 984885 h 984885"/>
              <a:gd name="connsiteX31" fmla="*/ 5902254 w 10803740"/>
              <a:gd name="connsiteY31" fmla="*/ 984885 h 984885"/>
              <a:gd name="connsiteX32" fmla="*/ 5117561 w 10803740"/>
              <a:gd name="connsiteY32" fmla="*/ 984885 h 984885"/>
              <a:gd name="connsiteX33" fmla="*/ 4765018 w 10803740"/>
              <a:gd name="connsiteY33" fmla="*/ 984885 h 984885"/>
              <a:gd name="connsiteX34" fmla="*/ 4196400 w 10803740"/>
              <a:gd name="connsiteY34" fmla="*/ 984885 h 984885"/>
              <a:gd name="connsiteX35" fmla="*/ 3843857 w 10803740"/>
              <a:gd name="connsiteY35" fmla="*/ 984885 h 984885"/>
              <a:gd name="connsiteX36" fmla="*/ 3059164 w 10803740"/>
              <a:gd name="connsiteY36" fmla="*/ 984885 h 984885"/>
              <a:gd name="connsiteX37" fmla="*/ 2382509 w 10803740"/>
              <a:gd name="connsiteY37" fmla="*/ 984885 h 984885"/>
              <a:gd name="connsiteX38" fmla="*/ 1597816 w 10803740"/>
              <a:gd name="connsiteY38" fmla="*/ 984885 h 984885"/>
              <a:gd name="connsiteX39" fmla="*/ 921161 w 10803740"/>
              <a:gd name="connsiteY39" fmla="*/ 984885 h 984885"/>
              <a:gd name="connsiteX40" fmla="*/ 0 w 10803740"/>
              <a:gd name="connsiteY40" fmla="*/ 984885 h 984885"/>
              <a:gd name="connsiteX41" fmla="*/ 0 w 10803740"/>
              <a:gd name="connsiteY41" fmla="*/ 502291 h 984885"/>
              <a:gd name="connsiteX42" fmla="*/ 0 w 10803740"/>
              <a:gd name="connsiteY42" fmla="*/ 0 h 984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803740" h="984885" extrusionOk="0">
                <a:moveTo>
                  <a:pt x="0" y="0"/>
                </a:moveTo>
                <a:cubicBezTo>
                  <a:pt x="102282" y="-2264"/>
                  <a:pt x="154437" y="16"/>
                  <a:pt x="244506" y="0"/>
                </a:cubicBezTo>
                <a:cubicBezTo>
                  <a:pt x="334575" y="-16"/>
                  <a:pt x="484550" y="26310"/>
                  <a:pt x="597049" y="0"/>
                </a:cubicBezTo>
                <a:cubicBezTo>
                  <a:pt x="709548" y="-26310"/>
                  <a:pt x="1070986" y="37338"/>
                  <a:pt x="1381741" y="0"/>
                </a:cubicBezTo>
                <a:cubicBezTo>
                  <a:pt x="1692496" y="-37338"/>
                  <a:pt x="1689416" y="40234"/>
                  <a:pt x="1950359" y="0"/>
                </a:cubicBezTo>
                <a:cubicBezTo>
                  <a:pt x="2211302" y="-40234"/>
                  <a:pt x="2362360" y="21662"/>
                  <a:pt x="2518977" y="0"/>
                </a:cubicBezTo>
                <a:cubicBezTo>
                  <a:pt x="2675594" y="-21662"/>
                  <a:pt x="2746851" y="13035"/>
                  <a:pt x="2871520" y="0"/>
                </a:cubicBezTo>
                <a:cubicBezTo>
                  <a:pt x="2996189" y="-13035"/>
                  <a:pt x="3026352" y="26923"/>
                  <a:pt x="3116026" y="0"/>
                </a:cubicBezTo>
                <a:cubicBezTo>
                  <a:pt x="3205700" y="-26923"/>
                  <a:pt x="3343420" y="19207"/>
                  <a:pt x="3468569" y="0"/>
                </a:cubicBezTo>
                <a:cubicBezTo>
                  <a:pt x="3593718" y="-19207"/>
                  <a:pt x="3662247" y="11816"/>
                  <a:pt x="3821112" y="0"/>
                </a:cubicBezTo>
                <a:cubicBezTo>
                  <a:pt x="3979977" y="-11816"/>
                  <a:pt x="4162779" y="19810"/>
                  <a:pt x="4281693" y="0"/>
                </a:cubicBezTo>
                <a:cubicBezTo>
                  <a:pt x="4400607" y="-19810"/>
                  <a:pt x="4667253" y="60008"/>
                  <a:pt x="4850311" y="0"/>
                </a:cubicBezTo>
                <a:cubicBezTo>
                  <a:pt x="5033369" y="-60008"/>
                  <a:pt x="5303740" y="24380"/>
                  <a:pt x="5635003" y="0"/>
                </a:cubicBezTo>
                <a:cubicBezTo>
                  <a:pt x="5966266" y="-24380"/>
                  <a:pt x="6203296" y="89135"/>
                  <a:pt x="6419696" y="0"/>
                </a:cubicBezTo>
                <a:cubicBezTo>
                  <a:pt x="6636096" y="-89135"/>
                  <a:pt x="6834481" y="8837"/>
                  <a:pt x="7204389" y="0"/>
                </a:cubicBezTo>
                <a:cubicBezTo>
                  <a:pt x="7574297" y="-8837"/>
                  <a:pt x="7530962" y="15874"/>
                  <a:pt x="7773007" y="0"/>
                </a:cubicBezTo>
                <a:cubicBezTo>
                  <a:pt x="8015052" y="-15874"/>
                  <a:pt x="8219685" y="43650"/>
                  <a:pt x="8341625" y="0"/>
                </a:cubicBezTo>
                <a:cubicBezTo>
                  <a:pt x="8463565" y="-43650"/>
                  <a:pt x="8552026" y="28299"/>
                  <a:pt x="8694168" y="0"/>
                </a:cubicBezTo>
                <a:cubicBezTo>
                  <a:pt x="8836310" y="-28299"/>
                  <a:pt x="9157695" y="30716"/>
                  <a:pt x="9478860" y="0"/>
                </a:cubicBezTo>
                <a:cubicBezTo>
                  <a:pt x="9800025" y="-30716"/>
                  <a:pt x="9835838" y="34795"/>
                  <a:pt x="10155516" y="0"/>
                </a:cubicBezTo>
                <a:cubicBezTo>
                  <a:pt x="10475194" y="-34795"/>
                  <a:pt x="10510294" y="6720"/>
                  <a:pt x="10803740" y="0"/>
                </a:cubicBezTo>
                <a:cubicBezTo>
                  <a:pt x="10805477" y="240184"/>
                  <a:pt x="10779900" y="255448"/>
                  <a:pt x="10803740" y="482594"/>
                </a:cubicBezTo>
                <a:cubicBezTo>
                  <a:pt x="10827580" y="709740"/>
                  <a:pt x="10776774" y="741426"/>
                  <a:pt x="10803740" y="984885"/>
                </a:cubicBezTo>
                <a:cubicBezTo>
                  <a:pt x="10652999" y="1023595"/>
                  <a:pt x="10343401" y="948649"/>
                  <a:pt x="10127085" y="984885"/>
                </a:cubicBezTo>
                <a:cubicBezTo>
                  <a:pt x="9910770" y="1021121"/>
                  <a:pt x="9848535" y="939391"/>
                  <a:pt x="9666504" y="984885"/>
                </a:cubicBezTo>
                <a:cubicBezTo>
                  <a:pt x="9484473" y="1030379"/>
                  <a:pt x="9431793" y="960591"/>
                  <a:pt x="9205924" y="984885"/>
                </a:cubicBezTo>
                <a:cubicBezTo>
                  <a:pt x="8980055" y="1009179"/>
                  <a:pt x="9003039" y="982299"/>
                  <a:pt x="8853381" y="984885"/>
                </a:cubicBezTo>
                <a:cubicBezTo>
                  <a:pt x="8703723" y="987471"/>
                  <a:pt x="8392875" y="916649"/>
                  <a:pt x="8068688" y="984885"/>
                </a:cubicBezTo>
                <a:cubicBezTo>
                  <a:pt x="7744501" y="1053121"/>
                  <a:pt x="7547303" y="983726"/>
                  <a:pt x="7392033" y="984885"/>
                </a:cubicBezTo>
                <a:cubicBezTo>
                  <a:pt x="7236763" y="986044"/>
                  <a:pt x="7100965" y="937865"/>
                  <a:pt x="6931452" y="984885"/>
                </a:cubicBezTo>
                <a:cubicBezTo>
                  <a:pt x="6761939" y="1031905"/>
                  <a:pt x="6588443" y="983488"/>
                  <a:pt x="6470872" y="984885"/>
                </a:cubicBezTo>
                <a:cubicBezTo>
                  <a:pt x="6353301" y="986282"/>
                  <a:pt x="6097813" y="966128"/>
                  <a:pt x="5902254" y="984885"/>
                </a:cubicBezTo>
                <a:cubicBezTo>
                  <a:pt x="5706695" y="1003642"/>
                  <a:pt x="5422713" y="919891"/>
                  <a:pt x="5117561" y="984885"/>
                </a:cubicBezTo>
                <a:cubicBezTo>
                  <a:pt x="4812409" y="1049879"/>
                  <a:pt x="4935968" y="965882"/>
                  <a:pt x="4765018" y="984885"/>
                </a:cubicBezTo>
                <a:cubicBezTo>
                  <a:pt x="4594068" y="1003888"/>
                  <a:pt x="4380393" y="934023"/>
                  <a:pt x="4196400" y="984885"/>
                </a:cubicBezTo>
                <a:cubicBezTo>
                  <a:pt x="4012407" y="1035747"/>
                  <a:pt x="4008555" y="972078"/>
                  <a:pt x="3843857" y="984885"/>
                </a:cubicBezTo>
                <a:cubicBezTo>
                  <a:pt x="3679159" y="997692"/>
                  <a:pt x="3451193" y="961905"/>
                  <a:pt x="3059164" y="984885"/>
                </a:cubicBezTo>
                <a:cubicBezTo>
                  <a:pt x="2667135" y="1007865"/>
                  <a:pt x="2573851" y="908050"/>
                  <a:pt x="2382509" y="984885"/>
                </a:cubicBezTo>
                <a:cubicBezTo>
                  <a:pt x="2191167" y="1061720"/>
                  <a:pt x="1802682" y="962272"/>
                  <a:pt x="1597816" y="984885"/>
                </a:cubicBezTo>
                <a:cubicBezTo>
                  <a:pt x="1392950" y="1007498"/>
                  <a:pt x="1138671" y="977139"/>
                  <a:pt x="921161" y="984885"/>
                </a:cubicBezTo>
                <a:cubicBezTo>
                  <a:pt x="703652" y="992631"/>
                  <a:pt x="287517" y="886581"/>
                  <a:pt x="0" y="984885"/>
                </a:cubicBezTo>
                <a:cubicBezTo>
                  <a:pt x="-2064" y="811748"/>
                  <a:pt x="6640" y="636944"/>
                  <a:pt x="0" y="502291"/>
                </a:cubicBezTo>
                <a:cubicBezTo>
                  <a:pt x="-6640" y="367638"/>
                  <a:pt x="29958" y="133258"/>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rPr>
              <a:t>Finalisation du développement de l’API pour BPI</a:t>
            </a:r>
          </a:p>
          <a:p>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rPr>
              <a:t>      Envoi d’informations sur les entrepreneurs et les accompagnements réalisées, pour 2021 et 2022</a:t>
            </a:r>
          </a:p>
          <a:p>
            <a:r>
              <a:rPr lang="fr-FR" sz="12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i="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Demande faite par BPI à tous les réseaux</a:t>
            </a:r>
          </a:p>
        </p:txBody>
      </p:sp>
      <p:sp>
        <p:nvSpPr>
          <p:cNvPr id="2" name="ZoneTexte 1">
            <a:extLst>
              <a:ext uri="{FF2B5EF4-FFF2-40B4-BE49-F238E27FC236}">
                <a16:creationId xmlns:a16="http://schemas.microsoft.com/office/drawing/2014/main" id="{192CC5B8-2480-901A-8F1F-13D35AC1031D}"/>
              </a:ext>
            </a:extLst>
          </p:cNvPr>
          <p:cNvSpPr txBox="1"/>
          <p:nvPr/>
        </p:nvSpPr>
        <p:spPr>
          <a:xfrm>
            <a:off x="521485" y="3429000"/>
            <a:ext cx="8028032" cy="538609"/>
          </a:xfrm>
          <a:prstGeom prst="rect">
            <a:avLst/>
          </a:prstGeom>
          <a:noFill/>
        </p:spPr>
        <p:txBody>
          <a:bodyPr wrap="none" rtlCol="0">
            <a:spAutoFit/>
          </a:bodyPr>
          <a:lstStyle/>
          <a:p>
            <a:pPr marL="342900" indent="-342900">
              <a:buFont typeface="Wingdings" panose="05000000000000000000" pitchFamily="2" charset="2"/>
              <a:buChar char="q"/>
            </a:pPr>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Préparation du téléchargement automatique des factures Activ’Créa sur Chorus </a:t>
            </a:r>
          </a:p>
          <a:p>
            <a:endParaRPr lang="fr-FR" sz="11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p:txBody>
      </p:sp>
      <p:sp>
        <p:nvSpPr>
          <p:cNvPr id="3" name="ZoneTexte 2">
            <a:extLst>
              <a:ext uri="{FF2B5EF4-FFF2-40B4-BE49-F238E27FC236}">
                <a16:creationId xmlns:a16="http://schemas.microsoft.com/office/drawing/2014/main" id="{21B8903F-67F7-5F57-E867-BEF266EC9752}"/>
              </a:ext>
            </a:extLst>
          </p:cNvPr>
          <p:cNvSpPr txBox="1"/>
          <p:nvPr/>
        </p:nvSpPr>
        <p:spPr>
          <a:xfrm>
            <a:off x="559585" y="2568502"/>
            <a:ext cx="10946614" cy="584775"/>
          </a:xfrm>
          <a:prstGeom prst="rect">
            <a:avLst/>
          </a:prstGeom>
          <a:solidFill>
            <a:srgbClr val="2F479E"/>
          </a:solidFill>
        </p:spPr>
        <p:txBody>
          <a:bodyPr wrap="square" rtlCol="0">
            <a:spAutoFit/>
          </a:bodyPr>
          <a:lstStyle/>
          <a:p>
            <a:r>
              <a:rPr lang="fr-FR" sz="3200" dirty="0">
                <a:solidFill>
                  <a:schemeClr val="bg1"/>
                </a:solidFill>
              </a:rPr>
              <a:t>FACTURE ACTIV’CREA ---</a:t>
            </a:r>
          </a:p>
        </p:txBody>
      </p:sp>
    </p:spTree>
    <p:extLst>
      <p:ext uri="{BB962C8B-B14F-4D97-AF65-F5344CB8AC3E}">
        <p14:creationId xmlns:p14="http://schemas.microsoft.com/office/powerpoint/2010/main" val="2285665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523875" y="315745"/>
            <a:ext cx="11058524" cy="1077218"/>
          </a:xfrm>
          <a:prstGeom prst="rect">
            <a:avLst/>
          </a:prstGeom>
          <a:solidFill>
            <a:srgbClr val="2F479E"/>
          </a:solidFill>
        </p:spPr>
        <p:txBody>
          <a:bodyPr wrap="square" rtlCol="0">
            <a:spAutoFit/>
          </a:bodyPr>
          <a:lstStyle/>
          <a:p>
            <a:r>
              <a:rPr lang="fr-FR" sz="3200" dirty="0">
                <a:solidFill>
                  <a:schemeClr val="bg1"/>
                </a:solidFill>
              </a:rPr>
              <a:t>TABLEAUX LIBRES/ Requête « date prochaine action » pour une ODS spécifique</a:t>
            </a:r>
          </a:p>
        </p:txBody>
      </p:sp>
      <p:sp>
        <p:nvSpPr>
          <p:cNvPr id="10" name="ZoneTexte 9">
            <a:extLst>
              <a:ext uri="{FF2B5EF4-FFF2-40B4-BE49-F238E27FC236}">
                <a16:creationId xmlns:a16="http://schemas.microsoft.com/office/drawing/2014/main" id="{748FCAE0-5AE3-40CB-B7A8-6304A9E0D697}"/>
              </a:ext>
            </a:extLst>
          </p:cNvPr>
          <p:cNvSpPr txBox="1"/>
          <p:nvPr/>
        </p:nvSpPr>
        <p:spPr>
          <a:xfrm>
            <a:off x="523874" y="1633847"/>
            <a:ext cx="11058524" cy="1015663"/>
          </a:xfrm>
          <a:custGeom>
            <a:avLst/>
            <a:gdLst>
              <a:gd name="connsiteX0" fmla="*/ 0 w 11058524"/>
              <a:gd name="connsiteY0" fmla="*/ 0 h 1015663"/>
              <a:gd name="connsiteX1" fmla="*/ 250272 w 11058524"/>
              <a:gd name="connsiteY1" fmla="*/ 0 h 1015663"/>
              <a:gd name="connsiteX2" fmla="*/ 611129 w 11058524"/>
              <a:gd name="connsiteY2" fmla="*/ 0 h 1015663"/>
              <a:gd name="connsiteX3" fmla="*/ 1414327 w 11058524"/>
              <a:gd name="connsiteY3" fmla="*/ 0 h 1015663"/>
              <a:gd name="connsiteX4" fmla="*/ 1996355 w 11058524"/>
              <a:gd name="connsiteY4" fmla="*/ 0 h 1015663"/>
              <a:gd name="connsiteX5" fmla="*/ 2578382 w 11058524"/>
              <a:gd name="connsiteY5" fmla="*/ 0 h 1015663"/>
              <a:gd name="connsiteX6" fmla="*/ 2939239 w 11058524"/>
              <a:gd name="connsiteY6" fmla="*/ 0 h 1015663"/>
              <a:gd name="connsiteX7" fmla="*/ 3189511 w 11058524"/>
              <a:gd name="connsiteY7" fmla="*/ 0 h 1015663"/>
              <a:gd name="connsiteX8" fmla="*/ 3550368 w 11058524"/>
              <a:gd name="connsiteY8" fmla="*/ 0 h 1015663"/>
              <a:gd name="connsiteX9" fmla="*/ 3911225 w 11058524"/>
              <a:gd name="connsiteY9" fmla="*/ 0 h 1015663"/>
              <a:gd name="connsiteX10" fmla="*/ 4382668 w 11058524"/>
              <a:gd name="connsiteY10" fmla="*/ 0 h 1015663"/>
              <a:gd name="connsiteX11" fmla="*/ 4964695 w 11058524"/>
              <a:gd name="connsiteY11" fmla="*/ 0 h 1015663"/>
              <a:gd name="connsiteX12" fmla="*/ 5767893 w 11058524"/>
              <a:gd name="connsiteY12" fmla="*/ 0 h 1015663"/>
              <a:gd name="connsiteX13" fmla="*/ 6571091 w 11058524"/>
              <a:gd name="connsiteY13" fmla="*/ 0 h 1015663"/>
              <a:gd name="connsiteX14" fmla="*/ 7374289 w 11058524"/>
              <a:gd name="connsiteY14" fmla="*/ 0 h 1015663"/>
              <a:gd name="connsiteX15" fmla="*/ 7956317 w 11058524"/>
              <a:gd name="connsiteY15" fmla="*/ 0 h 1015663"/>
              <a:gd name="connsiteX16" fmla="*/ 8538345 w 11058524"/>
              <a:gd name="connsiteY16" fmla="*/ 0 h 1015663"/>
              <a:gd name="connsiteX17" fmla="*/ 8899202 w 11058524"/>
              <a:gd name="connsiteY17" fmla="*/ 0 h 1015663"/>
              <a:gd name="connsiteX18" fmla="*/ 9702400 w 11058524"/>
              <a:gd name="connsiteY18" fmla="*/ 0 h 1015663"/>
              <a:gd name="connsiteX19" fmla="*/ 10395013 w 11058524"/>
              <a:gd name="connsiteY19" fmla="*/ 0 h 1015663"/>
              <a:gd name="connsiteX20" fmla="*/ 11058524 w 11058524"/>
              <a:gd name="connsiteY20" fmla="*/ 0 h 1015663"/>
              <a:gd name="connsiteX21" fmla="*/ 11058524 w 11058524"/>
              <a:gd name="connsiteY21" fmla="*/ 497675 h 1015663"/>
              <a:gd name="connsiteX22" fmla="*/ 11058524 w 11058524"/>
              <a:gd name="connsiteY22" fmla="*/ 1015663 h 1015663"/>
              <a:gd name="connsiteX23" fmla="*/ 10365911 w 11058524"/>
              <a:gd name="connsiteY23" fmla="*/ 1015663 h 1015663"/>
              <a:gd name="connsiteX24" fmla="*/ 9894469 w 11058524"/>
              <a:gd name="connsiteY24" fmla="*/ 1015663 h 1015663"/>
              <a:gd name="connsiteX25" fmla="*/ 9423027 w 11058524"/>
              <a:gd name="connsiteY25" fmla="*/ 1015663 h 1015663"/>
              <a:gd name="connsiteX26" fmla="*/ 9062169 w 11058524"/>
              <a:gd name="connsiteY26" fmla="*/ 1015663 h 1015663"/>
              <a:gd name="connsiteX27" fmla="*/ 8258971 w 11058524"/>
              <a:gd name="connsiteY27" fmla="*/ 1015663 h 1015663"/>
              <a:gd name="connsiteX28" fmla="*/ 7566359 w 11058524"/>
              <a:gd name="connsiteY28" fmla="*/ 1015663 h 1015663"/>
              <a:gd name="connsiteX29" fmla="*/ 7094916 w 11058524"/>
              <a:gd name="connsiteY29" fmla="*/ 1015663 h 1015663"/>
              <a:gd name="connsiteX30" fmla="*/ 6623474 w 11058524"/>
              <a:gd name="connsiteY30" fmla="*/ 1015663 h 1015663"/>
              <a:gd name="connsiteX31" fmla="*/ 6041446 w 11058524"/>
              <a:gd name="connsiteY31" fmla="*/ 1015663 h 1015663"/>
              <a:gd name="connsiteX32" fmla="*/ 5238248 w 11058524"/>
              <a:gd name="connsiteY32" fmla="*/ 1015663 h 1015663"/>
              <a:gd name="connsiteX33" fmla="*/ 4877391 w 11058524"/>
              <a:gd name="connsiteY33" fmla="*/ 1015663 h 1015663"/>
              <a:gd name="connsiteX34" fmla="*/ 4295364 w 11058524"/>
              <a:gd name="connsiteY34" fmla="*/ 1015663 h 1015663"/>
              <a:gd name="connsiteX35" fmla="*/ 3934506 w 11058524"/>
              <a:gd name="connsiteY35" fmla="*/ 1015663 h 1015663"/>
              <a:gd name="connsiteX36" fmla="*/ 3131308 w 11058524"/>
              <a:gd name="connsiteY36" fmla="*/ 1015663 h 1015663"/>
              <a:gd name="connsiteX37" fmla="*/ 2438696 w 11058524"/>
              <a:gd name="connsiteY37" fmla="*/ 1015663 h 1015663"/>
              <a:gd name="connsiteX38" fmla="*/ 1635497 w 11058524"/>
              <a:gd name="connsiteY38" fmla="*/ 1015663 h 1015663"/>
              <a:gd name="connsiteX39" fmla="*/ 942885 w 11058524"/>
              <a:gd name="connsiteY39" fmla="*/ 1015663 h 1015663"/>
              <a:gd name="connsiteX40" fmla="*/ 0 w 11058524"/>
              <a:gd name="connsiteY40" fmla="*/ 1015663 h 1015663"/>
              <a:gd name="connsiteX41" fmla="*/ 0 w 11058524"/>
              <a:gd name="connsiteY41" fmla="*/ 517988 h 1015663"/>
              <a:gd name="connsiteX42" fmla="*/ 0 w 11058524"/>
              <a:gd name="connsiteY42" fmla="*/ 0 h 101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058524" h="1015663" extrusionOk="0">
                <a:moveTo>
                  <a:pt x="0" y="0"/>
                </a:moveTo>
                <a:cubicBezTo>
                  <a:pt x="60540" y="-19206"/>
                  <a:pt x="144497" y="25784"/>
                  <a:pt x="250272" y="0"/>
                </a:cubicBezTo>
                <a:cubicBezTo>
                  <a:pt x="356047" y="-25784"/>
                  <a:pt x="508712" y="8302"/>
                  <a:pt x="611129" y="0"/>
                </a:cubicBezTo>
                <a:cubicBezTo>
                  <a:pt x="713546" y="-8302"/>
                  <a:pt x="1024275" y="15749"/>
                  <a:pt x="1414327" y="0"/>
                </a:cubicBezTo>
                <a:cubicBezTo>
                  <a:pt x="1804379" y="-15749"/>
                  <a:pt x="1734085" y="3873"/>
                  <a:pt x="1996355" y="0"/>
                </a:cubicBezTo>
                <a:cubicBezTo>
                  <a:pt x="2258625" y="-3873"/>
                  <a:pt x="2412676" y="54825"/>
                  <a:pt x="2578382" y="0"/>
                </a:cubicBezTo>
                <a:cubicBezTo>
                  <a:pt x="2744088" y="-54825"/>
                  <a:pt x="2760586" y="42772"/>
                  <a:pt x="2939239" y="0"/>
                </a:cubicBezTo>
                <a:cubicBezTo>
                  <a:pt x="3117892" y="-42772"/>
                  <a:pt x="3107675" y="8951"/>
                  <a:pt x="3189511" y="0"/>
                </a:cubicBezTo>
                <a:cubicBezTo>
                  <a:pt x="3271347" y="-8951"/>
                  <a:pt x="3443914" y="30969"/>
                  <a:pt x="3550368" y="0"/>
                </a:cubicBezTo>
                <a:cubicBezTo>
                  <a:pt x="3656822" y="-30969"/>
                  <a:pt x="3744501" y="9648"/>
                  <a:pt x="3911225" y="0"/>
                </a:cubicBezTo>
                <a:cubicBezTo>
                  <a:pt x="4077949" y="-9648"/>
                  <a:pt x="4169890" y="31367"/>
                  <a:pt x="4382668" y="0"/>
                </a:cubicBezTo>
                <a:cubicBezTo>
                  <a:pt x="4595446" y="-31367"/>
                  <a:pt x="4812575" y="11224"/>
                  <a:pt x="4964695" y="0"/>
                </a:cubicBezTo>
                <a:cubicBezTo>
                  <a:pt x="5116815" y="-11224"/>
                  <a:pt x="5482193" y="24680"/>
                  <a:pt x="5767893" y="0"/>
                </a:cubicBezTo>
                <a:cubicBezTo>
                  <a:pt x="6053593" y="-24680"/>
                  <a:pt x="6378619" y="35767"/>
                  <a:pt x="6571091" y="0"/>
                </a:cubicBezTo>
                <a:cubicBezTo>
                  <a:pt x="6763563" y="-35767"/>
                  <a:pt x="7103230" y="89092"/>
                  <a:pt x="7374289" y="0"/>
                </a:cubicBezTo>
                <a:cubicBezTo>
                  <a:pt x="7645348" y="-89092"/>
                  <a:pt x="7735229" y="34095"/>
                  <a:pt x="7956317" y="0"/>
                </a:cubicBezTo>
                <a:cubicBezTo>
                  <a:pt x="8177405" y="-34095"/>
                  <a:pt x="8251076" y="23921"/>
                  <a:pt x="8538345" y="0"/>
                </a:cubicBezTo>
                <a:cubicBezTo>
                  <a:pt x="8825614" y="-23921"/>
                  <a:pt x="8769631" y="37493"/>
                  <a:pt x="8899202" y="0"/>
                </a:cubicBezTo>
                <a:cubicBezTo>
                  <a:pt x="9028773" y="-37493"/>
                  <a:pt x="9452981" y="75185"/>
                  <a:pt x="9702400" y="0"/>
                </a:cubicBezTo>
                <a:cubicBezTo>
                  <a:pt x="9951819" y="-75185"/>
                  <a:pt x="10239939" y="61904"/>
                  <a:pt x="10395013" y="0"/>
                </a:cubicBezTo>
                <a:cubicBezTo>
                  <a:pt x="10550087" y="-61904"/>
                  <a:pt x="10727092" y="9134"/>
                  <a:pt x="11058524" y="0"/>
                </a:cubicBezTo>
                <a:cubicBezTo>
                  <a:pt x="11078271" y="117957"/>
                  <a:pt x="11012866" y="380662"/>
                  <a:pt x="11058524" y="497675"/>
                </a:cubicBezTo>
                <a:cubicBezTo>
                  <a:pt x="11104182" y="614689"/>
                  <a:pt x="11009220" y="876730"/>
                  <a:pt x="11058524" y="1015663"/>
                </a:cubicBezTo>
                <a:cubicBezTo>
                  <a:pt x="10858174" y="1024749"/>
                  <a:pt x="10550658" y="999755"/>
                  <a:pt x="10365911" y="1015663"/>
                </a:cubicBezTo>
                <a:cubicBezTo>
                  <a:pt x="10181164" y="1031571"/>
                  <a:pt x="10115095" y="1008514"/>
                  <a:pt x="9894469" y="1015663"/>
                </a:cubicBezTo>
                <a:cubicBezTo>
                  <a:pt x="9673843" y="1022812"/>
                  <a:pt x="9567334" y="1012241"/>
                  <a:pt x="9423027" y="1015663"/>
                </a:cubicBezTo>
                <a:cubicBezTo>
                  <a:pt x="9278720" y="1019085"/>
                  <a:pt x="9157578" y="974819"/>
                  <a:pt x="9062169" y="1015663"/>
                </a:cubicBezTo>
                <a:cubicBezTo>
                  <a:pt x="8966760" y="1056507"/>
                  <a:pt x="8586434" y="949024"/>
                  <a:pt x="8258971" y="1015663"/>
                </a:cubicBezTo>
                <a:cubicBezTo>
                  <a:pt x="7931508" y="1082302"/>
                  <a:pt x="7840672" y="952188"/>
                  <a:pt x="7566359" y="1015663"/>
                </a:cubicBezTo>
                <a:cubicBezTo>
                  <a:pt x="7292046" y="1079138"/>
                  <a:pt x="7221955" y="983748"/>
                  <a:pt x="7094916" y="1015663"/>
                </a:cubicBezTo>
                <a:cubicBezTo>
                  <a:pt x="6967877" y="1047578"/>
                  <a:pt x="6855728" y="963030"/>
                  <a:pt x="6623474" y="1015663"/>
                </a:cubicBezTo>
                <a:cubicBezTo>
                  <a:pt x="6391220" y="1068296"/>
                  <a:pt x="6277122" y="980342"/>
                  <a:pt x="6041446" y="1015663"/>
                </a:cubicBezTo>
                <a:cubicBezTo>
                  <a:pt x="5805770" y="1050984"/>
                  <a:pt x="5510267" y="923453"/>
                  <a:pt x="5238248" y="1015663"/>
                </a:cubicBezTo>
                <a:cubicBezTo>
                  <a:pt x="4966229" y="1107873"/>
                  <a:pt x="4962369" y="996301"/>
                  <a:pt x="4877391" y="1015663"/>
                </a:cubicBezTo>
                <a:cubicBezTo>
                  <a:pt x="4792413" y="1035025"/>
                  <a:pt x="4528745" y="987847"/>
                  <a:pt x="4295364" y="1015663"/>
                </a:cubicBezTo>
                <a:cubicBezTo>
                  <a:pt x="4061983" y="1043479"/>
                  <a:pt x="4059954" y="1008688"/>
                  <a:pt x="3934506" y="1015663"/>
                </a:cubicBezTo>
                <a:cubicBezTo>
                  <a:pt x="3809058" y="1022638"/>
                  <a:pt x="3340709" y="968776"/>
                  <a:pt x="3131308" y="1015663"/>
                </a:cubicBezTo>
                <a:cubicBezTo>
                  <a:pt x="2921907" y="1062550"/>
                  <a:pt x="2686534" y="946915"/>
                  <a:pt x="2438696" y="1015663"/>
                </a:cubicBezTo>
                <a:cubicBezTo>
                  <a:pt x="2190858" y="1084411"/>
                  <a:pt x="2029475" y="932799"/>
                  <a:pt x="1635497" y="1015663"/>
                </a:cubicBezTo>
                <a:cubicBezTo>
                  <a:pt x="1241519" y="1098527"/>
                  <a:pt x="1103677" y="986745"/>
                  <a:pt x="942885" y="1015663"/>
                </a:cubicBezTo>
                <a:cubicBezTo>
                  <a:pt x="782093" y="1044581"/>
                  <a:pt x="242214" y="961380"/>
                  <a:pt x="0" y="1015663"/>
                </a:cubicBezTo>
                <a:cubicBezTo>
                  <a:pt x="-47204" y="780158"/>
                  <a:pt x="50245" y="659920"/>
                  <a:pt x="0" y="517988"/>
                </a:cubicBezTo>
                <a:cubicBezTo>
                  <a:pt x="-50245" y="376057"/>
                  <a:pt x="21910" y="218743"/>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Vous pouvez extraire les dates de première, dernière ou prochaine action, pour un entrepreneur, en rapport avec une ODS spécifique</a:t>
            </a:r>
          </a:p>
          <a:p>
            <a:pPr algn="just"/>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Il faudra paramétrer un filtre sur l’ODS concernée.</a:t>
            </a:r>
          </a:p>
        </p:txBody>
      </p:sp>
      <p:sp>
        <p:nvSpPr>
          <p:cNvPr id="2" name="ZoneTexte 1">
            <a:extLst>
              <a:ext uri="{FF2B5EF4-FFF2-40B4-BE49-F238E27FC236}">
                <a16:creationId xmlns:a16="http://schemas.microsoft.com/office/drawing/2014/main" id="{C3F607F7-DBB6-DB3A-BE64-2A1838CF5AE8}"/>
              </a:ext>
            </a:extLst>
          </p:cNvPr>
          <p:cNvSpPr txBox="1"/>
          <p:nvPr/>
        </p:nvSpPr>
        <p:spPr>
          <a:xfrm>
            <a:off x="600075" y="3429000"/>
            <a:ext cx="10982323" cy="584775"/>
          </a:xfrm>
          <a:prstGeom prst="rect">
            <a:avLst/>
          </a:prstGeom>
          <a:solidFill>
            <a:srgbClr val="2F479E"/>
          </a:solidFill>
        </p:spPr>
        <p:txBody>
          <a:bodyPr wrap="square" rtlCol="0">
            <a:spAutoFit/>
          </a:bodyPr>
          <a:lstStyle/>
          <a:p>
            <a:r>
              <a:rPr lang="fr-FR" sz="3200" dirty="0">
                <a:solidFill>
                  <a:schemeClr val="bg1"/>
                </a:solidFill>
              </a:rPr>
              <a:t>TABLEAUX LIBRES/ Ajout « nom du créateur de l’entrepreneur »</a:t>
            </a:r>
          </a:p>
        </p:txBody>
      </p:sp>
      <p:sp>
        <p:nvSpPr>
          <p:cNvPr id="3" name="ZoneTexte 2">
            <a:extLst>
              <a:ext uri="{FF2B5EF4-FFF2-40B4-BE49-F238E27FC236}">
                <a16:creationId xmlns:a16="http://schemas.microsoft.com/office/drawing/2014/main" id="{7CE46FD6-37B8-C292-0349-FEFBAF0548FF}"/>
              </a:ext>
            </a:extLst>
          </p:cNvPr>
          <p:cNvSpPr txBox="1"/>
          <p:nvPr/>
        </p:nvSpPr>
        <p:spPr>
          <a:xfrm>
            <a:off x="523873" y="4275384"/>
            <a:ext cx="7150555" cy="707886"/>
          </a:xfrm>
          <a:custGeom>
            <a:avLst/>
            <a:gdLst>
              <a:gd name="connsiteX0" fmla="*/ 0 w 7150555"/>
              <a:gd name="connsiteY0" fmla="*/ 0 h 707886"/>
              <a:gd name="connsiteX1" fmla="*/ 381363 w 7150555"/>
              <a:gd name="connsiteY1" fmla="*/ 0 h 707886"/>
              <a:gd name="connsiteX2" fmla="*/ 834231 w 7150555"/>
              <a:gd name="connsiteY2" fmla="*/ 0 h 707886"/>
              <a:gd name="connsiteX3" fmla="*/ 1573122 w 7150555"/>
              <a:gd name="connsiteY3" fmla="*/ 0 h 707886"/>
              <a:gd name="connsiteX4" fmla="*/ 2169002 w 7150555"/>
              <a:gd name="connsiteY4" fmla="*/ 0 h 707886"/>
              <a:gd name="connsiteX5" fmla="*/ 2764881 w 7150555"/>
              <a:gd name="connsiteY5" fmla="*/ 0 h 707886"/>
              <a:gd name="connsiteX6" fmla="*/ 3217750 w 7150555"/>
              <a:gd name="connsiteY6" fmla="*/ 0 h 707886"/>
              <a:gd name="connsiteX7" fmla="*/ 3599113 w 7150555"/>
              <a:gd name="connsiteY7" fmla="*/ 0 h 707886"/>
              <a:gd name="connsiteX8" fmla="*/ 4051981 w 7150555"/>
              <a:gd name="connsiteY8" fmla="*/ 0 h 707886"/>
              <a:gd name="connsiteX9" fmla="*/ 4504850 w 7150555"/>
              <a:gd name="connsiteY9" fmla="*/ 0 h 707886"/>
              <a:gd name="connsiteX10" fmla="*/ 5029224 w 7150555"/>
              <a:gd name="connsiteY10" fmla="*/ 0 h 707886"/>
              <a:gd name="connsiteX11" fmla="*/ 5625103 w 7150555"/>
              <a:gd name="connsiteY11" fmla="*/ 0 h 707886"/>
              <a:gd name="connsiteX12" fmla="*/ 6363994 w 7150555"/>
              <a:gd name="connsiteY12" fmla="*/ 0 h 707886"/>
              <a:gd name="connsiteX13" fmla="*/ 7150555 w 7150555"/>
              <a:gd name="connsiteY13" fmla="*/ 0 h 707886"/>
              <a:gd name="connsiteX14" fmla="*/ 7150555 w 7150555"/>
              <a:gd name="connsiteY14" fmla="*/ 368101 h 707886"/>
              <a:gd name="connsiteX15" fmla="*/ 7150555 w 7150555"/>
              <a:gd name="connsiteY15" fmla="*/ 707886 h 707886"/>
              <a:gd name="connsiteX16" fmla="*/ 6411664 w 7150555"/>
              <a:gd name="connsiteY16" fmla="*/ 707886 h 707886"/>
              <a:gd name="connsiteX17" fmla="*/ 5815785 w 7150555"/>
              <a:gd name="connsiteY17" fmla="*/ 707886 h 707886"/>
              <a:gd name="connsiteX18" fmla="*/ 5291411 w 7150555"/>
              <a:gd name="connsiteY18" fmla="*/ 707886 h 707886"/>
              <a:gd name="connsiteX19" fmla="*/ 4767037 w 7150555"/>
              <a:gd name="connsiteY19" fmla="*/ 707886 h 707886"/>
              <a:gd name="connsiteX20" fmla="*/ 4242663 w 7150555"/>
              <a:gd name="connsiteY20" fmla="*/ 707886 h 707886"/>
              <a:gd name="connsiteX21" fmla="*/ 3575278 w 7150555"/>
              <a:gd name="connsiteY21" fmla="*/ 707886 h 707886"/>
              <a:gd name="connsiteX22" fmla="*/ 2907892 w 7150555"/>
              <a:gd name="connsiteY22" fmla="*/ 707886 h 707886"/>
              <a:gd name="connsiteX23" fmla="*/ 2383518 w 7150555"/>
              <a:gd name="connsiteY23" fmla="*/ 707886 h 707886"/>
              <a:gd name="connsiteX24" fmla="*/ 1859144 w 7150555"/>
              <a:gd name="connsiteY24" fmla="*/ 707886 h 707886"/>
              <a:gd name="connsiteX25" fmla="*/ 1334770 w 7150555"/>
              <a:gd name="connsiteY25" fmla="*/ 707886 h 707886"/>
              <a:gd name="connsiteX26" fmla="*/ 881902 w 7150555"/>
              <a:gd name="connsiteY26" fmla="*/ 707886 h 707886"/>
              <a:gd name="connsiteX27" fmla="*/ 0 w 7150555"/>
              <a:gd name="connsiteY27" fmla="*/ 707886 h 707886"/>
              <a:gd name="connsiteX28" fmla="*/ 0 w 7150555"/>
              <a:gd name="connsiteY28" fmla="*/ 346864 h 707886"/>
              <a:gd name="connsiteX29" fmla="*/ 0 w 7150555"/>
              <a:gd name="connsiteY29"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150555" h="707886" extrusionOk="0">
                <a:moveTo>
                  <a:pt x="0" y="0"/>
                </a:moveTo>
                <a:cubicBezTo>
                  <a:pt x="87413" y="-23829"/>
                  <a:pt x="254411" y="12260"/>
                  <a:pt x="381363" y="0"/>
                </a:cubicBezTo>
                <a:cubicBezTo>
                  <a:pt x="508315" y="-12260"/>
                  <a:pt x="740609" y="3887"/>
                  <a:pt x="834231" y="0"/>
                </a:cubicBezTo>
                <a:cubicBezTo>
                  <a:pt x="927853" y="-3887"/>
                  <a:pt x="1302753" y="52493"/>
                  <a:pt x="1573122" y="0"/>
                </a:cubicBezTo>
                <a:cubicBezTo>
                  <a:pt x="1843491" y="-52493"/>
                  <a:pt x="1886148" y="13659"/>
                  <a:pt x="2169002" y="0"/>
                </a:cubicBezTo>
                <a:cubicBezTo>
                  <a:pt x="2451856" y="-13659"/>
                  <a:pt x="2569628" y="53014"/>
                  <a:pt x="2764881" y="0"/>
                </a:cubicBezTo>
                <a:cubicBezTo>
                  <a:pt x="2960134" y="-53014"/>
                  <a:pt x="2995308" y="17985"/>
                  <a:pt x="3217750" y="0"/>
                </a:cubicBezTo>
                <a:cubicBezTo>
                  <a:pt x="3440192" y="-17985"/>
                  <a:pt x="3414640" y="18589"/>
                  <a:pt x="3599113" y="0"/>
                </a:cubicBezTo>
                <a:cubicBezTo>
                  <a:pt x="3783586" y="-18589"/>
                  <a:pt x="3933846" y="32460"/>
                  <a:pt x="4051981" y="0"/>
                </a:cubicBezTo>
                <a:cubicBezTo>
                  <a:pt x="4170116" y="-32460"/>
                  <a:pt x="4397263" y="41054"/>
                  <a:pt x="4504850" y="0"/>
                </a:cubicBezTo>
                <a:cubicBezTo>
                  <a:pt x="4612437" y="-41054"/>
                  <a:pt x="4776075" y="10692"/>
                  <a:pt x="5029224" y="0"/>
                </a:cubicBezTo>
                <a:cubicBezTo>
                  <a:pt x="5282373" y="-10692"/>
                  <a:pt x="5377998" y="46100"/>
                  <a:pt x="5625103" y="0"/>
                </a:cubicBezTo>
                <a:cubicBezTo>
                  <a:pt x="5872208" y="-46100"/>
                  <a:pt x="6070197" y="71795"/>
                  <a:pt x="6363994" y="0"/>
                </a:cubicBezTo>
                <a:cubicBezTo>
                  <a:pt x="6657791" y="-71795"/>
                  <a:pt x="6779421" y="71197"/>
                  <a:pt x="7150555" y="0"/>
                </a:cubicBezTo>
                <a:cubicBezTo>
                  <a:pt x="7189181" y="174118"/>
                  <a:pt x="7122963" y="288331"/>
                  <a:pt x="7150555" y="368101"/>
                </a:cubicBezTo>
                <a:cubicBezTo>
                  <a:pt x="7178147" y="447871"/>
                  <a:pt x="7127190" y="575654"/>
                  <a:pt x="7150555" y="707886"/>
                </a:cubicBezTo>
                <a:cubicBezTo>
                  <a:pt x="6800713" y="757931"/>
                  <a:pt x="6625672" y="695322"/>
                  <a:pt x="6411664" y="707886"/>
                </a:cubicBezTo>
                <a:cubicBezTo>
                  <a:pt x="6197656" y="720450"/>
                  <a:pt x="6034665" y="641162"/>
                  <a:pt x="5815785" y="707886"/>
                </a:cubicBezTo>
                <a:cubicBezTo>
                  <a:pt x="5596905" y="774610"/>
                  <a:pt x="5397271" y="669118"/>
                  <a:pt x="5291411" y="707886"/>
                </a:cubicBezTo>
                <a:cubicBezTo>
                  <a:pt x="5185551" y="746654"/>
                  <a:pt x="4930052" y="676415"/>
                  <a:pt x="4767037" y="707886"/>
                </a:cubicBezTo>
                <a:cubicBezTo>
                  <a:pt x="4604022" y="739357"/>
                  <a:pt x="4454716" y="675661"/>
                  <a:pt x="4242663" y="707886"/>
                </a:cubicBezTo>
                <a:cubicBezTo>
                  <a:pt x="4030610" y="740111"/>
                  <a:pt x="3854829" y="678535"/>
                  <a:pt x="3575278" y="707886"/>
                </a:cubicBezTo>
                <a:cubicBezTo>
                  <a:pt x="3295728" y="737237"/>
                  <a:pt x="3171220" y="695924"/>
                  <a:pt x="2907892" y="707886"/>
                </a:cubicBezTo>
                <a:cubicBezTo>
                  <a:pt x="2644564" y="719848"/>
                  <a:pt x="2573512" y="660945"/>
                  <a:pt x="2383518" y="707886"/>
                </a:cubicBezTo>
                <a:cubicBezTo>
                  <a:pt x="2193524" y="754827"/>
                  <a:pt x="2115212" y="668395"/>
                  <a:pt x="1859144" y="707886"/>
                </a:cubicBezTo>
                <a:cubicBezTo>
                  <a:pt x="1603076" y="747377"/>
                  <a:pt x="1559957" y="645912"/>
                  <a:pt x="1334770" y="707886"/>
                </a:cubicBezTo>
                <a:cubicBezTo>
                  <a:pt x="1109583" y="769860"/>
                  <a:pt x="1043978" y="679315"/>
                  <a:pt x="881902" y="707886"/>
                </a:cubicBezTo>
                <a:cubicBezTo>
                  <a:pt x="719826" y="736457"/>
                  <a:pt x="372699" y="666726"/>
                  <a:pt x="0" y="707886"/>
                </a:cubicBezTo>
                <a:cubicBezTo>
                  <a:pt x="-36551" y="569907"/>
                  <a:pt x="17270" y="434842"/>
                  <a:pt x="0" y="346864"/>
                </a:cubicBezTo>
                <a:cubicBezTo>
                  <a:pt x="-17270" y="258886"/>
                  <a:pt x="19290" y="120947"/>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lgn="just">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Possibilité d’afficher dans une extraction le nom du créateur de la fiche Entrepreneur</a:t>
            </a:r>
          </a:p>
        </p:txBody>
      </p:sp>
      <p:pic>
        <p:nvPicPr>
          <p:cNvPr id="5" name="Image 4">
            <a:extLst>
              <a:ext uri="{FF2B5EF4-FFF2-40B4-BE49-F238E27FC236}">
                <a16:creationId xmlns:a16="http://schemas.microsoft.com/office/drawing/2014/main" id="{7A3EEEBF-EB4C-4202-D8CA-2F7310600222}"/>
              </a:ext>
            </a:extLst>
          </p:cNvPr>
          <p:cNvPicPr>
            <a:picLocks noChangeAspect="1"/>
          </p:cNvPicPr>
          <p:nvPr/>
        </p:nvPicPr>
        <p:blipFill>
          <a:blip r:embed="rId2"/>
          <a:stretch>
            <a:fillRect/>
          </a:stretch>
        </p:blipFill>
        <p:spPr>
          <a:xfrm>
            <a:off x="8236485" y="4814384"/>
            <a:ext cx="2881830" cy="1905972"/>
          </a:xfrm>
          <a:prstGeom prst="rect">
            <a:avLst/>
          </a:prstGeom>
          <a:ln>
            <a:solidFill>
              <a:schemeClr val="bg1">
                <a:lumMod val="65000"/>
              </a:schemeClr>
            </a:solidFill>
          </a:ln>
        </p:spPr>
      </p:pic>
      <p:sp>
        <p:nvSpPr>
          <p:cNvPr id="8" name="ZoneTexte 7">
            <a:extLst>
              <a:ext uri="{FF2B5EF4-FFF2-40B4-BE49-F238E27FC236}">
                <a16:creationId xmlns:a16="http://schemas.microsoft.com/office/drawing/2014/main" id="{2DEDD9B6-098D-EFDF-9463-B827E2FBA657}"/>
              </a:ext>
            </a:extLst>
          </p:cNvPr>
          <p:cNvSpPr txBox="1"/>
          <p:nvPr/>
        </p:nvSpPr>
        <p:spPr>
          <a:xfrm>
            <a:off x="8236485" y="4460050"/>
            <a:ext cx="3126837" cy="338554"/>
          </a:xfrm>
          <a:prstGeom prst="rect">
            <a:avLst/>
          </a:prstGeom>
          <a:noFill/>
        </p:spPr>
        <p:txBody>
          <a:bodyPr wrap="square" rtlCol="0">
            <a:spAutoFit/>
          </a:bodyPr>
          <a:lstStyle/>
          <a:p>
            <a:r>
              <a:rPr lang="fr-FR" sz="1600" b="1" i="1" dirty="0">
                <a:solidFill>
                  <a:srgbClr val="00B050"/>
                </a:solidFill>
              </a:rPr>
              <a:t>Pilotage/ tableaux libres</a:t>
            </a:r>
          </a:p>
        </p:txBody>
      </p:sp>
    </p:spTree>
    <p:extLst>
      <p:ext uri="{BB962C8B-B14F-4D97-AF65-F5344CB8AC3E}">
        <p14:creationId xmlns:p14="http://schemas.microsoft.com/office/powerpoint/2010/main" val="2385065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9781" y="1479250"/>
            <a:ext cx="9144000" cy="2692815"/>
          </a:xfrm>
        </p:spPr>
        <p:txBody>
          <a:bodyPr>
            <a:normAutofit fontScale="90000"/>
          </a:bodyPr>
          <a:lstStyle/>
          <a:p>
            <a:pPr>
              <a:lnSpc>
                <a:spcPct val="150000"/>
              </a:lnSpc>
              <a:spcAft>
                <a:spcPts val="1000"/>
              </a:spcAft>
            </a:pPr>
            <a:r>
              <a:rPr lang="fr-FR" dirty="0">
                <a:solidFill>
                  <a:srgbClr val="2F479E"/>
                </a:solidFill>
                <a:latin typeface="ITC Avant Garde Std Bk" panose="020B0502020202020204" pitchFamily="34" charset="0"/>
              </a:rPr>
              <a:t>|NOUVEAUTES LIVREES|</a:t>
            </a:r>
            <a:br>
              <a:rPr lang="fr-FR" dirty="0">
                <a:solidFill>
                  <a:srgbClr val="2F479E"/>
                </a:solidFill>
                <a:latin typeface="ITC Avant Garde Std Bk" panose="020B0502020202020204" pitchFamily="34" charset="0"/>
              </a:rPr>
            </a:br>
            <a:r>
              <a:rPr lang="fr-FR" dirty="0">
                <a:solidFill>
                  <a:schemeClr val="accent2"/>
                </a:solidFill>
                <a:latin typeface="ITC Avant Garde Std Bk" panose="020B0502020202020204" pitchFamily="34" charset="0"/>
              </a:rPr>
              <a:t>UTILISATION JUNGO</a:t>
            </a:r>
            <a:endParaRPr lang="fr-FR" sz="4400" dirty="0">
              <a:solidFill>
                <a:schemeClr val="accent2"/>
              </a:solidFill>
              <a:latin typeface="ITC Avant Garde Std Bk" panose="020B0502020202020204" pitchFamily="34" charset="0"/>
            </a:endParaRPr>
          </a:p>
        </p:txBody>
      </p:sp>
      <p:pic>
        <p:nvPicPr>
          <p:cNvPr id="7" name="Image 6" descr="Une image contenant jeu&#10;&#10;Description générée automatiquement">
            <a:extLst>
              <a:ext uri="{FF2B5EF4-FFF2-40B4-BE49-F238E27FC236}">
                <a16:creationId xmlns:a16="http://schemas.microsoft.com/office/drawing/2014/main" id="{A838307C-333D-432D-891B-AC273343A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525" y="377411"/>
            <a:ext cx="2137145" cy="1373116"/>
          </a:xfrm>
          <a:prstGeom prst="rect">
            <a:avLst/>
          </a:prstGeom>
        </p:spPr>
      </p:pic>
      <p:sp>
        <p:nvSpPr>
          <p:cNvPr id="4" name="ZoneTexte 3">
            <a:extLst>
              <a:ext uri="{FF2B5EF4-FFF2-40B4-BE49-F238E27FC236}">
                <a16:creationId xmlns:a16="http://schemas.microsoft.com/office/drawing/2014/main" id="{017ECC42-E85F-A373-31C7-CDF7A5D2279C}"/>
              </a:ext>
            </a:extLst>
          </p:cNvPr>
          <p:cNvSpPr txBox="1"/>
          <p:nvPr/>
        </p:nvSpPr>
        <p:spPr>
          <a:xfrm>
            <a:off x="5643717" y="5290260"/>
            <a:ext cx="4336025" cy="523220"/>
          </a:xfrm>
          <a:prstGeom prst="rect">
            <a:avLst/>
          </a:prstGeom>
          <a:solidFill>
            <a:schemeClr val="bg2"/>
          </a:solidFill>
        </p:spPr>
        <p:txBody>
          <a:bodyPr wrap="square">
            <a:spAutoFit/>
          </a:bodyPr>
          <a:lstStyle/>
          <a:p>
            <a:pPr algn="ctr"/>
            <a:r>
              <a:rPr lang="fr-FR" sz="2800" dirty="0">
                <a:solidFill>
                  <a:srgbClr val="2F479E"/>
                </a:solidFill>
                <a:latin typeface="ITC Avant Garde Std Bk" panose="020B0502020202020204" pitchFamily="34" charset="0"/>
              </a:rPr>
              <a:t>du 19 sept au 10 oct. 2022</a:t>
            </a:r>
            <a:endParaRPr lang="fr-FR" sz="2800" dirty="0"/>
          </a:p>
        </p:txBody>
      </p:sp>
    </p:spTree>
    <p:extLst>
      <p:ext uri="{BB962C8B-B14F-4D97-AF65-F5344CB8AC3E}">
        <p14:creationId xmlns:p14="http://schemas.microsoft.com/office/powerpoint/2010/main" val="3317808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379468" y="315745"/>
            <a:ext cx="11279132" cy="584775"/>
          </a:xfrm>
          <a:prstGeom prst="rect">
            <a:avLst/>
          </a:prstGeom>
          <a:solidFill>
            <a:srgbClr val="2F479E"/>
          </a:solidFill>
        </p:spPr>
        <p:txBody>
          <a:bodyPr wrap="square" rtlCol="0">
            <a:spAutoFit/>
          </a:bodyPr>
          <a:lstStyle/>
          <a:p>
            <a:r>
              <a:rPr lang="fr-FR" sz="3200" dirty="0">
                <a:solidFill>
                  <a:schemeClr val="bg1"/>
                </a:solidFill>
              </a:rPr>
              <a:t>PAGE ACCUEIL/ Rubrique « Agenda du jour » ----</a:t>
            </a:r>
          </a:p>
        </p:txBody>
      </p:sp>
      <p:sp>
        <p:nvSpPr>
          <p:cNvPr id="10" name="ZoneTexte 9">
            <a:extLst>
              <a:ext uri="{FF2B5EF4-FFF2-40B4-BE49-F238E27FC236}">
                <a16:creationId xmlns:a16="http://schemas.microsoft.com/office/drawing/2014/main" id="{748FCAE0-5AE3-40CB-B7A8-6304A9E0D697}"/>
              </a:ext>
            </a:extLst>
          </p:cNvPr>
          <p:cNvSpPr txBox="1"/>
          <p:nvPr/>
        </p:nvSpPr>
        <p:spPr>
          <a:xfrm>
            <a:off x="379467" y="1192907"/>
            <a:ext cx="10983856" cy="707886"/>
          </a:xfrm>
          <a:custGeom>
            <a:avLst/>
            <a:gdLst>
              <a:gd name="connsiteX0" fmla="*/ 0 w 10983856"/>
              <a:gd name="connsiteY0" fmla="*/ 0 h 707886"/>
              <a:gd name="connsiteX1" fmla="*/ 248582 w 10983856"/>
              <a:gd name="connsiteY1" fmla="*/ 0 h 707886"/>
              <a:gd name="connsiteX2" fmla="*/ 607003 w 10983856"/>
              <a:gd name="connsiteY2" fmla="*/ 0 h 707886"/>
              <a:gd name="connsiteX3" fmla="*/ 1404777 w 10983856"/>
              <a:gd name="connsiteY3" fmla="*/ 0 h 707886"/>
              <a:gd name="connsiteX4" fmla="*/ 1982875 w 10983856"/>
              <a:gd name="connsiteY4" fmla="*/ 0 h 707886"/>
              <a:gd name="connsiteX5" fmla="*/ 2560973 w 10983856"/>
              <a:gd name="connsiteY5" fmla="*/ 0 h 707886"/>
              <a:gd name="connsiteX6" fmla="*/ 2919393 w 10983856"/>
              <a:gd name="connsiteY6" fmla="*/ 0 h 707886"/>
              <a:gd name="connsiteX7" fmla="*/ 3167975 w 10983856"/>
              <a:gd name="connsiteY7" fmla="*/ 0 h 707886"/>
              <a:gd name="connsiteX8" fmla="*/ 3526396 w 10983856"/>
              <a:gd name="connsiteY8" fmla="*/ 0 h 707886"/>
              <a:gd name="connsiteX9" fmla="*/ 3884816 w 10983856"/>
              <a:gd name="connsiteY9" fmla="*/ 0 h 707886"/>
              <a:gd name="connsiteX10" fmla="*/ 4353076 w 10983856"/>
              <a:gd name="connsiteY10" fmla="*/ 0 h 707886"/>
              <a:gd name="connsiteX11" fmla="*/ 4931173 w 10983856"/>
              <a:gd name="connsiteY11" fmla="*/ 0 h 707886"/>
              <a:gd name="connsiteX12" fmla="*/ 5728948 w 10983856"/>
              <a:gd name="connsiteY12" fmla="*/ 0 h 707886"/>
              <a:gd name="connsiteX13" fmla="*/ 6526723 w 10983856"/>
              <a:gd name="connsiteY13" fmla="*/ 0 h 707886"/>
              <a:gd name="connsiteX14" fmla="*/ 7324498 w 10983856"/>
              <a:gd name="connsiteY14" fmla="*/ 0 h 707886"/>
              <a:gd name="connsiteX15" fmla="*/ 7902595 w 10983856"/>
              <a:gd name="connsiteY15" fmla="*/ 0 h 707886"/>
              <a:gd name="connsiteX16" fmla="*/ 8480693 w 10983856"/>
              <a:gd name="connsiteY16" fmla="*/ 0 h 707886"/>
              <a:gd name="connsiteX17" fmla="*/ 8839114 w 10983856"/>
              <a:gd name="connsiteY17" fmla="*/ 0 h 707886"/>
              <a:gd name="connsiteX18" fmla="*/ 9636888 w 10983856"/>
              <a:gd name="connsiteY18" fmla="*/ 0 h 707886"/>
              <a:gd name="connsiteX19" fmla="*/ 10324825 w 10983856"/>
              <a:gd name="connsiteY19" fmla="*/ 0 h 707886"/>
              <a:gd name="connsiteX20" fmla="*/ 10983856 w 10983856"/>
              <a:gd name="connsiteY20" fmla="*/ 0 h 707886"/>
              <a:gd name="connsiteX21" fmla="*/ 10983856 w 10983856"/>
              <a:gd name="connsiteY21" fmla="*/ 346864 h 707886"/>
              <a:gd name="connsiteX22" fmla="*/ 10983856 w 10983856"/>
              <a:gd name="connsiteY22" fmla="*/ 707886 h 707886"/>
              <a:gd name="connsiteX23" fmla="*/ 10295920 w 10983856"/>
              <a:gd name="connsiteY23" fmla="*/ 707886 h 707886"/>
              <a:gd name="connsiteX24" fmla="*/ 9827661 w 10983856"/>
              <a:gd name="connsiteY24" fmla="*/ 707886 h 707886"/>
              <a:gd name="connsiteX25" fmla="*/ 9359402 w 10983856"/>
              <a:gd name="connsiteY25" fmla="*/ 707886 h 707886"/>
              <a:gd name="connsiteX26" fmla="*/ 9000981 w 10983856"/>
              <a:gd name="connsiteY26" fmla="*/ 707886 h 707886"/>
              <a:gd name="connsiteX27" fmla="*/ 8203206 w 10983856"/>
              <a:gd name="connsiteY27" fmla="*/ 707886 h 707886"/>
              <a:gd name="connsiteX28" fmla="*/ 7515270 w 10983856"/>
              <a:gd name="connsiteY28" fmla="*/ 707886 h 707886"/>
              <a:gd name="connsiteX29" fmla="*/ 7047011 w 10983856"/>
              <a:gd name="connsiteY29" fmla="*/ 707886 h 707886"/>
              <a:gd name="connsiteX30" fmla="*/ 6578752 w 10983856"/>
              <a:gd name="connsiteY30" fmla="*/ 707886 h 707886"/>
              <a:gd name="connsiteX31" fmla="*/ 6000654 w 10983856"/>
              <a:gd name="connsiteY31" fmla="*/ 707886 h 707886"/>
              <a:gd name="connsiteX32" fmla="*/ 5202879 w 10983856"/>
              <a:gd name="connsiteY32" fmla="*/ 707886 h 707886"/>
              <a:gd name="connsiteX33" fmla="*/ 4844459 w 10983856"/>
              <a:gd name="connsiteY33" fmla="*/ 707886 h 707886"/>
              <a:gd name="connsiteX34" fmla="*/ 4266361 w 10983856"/>
              <a:gd name="connsiteY34" fmla="*/ 707886 h 707886"/>
              <a:gd name="connsiteX35" fmla="*/ 3907940 w 10983856"/>
              <a:gd name="connsiteY35" fmla="*/ 707886 h 707886"/>
              <a:gd name="connsiteX36" fmla="*/ 3110166 w 10983856"/>
              <a:gd name="connsiteY36" fmla="*/ 707886 h 707886"/>
              <a:gd name="connsiteX37" fmla="*/ 2422229 w 10983856"/>
              <a:gd name="connsiteY37" fmla="*/ 707886 h 707886"/>
              <a:gd name="connsiteX38" fmla="*/ 1624454 w 10983856"/>
              <a:gd name="connsiteY38" fmla="*/ 707886 h 707886"/>
              <a:gd name="connsiteX39" fmla="*/ 936518 w 10983856"/>
              <a:gd name="connsiteY39" fmla="*/ 707886 h 707886"/>
              <a:gd name="connsiteX40" fmla="*/ 0 w 10983856"/>
              <a:gd name="connsiteY40" fmla="*/ 707886 h 707886"/>
              <a:gd name="connsiteX41" fmla="*/ 0 w 10983856"/>
              <a:gd name="connsiteY41" fmla="*/ 361022 h 707886"/>
              <a:gd name="connsiteX42" fmla="*/ 0 w 10983856"/>
              <a:gd name="connsiteY42"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983856" h="707886" extrusionOk="0">
                <a:moveTo>
                  <a:pt x="0" y="0"/>
                </a:moveTo>
                <a:cubicBezTo>
                  <a:pt x="95867" y="-28872"/>
                  <a:pt x="150815" y="14767"/>
                  <a:pt x="248582" y="0"/>
                </a:cubicBezTo>
                <a:cubicBezTo>
                  <a:pt x="346349" y="-14767"/>
                  <a:pt x="488196" y="33901"/>
                  <a:pt x="607003" y="0"/>
                </a:cubicBezTo>
                <a:cubicBezTo>
                  <a:pt x="725810" y="-33901"/>
                  <a:pt x="1020711" y="49664"/>
                  <a:pt x="1404777" y="0"/>
                </a:cubicBezTo>
                <a:cubicBezTo>
                  <a:pt x="1788843" y="-49664"/>
                  <a:pt x="1741631" y="24975"/>
                  <a:pt x="1982875" y="0"/>
                </a:cubicBezTo>
                <a:cubicBezTo>
                  <a:pt x="2224119" y="-24975"/>
                  <a:pt x="2312266" y="66372"/>
                  <a:pt x="2560973" y="0"/>
                </a:cubicBezTo>
                <a:cubicBezTo>
                  <a:pt x="2809680" y="-66372"/>
                  <a:pt x="2809176" y="15565"/>
                  <a:pt x="2919393" y="0"/>
                </a:cubicBezTo>
                <a:cubicBezTo>
                  <a:pt x="3029610" y="-15565"/>
                  <a:pt x="3106962" y="3660"/>
                  <a:pt x="3167975" y="0"/>
                </a:cubicBezTo>
                <a:cubicBezTo>
                  <a:pt x="3228988" y="-3660"/>
                  <a:pt x="3362197" y="41877"/>
                  <a:pt x="3526396" y="0"/>
                </a:cubicBezTo>
                <a:cubicBezTo>
                  <a:pt x="3690595" y="-41877"/>
                  <a:pt x="3720483" y="33866"/>
                  <a:pt x="3884816" y="0"/>
                </a:cubicBezTo>
                <a:cubicBezTo>
                  <a:pt x="4049149" y="-33866"/>
                  <a:pt x="4227239" y="15016"/>
                  <a:pt x="4353076" y="0"/>
                </a:cubicBezTo>
                <a:cubicBezTo>
                  <a:pt x="4478913" y="-15016"/>
                  <a:pt x="4668225" y="28981"/>
                  <a:pt x="4931173" y="0"/>
                </a:cubicBezTo>
                <a:cubicBezTo>
                  <a:pt x="5194121" y="-28981"/>
                  <a:pt x="5394620" y="60015"/>
                  <a:pt x="5728948" y="0"/>
                </a:cubicBezTo>
                <a:cubicBezTo>
                  <a:pt x="6063276" y="-60015"/>
                  <a:pt x="6263728" y="91074"/>
                  <a:pt x="6526723" y="0"/>
                </a:cubicBezTo>
                <a:cubicBezTo>
                  <a:pt x="6789719" y="-91074"/>
                  <a:pt x="6973706" y="84197"/>
                  <a:pt x="7324498" y="0"/>
                </a:cubicBezTo>
                <a:cubicBezTo>
                  <a:pt x="7675290" y="-84197"/>
                  <a:pt x="7728247" y="5826"/>
                  <a:pt x="7902595" y="0"/>
                </a:cubicBezTo>
                <a:cubicBezTo>
                  <a:pt x="8076943" y="-5826"/>
                  <a:pt x="8258024" y="49863"/>
                  <a:pt x="8480693" y="0"/>
                </a:cubicBezTo>
                <a:cubicBezTo>
                  <a:pt x="8703362" y="-49863"/>
                  <a:pt x="8747323" y="41073"/>
                  <a:pt x="8839114" y="0"/>
                </a:cubicBezTo>
                <a:cubicBezTo>
                  <a:pt x="8930905" y="-41073"/>
                  <a:pt x="9347007" y="50909"/>
                  <a:pt x="9636888" y="0"/>
                </a:cubicBezTo>
                <a:cubicBezTo>
                  <a:pt x="9926769" y="-50909"/>
                  <a:pt x="10070375" y="33547"/>
                  <a:pt x="10324825" y="0"/>
                </a:cubicBezTo>
                <a:cubicBezTo>
                  <a:pt x="10579275" y="-33547"/>
                  <a:pt x="10828878" y="56916"/>
                  <a:pt x="10983856" y="0"/>
                </a:cubicBezTo>
                <a:cubicBezTo>
                  <a:pt x="11008246" y="89215"/>
                  <a:pt x="10982522" y="246226"/>
                  <a:pt x="10983856" y="346864"/>
                </a:cubicBezTo>
                <a:cubicBezTo>
                  <a:pt x="10985190" y="447502"/>
                  <a:pt x="10977931" y="564120"/>
                  <a:pt x="10983856" y="707886"/>
                </a:cubicBezTo>
                <a:cubicBezTo>
                  <a:pt x="10747945" y="730893"/>
                  <a:pt x="10451778" y="678285"/>
                  <a:pt x="10295920" y="707886"/>
                </a:cubicBezTo>
                <a:cubicBezTo>
                  <a:pt x="10140062" y="737487"/>
                  <a:pt x="9976648" y="704776"/>
                  <a:pt x="9827661" y="707886"/>
                </a:cubicBezTo>
                <a:cubicBezTo>
                  <a:pt x="9678674" y="710996"/>
                  <a:pt x="9487980" y="651803"/>
                  <a:pt x="9359402" y="707886"/>
                </a:cubicBezTo>
                <a:cubicBezTo>
                  <a:pt x="9230824" y="763969"/>
                  <a:pt x="9143644" y="696535"/>
                  <a:pt x="9000981" y="707886"/>
                </a:cubicBezTo>
                <a:cubicBezTo>
                  <a:pt x="8858318" y="719237"/>
                  <a:pt x="8435621" y="670634"/>
                  <a:pt x="8203206" y="707886"/>
                </a:cubicBezTo>
                <a:cubicBezTo>
                  <a:pt x="7970791" y="745138"/>
                  <a:pt x="7709978" y="679748"/>
                  <a:pt x="7515270" y="707886"/>
                </a:cubicBezTo>
                <a:cubicBezTo>
                  <a:pt x="7320562" y="736024"/>
                  <a:pt x="7196431" y="678492"/>
                  <a:pt x="7047011" y="707886"/>
                </a:cubicBezTo>
                <a:cubicBezTo>
                  <a:pt x="6897591" y="737280"/>
                  <a:pt x="6809700" y="665656"/>
                  <a:pt x="6578752" y="707886"/>
                </a:cubicBezTo>
                <a:cubicBezTo>
                  <a:pt x="6347804" y="750116"/>
                  <a:pt x="6259119" y="676580"/>
                  <a:pt x="6000654" y="707886"/>
                </a:cubicBezTo>
                <a:cubicBezTo>
                  <a:pt x="5742189" y="739192"/>
                  <a:pt x="5456880" y="628575"/>
                  <a:pt x="5202879" y="707886"/>
                </a:cubicBezTo>
                <a:cubicBezTo>
                  <a:pt x="4948879" y="787197"/>
                  <a:pt x="4989681" y="688876"/>
                  <a:pt x="4844459" y="707886"/>
                </a:cubicBezTo>
                <a:cubicBezTo>
                  <a:pt x="4699237" y="726896"/>
                  <a:pt x="4437039" y="641589"/>
                  <a:pt x="4266361" y="707886"/>
                </a:cubicBezTo>
                <a:cubicBezTo>
                  <a:pt x="4095683" y="774183"/>
                  <a:pt x="3995070" y="679008"/>
                  <a:pt x="3907940" y="707886"/>
                </a:cubicBezTo>
                <a:cubicBezTo>
                  <a:pt x="3820810" y="736764"/>
                  <a:pt x="3475147" y="624622"/>
                  <a:pt x="3110166" y="707886"/>
                </a:cubicBezTo>
                <a:cubicBezTo>
                  <a:pt x="2745185" y="791150"/>
                  <a:pt x="2615930" y="641917"/>
                  <a:pt x="2422229" y="707886"/>
                </a:cubicBezTo>
                <a:cubicBezTo>
                  <a:pt x="2228528" y="773855"/>
                  <a:pt x="1887553" y="680654"/>
                  <a:pt x="1624454" y="707886"/>
                </a:cubicBezTo>
                <a:cubicBezTo>
                  <a:pt x="1361355" y="735118"/>
                  <a:pt x="1197810" y="681921"/>
                  <a:pt x="936518" y="707886"/>
                </a:cubicBezTo>
                <a:cubicBezTo>
                  <a:pt x="675226" y="733851"/>
                  <a:pt x="404994" y="614670"/>
                  <a:pt x="0" y="707886"/>
                </a:cubicBezTo>
                <a:cubicBezTo>
                  <a:pt x="-29979" y="586821"/>
                  <a:pt x="22842" y="456086"/>
                  <a:pt x="0" y="361022"/>
                </a:cubicBezTo>
                <a:cubicBezTo>
                  <a:pt x="-22842" y="265958"/>
                  <a:pt x="27451" y="123664"/>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Sur la page d’accueil, dans la r</a:t>
            </a:r>
            <a:r>
              <a:rPr lang="fr-FR" sz="20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ubrique « agenda du jour », les actions « annulées » et « reportées » ne remontent plus.</a:t>
            </a:r>
          </a:p>
        </p:txBody>
      </p:sp>
      <p:pic>
        <p:nvPicPr>
          <p:cNvPr id="3" name="Image 2">
            <a:extLst>
              <a:ext uri="{FF2B5EF4-FFF2-40B4-BE49-F238E27FC236}">
                <a16:creationId xmlns:a16="http://schemas.microsoft.com/office/drawing/2014/main" id="{9E27BAA1-EDEC-1178-A185-BB2544F48255}"/>
              </a:ext>
            </a:extLst>
          </p:cNvPr>
          <p:cNvPicPr>
            <a:picLocks noChangeAspect="1"/>
          </p:cNvPicPr>
          <p:nvPr/>
        </p:nvPicPr>
        <p:blipFill>
          <a:blip r:embed="rId2"/>
          <a:stretch>
            <a:fillRect/>
          </a:stretch>
        </p:blipFill>
        <p:spPr>
          <a:xfrm>
            <a:off x="577615" y="2065964"/>
            <a:ext cx="4525327" cy="1564393"/>
          </a:xfrm>
          <a:prstGeom prst="rect">
            <a:avLst/>
          </a:prstGeom>
        </p:spPr>
      </p:pic>
      <p:sp>
        <p:nvSpPr>
          <p:cNvPr id="4" name="ZoneTexte 3">
            <a:extLst>
              <a:ext uri="{FF2B5EF4-FFF2-40B4-BE49-F238E27FC236}">
                <a16:creationId xmlns:a16="http://schemas.microsoft.com/office/drawing/2014/main" id="{4F68385A-92CA-BBDB-BB86-E2AEC9A62F58}"/>
              </a:ext>
            </a:extLst>
          </p:cNvPr>
          <p:cNvSpPr txBox="1"/>
          <p:nvPr/>
        </p:nvSpPr>
        <p:spPr>
          <a:xfrm>
            <a:off x="1079061" y="1926183"/>
            <a:ext cx="3126837" cy="338554"/>
          </a:xfrm>
          <a:prstGeom prst="rect">
            <a:avLst/>
          </a:prstGeom>
          <a:noFill/>
        </p:spPr>
        <p:txBody>
          <a:bodyPr wrap="square" rtlCol="0">
            <a:spAutoFit/>
          </a:bodyPr>
          <a:lstStyle/>
          <a:p>
            <a:r>
              <a:rPr lang="fr-FR" sz="1600" b="1" i="1" dirty="0">
                <a:solidFill>
                  <a:srgbClr val="00B050"/>
                </a:solidFill>
              </a:rPr>
              <a:t>Page Accueil</a:t>
            </a:r>
          </a:p>
        </p:txBody>
      </p:sp>
    </p:spTree>
    <p:extLst>
      <p:ext uri="{BB962C8B-B14F-4D97-AF65-F5344CB8AC3E}">
        <p14:creationId xmlns:p14="http://schemas.microsoft.com/office/powerpoint/2010/main" val="2851982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C1C18CD6-782F-4560-81A5-3E1B7AF2FED0}"/>
              </a:ext>
            </a:extLst>
          </p:cNvPr>
          <p:cNvSpPr txBox="1"/>
          <p:nvPr/>
        </p:nvSpPr>
        <p:spPr>
          <a:xfrm>
            <a:off x="541393" y="359162"/>
            <a:ext cx="10983857" cy="584775"/>
          </a:xfrm>
          <a:prstGeom prst="rect">
            <a:avLst/>
          </a:prstGeom>
          <a:solidFill>
            <a:srgbClr val="2F479E"/>
          </a:solidFill>
        </p:spPr>
        <p:txBody>
          <a:bodyPr wrap="square" rtlCol="0">
            <a:spAutoFit/>
          </a:bodyPr>
          <a:lstStyle/>
          <a:p>
            <a:r>
              <a:rPr lang="fr-FR" sz="3200" dirty="0">
                <a:solidFill>
                  <a:schemeClr val="bg1"/>
                </a:solidFill>
              </a:rPr>
              <a:t>ACTION/ Chargement des menus déroulants ---</a:t>
            </a:r>
          </a:p>
        </p:txBody>
      </p:sp>
      <p:sp>
        <p:nvSpPr>
          <p:cNvPr id="5" name="ZoneTexte 4">
            <a:extLst>
              <a:ext uri="{FF2B5EF4-FFF2-40B4-BE49-F238E27FC236}">
                <a16:creationId xmlns:a16="http://schemas.microsoft.com/office/drawing/2014/main" id="{44E024FF-1E9A-663B-7220-D2167A8578AD}"/>
              </a:ext>
            </a:extLst>
          </p:cNvPr>
          <p:cNvSpPr txBox="1"/>
          <p:nvPr/>
        </p:nvSpPr>
        <p:spPr>
          <a:xfrm>
            <a:off x="414646" y="3053447"/>
            <a:ext cx="11110604" cy="1138773"/>
          </a:xfrm>
          <a:custGeom>
            <a:avLst/>
            <a:gdLst>
              <a:gd name="connsiteX0" fmla="*/ 0 w 11110604"/>
              <a:gd name="connsiteY0" fmla="*/ 0 h 1138773"/>
              <a:gd name="connsiteX1" fmla="*/ 251451 w 11110604"/>
              <a:gd name="connsiteY1" fmla="*/ 0 h 1138773"/>
              <a:gd name="connsiteX2" fmla="*/ 614007 w 11110604"/>
              <a:gd name="connsiteY2" fmla="*/ 0 h 1138773"/>
              <a:gd name="connsiteX3" fmla="*/ 1420988 w 11110604"/>
              <a:gd name="connsiteY3" fmla="*/ 0 h 1138773"/>
              <a:gd name="connsiteX4" fmla="*/ 2005756 w 11110604"/>
              <a:gd name="connsiteY4" fmla="*/ 0 h 1138773"/>
              <a:gd name="connsiteX5" fmla="*/ 2590525 w 11110604"/>
              <a:gd name="connsiteY5" fmla="*/ 0 h 1138773"/>
              <a:gd name="connsiteX6" fmla="*/ 2953082 w 11110604"/>
              <a:gd name="connsiteY6" fmla="*/ 0 h 1138773"/>
              <a:gd name="connsiteX7" fmla="*/ 3204532 w 11110604"/>
              <a:gd name="connsiteY7" fmla="*/ 0 h 1138773"/>
              <a:gd name="connsiteX8" fmla="*/ 3567089 w 11110604"/>
              <a:gd name="connsiteY8" fmla="*/ 0 h 1138773"/>
              <a:gd name="connsiteX9" fmla="*/ 3929645 w 11110604"/>
              <a:gd name="connsiteY9" fmla="*/ 0 h 1138773"/>
              <a:gd name="connsiteX10" fmla="*/ 4403308 w 11110604"/>
              <a:gd name="connsiteY10" fmla="*/ 0 h 1138773"/>
              <a:gd name="connsiteX11" fmla="*/ 4988076 w 11110604"/>
              <a:gd name="connsiteY11" fmla="*/ 0 h 1138773"/>
              <a:gd name="connsiteX12" fmla="*/ 5795057 w 11110604"/>
              <a:gd name="connsiteY12" fmla="*/ 0 h 1138773"/>
              <a:gd name="connsiteX13" fmla="*/ 6602038 w 11110604"/>
              <a:gd name="connsiteY13" fmla="*/ 0 h 1138773"/>
              <a:gd name="connsiteX14" fmla="*/ 7409019 w 11110604"/>
              <a:gd name="connsiteY14" fmla="*/ 0 h 1138773"/>
              <a:gd name="connsiteX15" fmla="*/ 7993787 w 11110604"/>
              <a:gd name="connsiteY15" fmla="*/ 0 h 1138773"/>
              <a:gd name="connsiteX16" fmla="*/ 8578556 w 11110604"/>
              <a:gd name="connsiteY16" fmla="*/ 0 h 1138773"/>
              <a:gd name="connsiteX17" fmla="*/ 8941112 w 11110604"/>
              <a:gd name="connsiteY17" fmla="*/ 0 h 1138773"/>
              <a:gd name="connsiteX18" fmla="*/ 9748093 w 11110604"/>
              <a:gd name="connsiteY18" fmla="*/ 0 h 1138773"/>
              <a:gd name="connsiteX19" fmla="*/ 10443968 w 11110604"/>
              <a:gd name="connsiteY19" fmla="*/ 0 h 1138773"/>
              <a:gd name="connsiteX20" fmla="*/ 11110604 w 11110604"/>
              <a:gd name="connsiteY20" fmla="*/ 0 h 1138773"/>
              <a:gd name="connsiteX21" fmla="*/ 11110604 w 11110604"/>
              <a:gd name="connsiteY21" fmla="*/ 557999 h 1138773"/>
              <a:gd name="connsiteX22" fmla="*/ 11110604 w 11110604"/>
              <a:gd name="connsiteY22" fmla="*/ 1138773 h 1138773"/>
              <a:gd name="connsiteX23" fmla="*/ 10414729 w 11110604"/>
              <a:gd name="connsiteY23" fmla="*/ 1138773 h 1138773"/>
              <a:gd name="connsiteX24" fmla="*/ 9941067 w 11110604"/>
              <a:gd name="connsiteY24" fmla="*/ 1138773 h 1138773"/>
              <a:gd name="connsiteX25" fmla="*/ 9467404 w 11110604"/>
              <a:gd name="connsiteY25" fmla="*/ 1138773 h 1138773"/>
              <a:gd name="connsiteX26" fmla="*/ 9104848 w 11110604"/>
              <a:gd name="connsiteY26" fmla="*/ 1138773 h 1138773"/>
              <a:gd name="connsiteX27" fmla="*/ 8297867 w 11110604"/>
              <a:gd name="connsiteY27" fmla="*/ 1138773 h 1138773"/>
              <a:gd name="connsiteX28" fmla="*/ 7601992 w 11110604"/>
              <a:gd name="connsiteY28" fmla="*/ 1138773 h 1138773"/>
              <a:gd name="connsiteX29" fmla="*/ 7128330 w 11110604"/>
              <a:gd name="connsiteY29" fmla="*/ 1138773 h 1138773"/>
              <a:gd name="connsiteX30" fmla="*/ 6654667 w 11110604"/>
              <a:gd name="connsiteY30" fmla="*/ 1138773 h 1138773"/>
              <a:gd name="connsiteX31" fmla="*/ 6069898 w 11110604"/>
              <a:gd name="connsiteY31" fmla="*/ 1138773 h 1138773"/>
              <a:gd name="connsiteX32" fmla="*/ 5262918 w 11110604"/>
              <a:gd name="connsiteY32" fmla="*/ 1138773 h 1138773"/>
              <a:gd name="connsiteX33" fmla="*/ 4900361 w 11110604"/>
              <a:gd name="connsiteY33" fmla="*/ 1138773 h 1138773"/>
              <a:gd name="connsiteX34" fmla="*/ 4315593 w 11110604"/>
              <a:gd name="connsiteY34" fmla="*/ 1138773 h 1138773"/>
              <a:gd name="connsiteX35" fmla="*/ 3953036 w 11110604"/>
              <a:gd name="connsiteY35" fmla="*/ 1138773 h 1138773"/>
              <a:gd name="connsiteX36" fmla="*/ 3146055 w 11110604"/>
              <a:gd name="connsiteY36" fmla="*/ 1138773 h 1138773"/>
              <a:gd name="connsiteX37" fmla="*/ 2450181 w 11110604"/>
              <a:gd name="connsiteY37" fmla="*/ 1138773 h 1138773"/>
              <a:gd name="connsiteX38" fmla="*/ 1643200 w 11110604"/>
              <a:gd name="connsiteY38" fmla="*/ 1138773 h 1138773"/>
              <a:gd name="connsiteX39" fmla="*/ 947325 w 11110604"/>
              <a:gd name="connsiteY39" fmla="*/ 1138773 h 1138773"/>
              <a:gd name="connsiteX40" fmla="*/ 0 w 11110604"/>
              <a:gd name="connsiteY40" fmla="*/ 1138773 h 1138773"/>
              <a:gd name="connsiteX41" fmla="*/ 0 w 11110604"/>
              <a:gd name="connsiteY41" fmla="*/ 580774 h 1138773"/>
              <a:gd name="connsiteX42" fmla="*/ 0 w 11110604"/>
              <a:gd name="connsiteY42" fmla="*/ 0 h 1138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110604" h="1138773" extrusionOk="0">
                <a:moveTo>
                  <a:pt x="0" y="0"/>
                </a:moveTo>
                <a:cubicBezTo>
                  <a:pt x="110932" y="-16866"/>
                  <a:pt x="173833" y="24664"/>
                  <a:pt x="251451" y="0"/>
                </a:cubicBezTo>
                <a:cubicBezTo>
                  <a:pt x="329069" y="-24664"/>
                  <a:pt x="538899" y="39671"/>
                  <a:pt x="614007" y="0"/>
                </a:cubicBezTo>
                <a:cubicBezTo>
                  <a:pt x="689115" y="-39671"/>
                  <a:pt x="1136198" y="70355"/>
                  <a:pt x="1420988" y="0"/>
                </a:cubicBezTo>
                <a:cubicBezTo>
                  <a:pt x="1705778" y="-70355"/>
                  <a:pt x="1800660" y="19030"/>
                  <a:pt x="2005756" y="0"/>
                </a:cubicBezTo>
                <a:cubicBezTo>
                  <a:pt x="2210852" y="-19030"/>
                  <a:pt x="2358952" y="24360"/>
                  <a:pt x="2590525" y="0"/>
                </a:cubicBezTo>
                <a:cubicBezTo>
                  <a:pt x="2822098" y="-24360"/>
                  <a:pt x="2865983" y="31089"/>
                  <a:pt x="2953082" y="0"/>
                </a:cubicBezTo>
                <a:cubicBezTo>
                  <a:pt x="3040181" y="-31089"/>
                  <a:pt x="3116679" y="456"/>
                  <a:pt x="3204532" y="0"/>
                </a:cubicBezTo>
                <a:cubicBezTo>
                  <a:pt x="3292385" y="-456"/>
                  <a:pt x="3432691" y="864"/>
                  <a:pt x="3567089" y="0"/>
                </a:cubicBezTo>
                <a:cubicBezTo>
                  <a:pt x="3701487" y="-864"/>
                  <a:pt x="3815320" y="42290"/>
                  <a:pt x="3929645" y="0"/>
                </a:cubicBezTo>
                <a:cubicBezTo>
                  <a:pt x="4043970" y="-42290"/>
                  <a:pt x="4177222" y="34683"/>
                  <a:pt x="4403308" y="0"/>
                </a:cubicBezTo>
                <a:cubicBezTo>
                  <a:pt x="4629394" y="-34683"/>
                  <a:pt x="4841949" y="36954"/>
                  <a:pt x="4988076" y="0"/>
                </a:cubicBezTo>
                <a:cubicBezTo>
                  <a:pt x="5134203" y="-36954"/>
                  <a:pt x="5393808" y="64004"/>
                  <a:pt x="5795057" y="0"/>
                </a:cubicBezTo>
                <a:cubicBezTo>
                  <a:pt x="6196306" y="-64004"/>
                  <a:pt x="6225711" y="1290"/>
                  <a:pt x="6602038" y="0"/>
                </a:cubicBezTo>
                <a:cubicBezTo>
                  <a:pt x="6978365" y="-1290"/>
                  <a:pt x="7169275" y="26372"/>
                  <a:pt x="7409019" y="0"/>
                </a:cubicBezTo>
                <a:cubicBezTo>
                  <a:pt x="7648763" y="-26372"/>
                  <a:pt x="7781429" y="10829"/>
                  <a:pt x="7993787" y="0"/>
                </a:cubicBezTo>
                <a:cubicBezTo>
                  <a:pt x="8206145" y="-10829"/>
                  <a:pt x="8302293" y="37528"/>
                  <a:pt x="8578556" y="0"/>
                </a:cubicBezTo>
                <a:cubicBezTo>
                  <a:pt x="8854819" y="-37528"/>
                  <a:pt x="8837771" y="14330"/>
                  <a:pt x="8941112" y="0"/>
                </a:cubicBezTo>
                <a:cubicBezTo>
                  <a:pt x="9044453" y="-14330"/>
                  <a:pt x="9522456" y="35943"/>
                  <a:pt x="9748093" y="0"/>
                </a:cubicBezTo>
                <a:cubicBezTo>
                  <a:pt x="9973730" y="-35943"/>
                  <a:pt x="10300748" y="41388"/>
                  <a:pt x="10443968" y="0"/>
                </a:cubicBezTo>
                <a:cubicBezTo>
                  <a:pt x="10587189" y="-41388"/>
                  <a:pt x="10863152" y="46379"/>
                  <a:pt x="11110604" y="0"/>
                </a:cubicBezTo>
                <a:cubicBezTo>
                  <a:pt x="11157196" y="198338"/>
                  <a:pt x="11098979" y="388341"/>
                  <a:pt x="11110604" y="557999"/>
                </a:cubicBezTo>
                <a:cubicBezTo>
                  <a:pt x="11122229" y="727657"/>
                  <a:pt x="11047868" y="899381"/>
                  <a:pt x="11110604" y="1138773"/>
                </a:cubicBezTo>
                <a:cubicBezTo>
                  <a:pt x="10848312" y="1155310"/>
                  <a:pt x="10753101" y="1125196"/>
                  <a:pt x="10414729" y="1138773"/>
                </a:cubicBezTo>
                <a:cubicBezTo>
                  <a:pt x="10076358" y="1152350"/>
                  <a:pt x="10061805" y="1118476"/>
                  <a:pt x="9941067" y="1138773"/>
                </a:cubicBezTo>
                <a:cubicBezTo>
                  <a:pt x="9820329" y="1159070"/>
                  <a:pt x="9604852" y="1106453"/>
                  <a:pt x="9467404" y="1138773"/>
                </a:cubicBezTo>
                <a:cubicBezTo>
                  <a:pt x="9329956" y="1171093"/>
                  <a:pt x="9181030" y="1111157"/>
                  <a:pt x="9104848" y="1138773"/>
                </a:cubicBezTo>
                <a:cubicBezTo>
                  <a:pt x="9028666" y="1166389"/>
                  <a:pt x="8482283" y="1104752"/>
                  <a:pt x="8297867" y="1138773"/>
                </a:cubicBezTo>
                <a:cubicBezTo>
                  <a:pt x="8113451" y="1172794"/>
                  <a:pt x="7741290" y="1115525"/>
                  <a:pt x="7601992" y="1138773"/>
                </a:cubicBezTo>
                <a:cubicBezTo>
                  <a:pt x="7462694" y="1162021"/>
                  <a:pt x="7288919" y="1122665"/>
                  <a:pt x="7128330" y="1138773"/>
                </a:cubicBezTo>
                <a:cubicBezTo>
                  <a:pt x="6967741" y="1154881"/>
                  <a:pt x="6783740" y="1122795"/>
                  <a:pt x="6654667" y="1138773"/>
                </a:cubicBezTo>
                <a:cubicBezTo>
                  <a:pt x="6525594" y="1154751"/>
                  <a:pt x="6271258" y="1125658"/>
                  <a:pt x="6069898" y="1138773"/>
                </a:cubicBezTo>
                <a:cubicBezTo>
                  <a:pt x="5868538" y="1151888"/>
                  <a:pt x="5493444" y="1049092"/>
                  <a:pt x="5262918" y="1138773"/>
                </a:cubicBezTo>
                <a:cubicBezTo>
                  <a:pt x="5032392" y="1228454"/>
                  <a:pt x="5081360" y="1100147"/>
                  <a:pt x="4900361" y="1138773"/>
                </a:cubicBezTo>
                <a:cubicBezTo>
                  <a:pt x="4719362" y="1177399"/>
                  <a:pt x="4436023" y="1075083"/>
                  <a:pt x="4315593" y="1138773"/>
                </a:cubicBezTo>
                <a:cubicBezTo>
                  <a:pt x="4195163" y="1202463"/>
                  <a:pt x="4105622" y="1096180"/>
                  <a:pt x="3953036" y="1138773"/>
                </a:cubicBezTo>
                <a:cubicBezTo>
                  <a:pt x="3800450" y="1181366"/>
                  <a:pt x="3543227" y="1066409"/>
                  <a:pt x="3146055" y="1138773"/>
                </a:cubicBezTo>
                <a:cubicBezTo>
                  <a:pt x="2748883" y="1211137"/>
                  <a:pt x="2616493" y="1089208"/>
                  <a:pt x="2450181" y="1138773"/>
                </a:cubicBezTo>
                <a:cubicBezTo>
                  <a:pt x="2283869" y="1188338"/>
                  <a:pt x="1923907" y="1127049"/>
                  <a:pt x="1643200" y="1138773"/>
                </a:cubicBezTo>
                <a:cubicBezTo>
                  <a:pt x="1362493" y="1150497"/>
                  <a:pt x="1220152" y="1099114"/>
                  <a:pt x="947325" y="1138773"/>
                </a:cubicBezTo>
                <a:cubicBezTo>
                  <a:pt x="674499" y="1178432"/>
                  <a:pt x="264319" y="1116771"/>
                  <a:pt x="0" y="1138773"/>
                </a:cubicBezTo>
                <a:cubicBezTo>
                  <a:pt x="-28748" y="975313"/>
                  <a:pt x="25503" y="810776"/>
                  <a:pt x="0" y="580774"/>
                </a:cubicBezTo>
                <a:cubicBezTo>
                  <a:pt x="-25503" y="350772"/>
                  <a:pt x="50642" y="192731"/>
                  <a:pt x="0" y="0"/>
                </a:cubicBezTo>
                <a:close/>
              </a:path>
            </a:pathLst>
          </a:custGeom>
          <a:noFill/>
          <a:ln>
            <a:noFill/>
            <a:extLst>
              <a:ext uri="{C807C97D-BFC1-408E-A445-0C87EB9F89A2}">
                <ask:lineSketchStyleProps xmlns:ask="http://schemas.microsoft.com/office/drawing/2018/sketchyshapes" sd="2650216993">
                  <a:prstGeom prst="rect">
                    <a:avLst/>
                  </a:prstGeom>
                  <ask:type>
                    <ask:lineSketchScribble/>
                  </ask:type>
                </ask:lineSketchStyleProps>
              </a:ext>
            </a:extLst>
          </a:ln>
        </p:spPr>
        <p:txBody>
          <a:bodyPr wrap="square" rtlCol="0">
            <a:spAutoFit/>
          </a:bodyPr>
          <a:lstStyle/>
          <a:p>
            <a:pPr marL="342900" indent="-342900">
              <a:buFont typeface="Wingdings" panose="05000000000000000000" pitchFamily="2" charset="2"/>
              <a:buChar char="q"/>
            </a:pPr>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Le « Lieu d’action » a été rajouté dans la fiche Action détaillée d’une Action de nature Absence.</a:t>
            </a:r>
          </a:p>
          <a:p>
            <a:endParaRPr lang="fr-FR" sz="8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r>
              <a:rPr lang="fr-FR" sz="20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b="1" i="1"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Rappel règle : </a:t>
            </a:r>
            <a:r>
              <a:rPr lang="fr-FR"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pour une Action Absence, le Lieu d’action est renseigné par défaut par le « Lieu d’action par défaut » de l’Utilisateur (=Intervenant).</a:t>
            </a:r>
          </a:p>
        </p:txBody>
      </p:sp>
      <p:sp>
        <p:nvSpPr>
          <p:cNvPr id="7" name="ZoneTexte 6">
            <a:extLst>
              <a:ext uri="{FF2B5EF4-FFF2-40B4-BE49-F238E27FC236}">
                <a16:creationId xmlns:a16="http://schemas.microsoft.com/office/drawing/2014/main" id="{38998891-8D7E-53AA-9B3F-C8CC66BEA880}"/>
              </a:ext>
            </a:extLst>
          </p:cNvPr>
          <p:cNvSpPr txBox="1"/>
          <p:nvPr/>
        </p:nvSpPr>
        <p:spPr>
          <a:xfrm>
            <a:off x="541393" y="2315033"/>
            <a:ext cx="10983857" cy="584775"/>
          </a:xfrm>
          <a:prstGeom prst="rect">
            <a:avLst/>
          </a:prstGeom>
          <a:solidFill>
            <a:srgbClr val="2F479E"/>
          </a:solidFill>
        </p:spPr>
        <p:txBody>
          <a:bodyPr wrap="square" rtlCol="0">
            <a:spAutoFit/>
          </a:bodyPr>
          <a:lstStyle/>
          <a:p>
            <a:r>
              <a:rPr lang="fr-FR" sz="3200" dirty="0">
                <a:solidFill>
                  <a:schemeClr val="bg1"/>
                </a:solidFill>
              </a:rPr>
              <a:t>ACTION de nature ABSENCE ----</a:t>
            </a:r>
          </a:p>
        </p:txBody>
      </p:sp>
      <p:sp>
        <p:nvSpPr>
          <p:cNvPr id="3" name="ZoneTexte 2">
            <a:extLst>
              <a:ext uri="{FF2B5EF4-FFF2-40B4-BE49-F238E27FC236}">
                <a16:creationId xmlns:a16="http://schemas.microsoft.com/office/drawing/2014/main" id="{D73CFD89-CA73-AE10-3F0A-14AD790E619F}"/>
              </a:ext>
            </a:extLst>
          </p:cNvPr>
          <p:cNvSpPr txBox="1"/>
          <p:nvPr/>
        </p:nvSpPr>
        <p:spPr>
          <a:xfrm>
            <a:off x="541393" y="1176607"/>
            <a:ext cx="8408456" cy="646331"/>
          </a:xfrm>
          <a:prstGeom prst="rect">
            <a:avLst/>
          </a:prstGeom>
          <a:noFill/>
        </p:spPr>
        <p:txBody>
          <a:bodyPr wrap="none" rtlCol="0">
            <a:spAutoFit/>
          </a:bodyPr>
          <a:lstStyle/>
          <a:p>
            <a:r>
              <a:rPr lang="fr-FR" sz="1800"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FR" sz="1800" b="1" dirty="0">
                <a:solidFill>
                  <a:srgbClr val="2F479E"/>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Optimisation du temps de chargement des menus déroulants à la création d’actions</a:t>
            </a:r>
          </a:p>
          <a:p>
            <a:endParaRPr lang="fr-FR" dirty="0"/>
          </a:p>
        </p:txBody>
      </p:sp>
    </p:spTree>
    <p:extLst>
      <p:ext uri="{BB962C8B-B14F-4D97-AF65-F5344CB8AC3E}">
        <p14:creationId xmlns:p14="http://schemas.microsoft.com/office/powerpoint/2010/main" val="302957742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8781</TotalTime>
  <Words>2396</Words>
  <Application>Microsoft Office PowerPoint</Application>
  <PresentationFormat>Grand écran</PresentationFormat>
  <Paragraphs>268</Paragraphs>
  <Slides>32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32</vt:i4>
      </vt:variant>
    </vt:vector>
  </HeadingPairs>
  <TitlesOfParts>
    <vt:vector size="39" baseType="lpstr">
      <vt:lpstr>Arial</vt:lpstr>
      <vt:lpstr>Calibri</vt:lpstr>
      <vt:lpstr>Calibri Light</vt:lpstr>
      <vt:lpstr>Courier New</vt:lpstr>
      <vt:lpstr>ITC Avant Garde Std Bk</vt:lpstr>
      <vt:lpstr>Wingdings</vt:lpstr>
      <vt:lpstr>Thème Office</vt:lpstr>
      <vt:lpstr>RDV JUNGO Actualités - Utilisation Optimisation - Evolution</vt:lpstr>
      <vt:lpstr>Présentation PowerPoint</vt:lpstr>
      <vt:lpstr>|NOUVEAUTES LIVREES| PARAMETRAGE</vt:lpstr>
      <vt:lpstr>Présentation PowerPoint</vt:lpstr>
      <vt:lpstr>Présentation PowerPoint</vt:lpstr>
      <vt:lpstr>Présentation PowerPoint</vt:lpstr>
      <vt:lpstr>|NOUVEAUTES LIVREES| UTILISATION JUNGO</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|CORRECTIONS LIVREES|</vt:lpstr>
      <vt:lpstr>Présentation PowerPoint</vt:lpstr>
      <vt:lpstr>Présentation PowerPoint</vt:lpstr>
      <vt:lpstr>Présentation PowerPoint</vt:lpstr>
      <vt:lpstr>Présentation PowerPoint</vt:lpstr>
      <vt:lpstr>|NOUVEAUTES A VENIR| pour le 21 NOV.</vt:lpstr>
      <vt:lpstr>Présentation PowerPoint</vt:lpstr>
      <vt:lpstr>|FONCTIONNALITES| Génération facture Activ’Créa</vt:lpstr>
      <vt:lpstr>Présentation PowerPoint</vt:lpstr>
      <vt:lpstr>Présentation PowerPoint</vt:lpstr>
      <vt:lpstr>Présentation PowerPoint</vt:lpstr>
      <vt:lpstr>|A DISCUTER - VALIDER| Modifications à valider</vt:lpstr>
      <vt:lpstr>Présentation PowerPoint</vt:lpstr>
      <vt:lpstr>Présentation PowerPoint</vt:lpstr>
      <vt:lpstr>Présentation PowerPoint</vt:lpstr>
      <vt:lpstr>Présentation PowerPoint</vt:lpstr>
      <vt:lpstr>MERCI  DE VOTRE ATTENTION  et PARTICIPATION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Alexandra Guitton</dc:creator>
  <cp:lastModifiedBy>Alexandra Guitton</cp:lastModifiedBy>
  <cp:revision>228</cp:revision>
  <dcterms:created xsi:type="dcterms:W3CDTF">2020-06-25T16:47:11Z</dcterms:created>
  <dcterms:modified xsi:type="dcterms:W3CDTF">2022-11-22T08:04:32Z</dcterms:modified>
</cp:coreProperties>
</file>