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88" r:id="rId2"/>
    <p:sldId id="367" r:id="rId3"/>
    <p:sldId id="486" r:id="rId4"/>
    <p:sldId id="448" r:id="rId5"/>
    <p:sldId id="482" r:id="rId6"/>
    <p:sldId id="483" r:id="rId7"/>
    <p:sldId id="508" r:id="rId8"/>
    <p:sldId id="485" r:id="rId9"/>
    <p:sldId id="487" r:id="rId10"/>
    <p:sldId id="502" r:id="rId11"/>
    <p:sldId id="490" r:id="rId12"/>
    <p:sldId id="491" r:id="rId13"/>
    <p:sldId id="494" r:id="rId14"/>
    <p:sldId id="484" r:id="rId15"/>
    <p:sldId id="497" r:id="rId16"/>
    <p:sldId id="507" r:id="rId17"/>
    <p:sldId id="489" r:id="rId18"/>
    <p:sldId id="498" r:id="rId19"/>
    <p:sldId id="499" r:id="rId20"/>
    <p:sldId id="500" r:id="rId21"/>
    <p:sldId id="492" r:id="rId22"/>
    <p:sldId id="495" r:id="rId23"/>
    <p:sldId id="493" r:id="rId24"/>
    <p:sldId id="488" r:id="rId25"/>
    <p:sldId id="509" r:id="rId26"/>
    <p:sldId id="360" r:id="rId27"/>
    <p:sldId id="505" r:id="rId28"/>
    <p:sldId id="510" r:id="rId29"/>
    <p:sldId id="506" r:id="rId30"/>
    <p:sldId id="317" r:id="rId3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479E"/>
    <a:srgbClr val="FF9999"/>
    <a:srgbClr val="FFFFCC"/>
    <a:srgbClr val="00CCFF"/>
    <a:srgbClr val="33CCFF"/>
    <a:srgbClr val="66CCFF"/>
    <a:srgbClr val="CC0000"/>
    <a:srgbClr val="FFCCCC"/>
    <a:srgbClr val="FFCC99"/>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40" autoAdjust="0"/>
    <p:restoredTop sz="94660"/>
  </p:normalViewPr>
  <p:slideViewPr>
    <p:cSldViewPr snapToGrid="0">
      <p:cViewPr varScale="1">
        <p:scale>
          <a:sx n="80" d="100"/>
          <a:sy n="80" d="100"/>
        </p:scale>
        <p:origin x="691"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922AC6-73B7-4EB0-847E-F7C5A7D1725E}" type="datetimeFigureOut">
              <a:rPr lang="fr-FR" smtClean="0"/>
              <a:t>07/09/2022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91F4DA-5627-4B41-8C57-5AF77D9EDB81}" type="slidenum">
              <a:rPr lang="fr-FR" smtClean="0"/>
              <a:t>‹N°›</a:t>
            </a:fld>
            <a:endParaRPr lang="fr-FR"/>
          </a:p>
        </p:txBody>
      </p:sp>
    </p:spTree>
    <p:extLst>
      <p:ext uri="{BB962C8B-B14F-4D97-AF65-F5344CB8AC3E}">
        <p14:creationId xmlns:p14="http://schemas.microsoft.com/office/powerpoint/2010/main" val="3649686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C7ECA0-8FF1-4C9C-9D5C-8322B05160BD}"/>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2D2B1846-4D55-4238-A58D-F943D17352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2B45EEF9-6FDC-4EAA-8669-525759F35FFF}"/>
              </a:ext>
            </a:extLst>
          </p:cNvPr>
          <p:cNvSpPr>
            <a:spLocks noGrp="1"/>
          </p:cNvSpPr>
          <p:nvPr>
            <p:ph type="dt" sz="half" idx="10"/>
          </p:nvPr>
        </p:nvSpPr>
        <p:spPr/>
        <p:txBody>
          <a:bodyPr/>
          <a:lstStyle/>
          <a:p>
            <a:fld id="{80C50111-CF7C-4B15-81A8-A6141E9BE74C}" type="datetimeFigureOut">
              <a:rPr lang="fr-FR" smtClean="0"/>
              <a:t>07/09/2022</a:t>
            </a:fld>
            <a:endParaRPr lang="fr-FR"/>
          </a:p>
        </p:txBody>
      </p:sp>
      <p:sp>
        <p:nvSpPr>
          <p:cNvPr id="5" name="Espace réservé du pied de page 4">
            <a:extLst>
              <a:ext uri="{FF2B5EF4-FFF2-40B4-BE49-F238E27FC236}">
                <a16:creationId xmlns:a16="http://schemas.microsoft.com/office/drawing/2014/main" id="{9642F525-CDED-45C6-A065-786D3D1F7E3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62C97BA-C456-4A1A-98CD-D2D3AB17C447}"/>
              </a:ext>
            </a:extLst>
          </p:cNvPr>
          <p:cNvSpPr>
            <a:spLocks noGrp="1"/>
          </p:cNvSpPr>
          <p:nvPr>
            <p:ph type="sldNum" sz="quarter" idx="12"/>
          </p:nvPr>
        </p:nvSpPr>
        <p:spPr/>
        <p:txBody>
          <a:bodyPr/>
          <a:lstStyle/>
          <a:p>
            <a:fld id="{A68EAC28-BD64-46CE-BD39-C4B3F2E4E8D0}" type="slidenum">
              <a:rPr lang="fr-FR" smtClean="0"/>
              <a:t>‹N°›</a:t>
            </a:fld>
            <a:endParaRPr lang="fr-FR"/>
          </a:p>
        </p:txBody>
      </p:sp>
    </p:spTree>
    <p:extLst>
      <p:ext uri="{BB962C8B-B14F-4D97-AF65-F5344CB8AC3E}">
        <p14:creationId xmlns:p14="http://schemas.microsoft.com/office/powerpoint/2010/main" val="1628640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5218EA-8BA5-4EBF-8930-6BBFE9858005}"/>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4EAFA85F-D9CF-4FFF-98BA-5AE5EC5E1FEE}"/>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E9EBDC9-7E59-44DA-9166-BD12FC0B8E35}"/>
              </a:ext>
            </a:extLst>
          </p:cNvPr>
          <p:cNvSpPr>
            <a:spLocks noGrp="1"/>
          </p:cNvSpPr>
          <p:nvPr>
            <p:ph type="dt" sz="half" idx="10"/>
          </p:nvPr>
        </p:nvSpPr>
        <p:spPr/>
        <p:txBody>
          <a:bodyPr/>
          <a:lstStyle/>
          <a:p>
            <a:fld id="{80C50111-CF7C-4B15-81A8-A6141E9BE74C}" type="datetimeFigureOut">
              <a:rPr lang="fr-FR" smtClean="0"/>
              <a:t>07/09/2022</a:t>
            </a:fld>
            <a:endParaRPr lang="fr-FR"/>
          </a:p>
        </p:txBody>
      </p:sp>
      <p:sp>
        <p:nvSpPr>
          <p:cNvPr id="5" name="Espace réservé du pied de page 4">
            <a:extLst>
              <a:ext uri="{FF2B5EF4-FFF2-40B4-BE49-F238E27FC236}">
                <a16:creationId xmlns:a16="http://schemas.microsoft.com/office/drawing/2014/main" id="{05ECC181-0B3E-48AB-A759-4020A9A9BFD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878EF42-57CC-4D73-91EC-0460AFCE5A7D}"/>
              </a:ext>
            </a:extLst>
          </p:cNvPr>
          <p:cNvSpPr>
            <a:spLocks noGrp="1"/>
          </p:cNvSpPr>
          <p:nvPr>
            <p:ph type="sldNum" sz="quarter" idx="12"/>
          </p:nvPr>
        </p:nvSpPr>
        <p:spPr/>
        <p:txBody>
          <a:bodyPr/>
          <a:lstStyle/>
          <a:p>
            <a:fld id="{A68EAC28-BD64-46CE-BD39-C4B3F2E4E8D0}" type="slidenum">
              <a:rPr lang="fr-FR" smtClean="0"/>
              <a:t>‹N°›</a:t>
            </a:fld>
            <a:endParaRPr lang="fr-FR"/>
          </a:p>
        </p:txBody>
      </p:sp>
    </p:spTree>
    <p:extLst>
      <p:ext uri="{BB962C8B-B14F-4D97-AF65-F5344CB8AC3E}">
        <p14:creationId xmlns:p14="http://schemas.microsoft.com/office/powerpoint/2010/main" val="2942798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FD7FC22-569F-427B-BB5B-15199DEE8F6B}"/>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F36653FF-C5BF-4444-99D2-6DBA4A55DFEB}"/>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06C1CFA-9B62-43AD-95D2-036A5D201235}"/>
              </a:ext>
            </a:extLst>
          </p:cNvPr>
          <p:cNvSpPr>
            <a:spLocks noGrp="1"/>
          </p:cNvSpPr>
          <p:nvPr>
            <p:ph type="dt" sz="half" idx="10"/>
          </p:nvPr>
        </p:nvSpPr>
        <p:spPr/>
        <p:txBody>
          <a:bodyPr/>
          <a:lstStyle/>
          <a:p>
            <a:fld id="{80C50111-CF7C-4B15-81A8-A6141E9BE74C}" type="datetimeFigureOut">
              <a:rPr lang="fr-FR" smtClean="0"/>
              <a:t>07/09/2022</a:t>
            </a:fld>
            <a:endParaRPr lang="fr-FR"/>
          </a:p>
        </p:txBody>
      </p:sp>
      <p:sp>
        <p:nvSpPr>
          <p:cNvPr id="5" name="Espace réservé du pied de page 4">
            <a:extLst>
              <a:ext uri="{FF2B5EF4-FFF2-40B4-BE49-F238E27FC236}">
                <a16:creationId xmlns:a16="http://schemas.microsoft.com/office/drawing/2014/main" id="{BA46A19A-ACDA-4C18-B491-791A6C2199C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8949BA3-93FC-467E-B3E4-97E7BDF1B6DB}"/>
              </a:ext>
            </a:extLst>
          </p:cNvPr>
          <p:cNvSpPr>
            <a:spLocks noGrp="1"/>
          </p:cNvSpPr>
          <p:nvPr>
            <p:ph type="sldNum" sz="quarter" idx="12"/>
          </p:nvPr>
        </p:nvSpPr>
        <p:spPr/>
        <p:txBody>
          <a:bodyPr/>
          <a:lstStyle/>
          <a:p>
            <a:fld id="{A68EAC28-BD64-46CE-BD39-C4B3F2E4E8D0}" type="slidenum">
              <a:rPr lang="fr-FR" smtClean="0"/>
              <a:t>‹N°›</a:t>
            </a:fld>
            <a:endParaRPr lang="fr-FR"/>
          </a:p>
        </p:txBody>
      </p:sp>
    </p:spTree>
    <p:extLst>
      <p:ext uri="{BB962C8B-B14F-4D97-AF65-F5344CB8AC3E}">
        <p14:creationId xmlns:p14="http://schemas.microsoft.com/office/powerpoint/2010/main" val="629905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E2FE9A-7CD6-45CD-B61C-05F5EB3D590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97C89E2-8276-4E39-B50D-1ED93B98FF2C}"/>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D622EF7-EEC1-45FE-B77F-8ACC73D42394}"/>
              </a:ext>
            </a:extLst>
          </p:cNvPr>
          <p:cNvSpPr>
            <a:spLocks noGrp="1"/>
          </p:cNvSpPr>
          <p:nvPr>
            <p:ph type="dt" sz="half" idx="10"/>
          </p:nvPr>
        </p:nvSpPr>
        <p:spPr/>
        <p:txBody>
          <a:bodyPr/>
          <a:lstStyle/>
          <a:p>
            <a:fld id="{80C50111-CF7C-4B15-81A8-A6141E9BE74C}" type="datetimeFigureOut">
              <a:rPr lang="fr-FR" smtClean="0"/>
              <a:t>07/09/2022</a:t>
            </a:fld>
            <a:endParaRPr lang="fr-FR"/>
          </a:p>
        </p:txBody>
      </p:sp>
      <p:sp>
        <p:nvSpPr>
          <p:cNvPr id="5" name="Espace réservé du pied de page 4">
            <a:extLst>
              <a:ext uri="{FF2B5EF4-FFF2-40B4-BE49-F238E27FC236}">
                <a16:creationId xmlns:a16="http://schemas.microsoft.com/office/drawing/2014/main" id="{6EFFFDDB-0B92-44B3-A0FB-CD1E9B2576E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935B44C-787C-4017-A5CE-D822B6BB95F2}"/>
              </a:ext>
            </a:extLst>
          </p:cNvPr>
          <p:cNvSpPr>
            <a:spLocks noGrp="1"/>
          </p:cNvSpPr>
          <p:nvPr>
            <p:ph type="sldNum" sz="quarter" idx="12"/>
          </p:nvPr>
        </p:nvSpPr>
        <p:spPr/>
        <p:txBody>
          <a:bodyPr/>
          <a:lstStyle/>
          <a:p>
            <a:fld id="{A68EAC28-BD64-46CE-BD39-C4B3F2E4E8D0}" type="slidenum">
              <a:rPr lang="fr-FR" smtClean="0"/>
              <a:t>‹N°›</a:t>
            </a:fld>
            <a:endParaRPr lang="fr-FR"/>
          </a:p>
        </p:txBody>
      </p:sp>
    </p:spTree>
    <p:extLst>
      <p:ext uri="{BB962C8B-B14F-4D97-AF65-F5344CB8AC3E}">
        <p14:creationId xmlns:p14="http://schemas.microsoft.com/office/powerpoint/2010/main" val="133045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2EB52A-C430-42B9-9473-A4C93253E097}"/>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A4E575AD-9E46-428C-8543-C226B3000B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6D238302-D8DA-4E4D-8B38-8A838DFF7505}"/>
              </a:ext>
            </a:extLst>
          </p:cNvPr>
          <p:cNvSpPr>
            <a:spLocks noGrp="1"/>
          </p:cNvSpPr>
          <p:nvPr>
            <p:ph type="dt" sz="half" idx="10"/>
          </p:nvPr>
        </p:nvSpPr>
        <p:spPr/>
        <p:txBody>
          <a:bodyPr/>
          <a:lstStyle/>
          <a:p>
            <a:fld id="{80C50111-CF7C-4B15-81A8-A6141E9BE74C}" type="datetimeFigureOut">
              <a:rPr lang="fr-FR" smtClean="0"/>
              <a:t>07/09/2022</a:t>
            </a:fld>
            <a:endParaRPr lang="fr-FR"/>
          </a:p>
        </p:txBody>
      </p:sp>
      <p:sp>
        <p:nvSpPr>
          <p:cNvPr id="5" name="Espace réservé du pied de page 4">
            <a:extLst>
              <a:ext uri="{FF2B5EF4-FFF2-40B4-BE49-F238E27FC236}">
                <a16:creationId xmlns:a16="http://schemas.microsoft.com/office/drawing/2014/main" id="{9509EE05-5E5A-42F4-A946-9AA273AA0E5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B07D7D0-ED49-42B2-8B5A-B0B3CE0F7D62}"/>
              </a:ext>
            </a:extLst>
          </p:cNvPr>
          <p:cNvSpPr>
            <a:spLocks noGrp="1"/>
          </p:cNvSpPr>
          <p:nvPr>
            <p:ph type="sldNum" sz="quarter" idx="12"/>
          </p:nvPr>
        </p:nvSpPr>
        <p:spPr/>
        <p:txBody>
          <a:bodyPr/>
          <a:lstStyle/>
          <a:p>
            <a:fld id="{A68EAC28-BD64-46CE-BD39-C4B3F2E4E8D0}" type="slidenum">
              <a:rPr lang="fr-FR" smtClean="0"/>
              <a:t>‹N°›</a:t>
            </a:fld>
            <a:endParaRPr lang="fr-FR"/>
          </a:p>
        </p:txBody>
      </p:sp>
    </p:spTree>
    <p:extLst>
      <p:ext uri="{BB962C8B-B14F-4D97-AF65-F5344CB8AC3E}">
        <p14:creationId xmlns:p14="http://schemas.microsoft.com/office/powerpoint/2010/main" val="711724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F35208-C743-4038-A671-0321D8BD8A3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975169B-5D17-4B1E-A1EE-34F380BEF1D2}"/>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59EF5BBD-63CE-4B93-B431-08F377E99000}"/>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C5D8EC65-D8A0-4333-BA48-89AD595DEE36}"/>
              </a:ext>
            </a:extLst>
          </p:cNvPr>
          <p:cNvSpPr>
            <a:spLocks noGrp="1"/>
          </p:cNvSpPr>
          <p:nvPr>
            <p:ph type="dt" sz="half" idx="10"/>
          </p:nvPr>
        </p:nvSpPr>
        <p:spPr/>
        <p:txBody>
          <a:bodyPr/>
          <a:lstStyle/>
          <a:p>
            <a:fld id="{80C50111-CF7C-4B15-81A8-A6141E9BE74C}" type="datetimeFigureOut">
              <a:rPr lang="fr-FR" smtClean="0"/>
              <a:t>07/09/2022</a:t>
            </a:fld>
            <a:endParaRPr lang="fr-FR"/>
          </a:p>
        </p:txBody>
      </p:sp>
      <p:sp>
        <p:nvSpPr>
          <p:cNvPr id="6" name="Espace réservé du pied de page 5">
            <a:extLst>
              <a:ext uri="{FF2B5EF4-FFF2-40B4-BE49-F238E27FC236}">
                <a16:creationId xmlns:a16="http://schemas.microsoft.com/office/drawing/2014/main" id="{0B3A7C7B-B4EE-4C32-83A9-597828F8842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1BD0D46-249D-4D96-AB81-4860A26588D7}"/>
              </a:ext>
            </a:extLst>
          </p:cNvPr>
          <p:cNvSpPr>
            <a:spLocks noGrp="1"/>
          </p:cNvSpPr>
          <p:nvPr>
            <p:ph type="sldNum" sz="quarter" idx="12"/>
          </p:nvPr>
        </p:nvSpPr>
        <p:spPr/>
        <p:txBody>
          <a:bodyPr/>
          <a:lstStyle/>
          <a:p>
            <a:fld id="{A68EAC28-BD64-46CE-BD39-C4B3F2E4E8D0}" type="slidenum">
              <a:rPr lang="fr-FR" smtClean="0"/>
              <a:t>‹N°›</a:t>
            </a:fld>
            <a:endParaRPr lang="fr-FR"/>
          </a:p>
        </p:txBody>
      </p:sp>
    </p:spTree>
    <p:extLst>
      <p:ext uri="{BB962C8B-B14F-4D97-AF65-F5344CB8AC3E}">
        <p14:creationId xmlns:p14="http://schemas.microsoft.com/office/powerpoint/2010/main" val="4098977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608D4E9-2BDD-4862-B7B3-6FF3ECE19437}"/>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A2CA2B8D-70E6-4DA7-9F3D-E5860926E45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3A6B2336-007E-433C-9A82-80BC34B75E1D}"/>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8F82234C-5E2D-42C0-9D25-545AC105A5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EE43106D-5260-40B2-93E3-97C040152B40}"/>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FF85B576-8FB4-4FB8-8DE8-0AFEA72C7322}"/>
              </a:ext>
            </a:extLst>
          </p:cNvPr>
          <p:cNvSpPr>
            <a:spLocks noGrp="1"/>
          </p:cNvSpPr>
          <p:nvPr>
            <p:ph type="dt" sz="half" idx="10"/>
          </p:nvPr>
        </p:nvSpPr>
        <p:spPr/>
        <p:txBody>
          <a:bodyPr/>
          <a:lstStyle/>
          <a:p>
            <a:fld id="{80C50111-CF7C-4B15-81A8-A6141E9BE74C}" type="datetimeFigureOut">
              <a:rPr lang="fr-FR" smtClean="0"/>
              <a:t>07/09/2022</a:t>
            </a:fld>
            <a:endParaRPr lang="fr-FR"/>
          </a:p>
        </p:txBody>
      </p:sp>
      <p:sp>
        <p:nvSpPr>
          <p:cNvPr id="8" name="Espace réservé du pied de page 7">
            <a:extLst>
              <a:ext uri="{FF2B5EF4-FFF2-40B4-BE49-F238E27FC236}">
                <a16:creationId xmlns:a16="http://schemas.microsoft.com/office/drawing/2014/main" id="{6727A09D-767A-458A-8554-256A7C39735B}"/>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3DA04DCA-F16C-4083-83F7-A6F555E637EB}"/>
              </a:ext>
            </a:extLst>
          </p:cNvPr>
          <p:cNvSpPr>
            <a:spLocks noGrp="1"/>
          </p:cNvSpPr>
          <p:nvPr>
            <p:ph type="sldNum" sz="quarter" idx="12"/>
          </p:nvPr>
        </p:nvSpPr>
        <p:spPr/>
        <p:txBody>
          <a:bodyPr/>
          <a:lstStyle/>
          <a:p>
            <a:fld id="{A68EAC28-BD64-46CE-BD39-C4B3F2E4E8D0}" type="slidenum">
              <a:rPr lang="fr-FR" smtClean="0"/>
              <a:t>‹N°›</a:t>
            </a:fld>
            <a:endParaRPr lang="fr-FR"/>
          </a:p>
        </p:txBody>
      </p:sp>
    </p:spTree>
    <p:extLst>
      <p:ext uri="{BB962C8B-B14F-4D97-AF65-F5344CB8AC3E}">
        <p14:creationId xmlns:p14="http://schemas.microsoft.com/office/powerpoint/2010/main" val="1799773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9764A2-B9E8-468B-8D5D-AA61F732B346}"/>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E1E1D414-BD26-49DB-A7C1-F3FA3C4E1F92}"/>
              </a:ext>
            </a:extLst>
          </p:cNvPr>
          <p:cNvSpPr>
            <a:spLocks noGrp="1"/>
          </p:cNvSpPr>
          <p:nvPr>
            <p:ph type="dt" sz="half" idx="10"/>
          </p:nvPr>
        </p:nvSpPr>
        <p:spPr/>
        <p:txBody>
          <a:bodyPr/>
          <a:lstStyle/>
          <a:p>
            <a:fld id="{80C50111-CF7C-4B15-81A8-A6141E9BE74C}" type="datetimeFigureOut">
              <a:rPr lang="fr-FR" smtClean="0"/>
              <a:t>07/09/2022</a:t>
            </a:fld>
            <a:endParaRPr lang="fr-FR"/>
          </a:p>
        </p:txBody>
      </p:sp>
      <p:sp>
        <p:nvSpPr>
          <p:cNvPr id="4" name="Espace réservé du pied de page 3">
            <a:extLst>
              <a:ext uri="{FF2B5EF4-FFF2-40B4-BE49-F238E27FC236}">
                <a16:creationId xmlns:a16="http://schemas.microsoft.com/office/drawing/2014/main" id="{B7C057F2-7971-4F22-8055-6E273FC854A1}"/>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16FD37B5-13C9-4569-AE21-3D139AFEA93D}"/>
              </a:ext>
            </a:extLst>
          </p:cNvPr>
          <p:cNvSpPr>
            <a:spLocks noGrp="1"/>
          </p:cNvSpPr>
          <p:nvPr>
            <p:ph type="sldNum" sz="quarter" idx="12"/>
          </p:nvPr>
        </p:nvSpPr>
        <p:spPr/>
        <p:txBody>
          <a:bodyPr/>
          <a:lstStyle/>
          <a:p>
            <a:fld id="{A68EAC28-BD64-46CE-BD39-C4B3F2E4E8D0}" type="slidenum">
              <a:rPr lang="fr-FR" smtClean="0"/>
              <a:t>‹N°›</a:t>
            </a:fld>
            <a:endParaRPr lang="fr-FR"/>
          </a:p>
        </p:txBody>
      </p:sp>
    </p:spTree>
    <p:extLst>
      <p:ext uri="{BB962C8B-B14F-4D97-AF65-F5344CB8AC3E}">
        <p14:creationId xmlns:p14="http://schemas.microsoft.com/office/powerpoint/2010/main" val="2618353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B71CE600-C83C-4F58-B9BC-5F856E609387}"/>
              </a:ext>
            </a:extLst>
          </p:cNvPr>
          <p:cNvSpPr>
            <a:spLocks noGrp="1"/>
          </p:cNvSpPr>
          <p:nvPr>
            <p:ph type="dt" sz="half" idx="10"/>
          </p:nvPr>
        </p:nvSpPr>
        <p:spPr/>
        <p:txBody>
          <a:bodyPr/>
          <a:lstStyle/>
          <a:p>
            <a:fld id="{80C50111-CF7C-4B15-81A8-A6141E9BE74C}" type="datetimeFigureOut">
              <a:rPr lang="fr-FR" smtClean="0"/>
              <a:t>07/09/2022</a:t>
            </a:fld>
            <a:endParaRPr lang="fr-FR"/>
          </a:p>
        </p:txBody>
      </p:sp>
      <p:sp>
        <p:nvSpPr>
          <p:cNvPr id="3" name="Espace réservé du pied de page 2">
            <a:extLst>
              <a:ext uri="{FF2B5EF4-FFF2-40B4-BE49-F238E27FC236}">
                <a16:creationId xmlns:a16="http://schemas.microsoft.com/office/drawing/2014/main" id="{80750BB8-C909-4C9D-9F8E-0EB78F15423D}"/>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5EC49B51-CB38-4D70-8390-411DD0AD034B}"/>
              </a:ext>
            </a:extLst>
          </p:cNvPr>
          <p:cNvSpPr>
            <a:spLocks noGrp="1"/>
          </p:cNvSpPr>
          <p:nvPr>
            <p:ph type="sldNum" sz="quarter" idx="12"/>
          </p:nvPr>
        </p:nvSpPr>
        <p:spPr/>
        <p:txBody>
          <a:bodyPr/>
          <a:lstStyle/>
          <a:p>
            <a:fld id="{A68EAC28-BD64-46CE-BD39-C4B3F2E4E8D0}" type="slidenum">
              <a:rPr lang="fr-FR" smtClean="0"/>
              <a:t>‹N°›</a:t>
            </a:fld>
            <a:endParaRPr lang="fr-FR"/>
          </a:p>
        </p:txBody>
      </p:sp>
    </p:spTree>
    <p:extLst>
      <p:ext uri="{BB962C8B-B14F-4D97-AF65-F5344CB8AC3E}">
        <p14:creationId xmlns:p14="http://schemas.microsoft.com/office/powerpoint/2010/main" val="3200278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BE5393-CEC5-40CB-822C-674A64603A8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D8621011-414B-4D9A-A59C-8AC2CB0987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0132A5CC-BD2D-4291-A11F-07F744E7E0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8E567CB-A779-46C5-B651-A698C9FCCCFF}"/>
              </a:ext>
            </a:extLst>
          </p:cNvPr>
          <p:cNvSpPr>
            <a:spLocks noGrp="1"/>
          </p:cNvSpPr>
          <p:nvPr>
            <p:ph type="dt" sz="half" idx="10"/>
          </p:nvPr>
        </p:nvSpPr>
        <p:spPr/>
        <p:txBody>
          <a:bodyPr/>
          <a:lstStyle/>
          <a:p>
            <a:fld id="{80C50111-CF7C-4B15-81A8-A6141E9BE74C}" type="datetimeFigureOut">
              <a:rPr lang="fr-FR" smtClean="0"/>
              <a:t>07/09/2022</a:t>
            </a:fld>
            <a:endParaRPr lang="fr-FR"/>
          </a:p>
        </p:txBody>
      </p:sp>
      <p:sp>
        <p:nvSpPr>
          <p:cNvPr id="6" name="Espace réservé du pied de page 5">
            <a:extLst>
              <a:ext uri="{FF2B5EF4-FFF2-40B4-BE49-F238E27FC236}">
                <a16:creationId xmlns:a16="http://schemas.microsoft.com/office/drawing/2014/main" id="{8F928D67-975A-4BA6-9805-3D72EAA67B1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55D14C6-B641-43E4-9284-0EE580D05245}"/>
              </a:ext>
            </a:extLst>
          </p:cNvPr>
          <p:cNvSpPr>
            <a:spLocks noGrp="1"/>
          </p:cNvSpPr>
          <p:nvPr>
            <p:ph type="sldNum" sz="quarter" idx="12"/>
          </p:nvPr>
        </p:nvSpPr>
        <p:spPr/>
        <p:txBody>
          <a:bodyPr/>
          <a:lstStyle/>
          <a:p>
            <a:fld id="{A68EAC28-BD64-46CE-BD39-C4B3F2E4E8D0}" type="slidenum">
              <a:rPr lang="fr-FR" smtClean="0"/>
              <a:t>‹N°›</a:t>
            </a:fld>
            <a:endParaRPr lang="fr-FR"/>
          </a:p>
        </p:txBody>
      </p:sp>
    </p:spTree>
    <p:extLst>
      <p:ext uri="{BB962C8B-B14F-4D97-AF65-F5344CB8AC3E}">
        <p14:creationId xmlns:p14="http://schemas.microsoft.com/office/powerpoint/2010/main" val="1233481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DFFE86-7F97-42A9-8993-EA5BA29F9E9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53D781BE-5553-4EB6-A57B-D3B94152D8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307F447D-BA74-4558-8228-1098B9ED68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02D2532-3FCA-411A-92E3-9B969A03CFC8}"/>
              </a:ext>
            </a:extLst>
          </p:cNvPr>
          <p:cNvSpPr>
            <a:spLocks noGrp="1"/>
          </p:cNvSpPr>
          <p:nvPr>
            <p:ph type="dt" sz="half" idx="10"/>
          </p:nvPr>
        </p:nvSpPr>
        <p:spPr/>
        <p:txBody>
          <a:bodyPr/>
          <a:lstStyle/>
          <a:p>
            <a:fld id="{80C50111-CF7C-4B15-81A8-A6141E9BE74C}" type="datetimeFigureOut">
              <a:rPr lang="fr-FR" smtClean="0"/>
              <a:t>07/09/2022</a:t>
            </a:fld>
            <a:endParaRPr lang="fr-FR"/>
          </a:p>
        </p:txBody>
      </p:sp>
      <p:sp>
        <p:nvSpPr>
          <p:cNvPr id="6" name="Espace réservé du pied de page 5">
            <a:extLst>
              <a:ext uri="{FF2B5EF4-FFF2-40B4-BE49-F238E27FC236}">
                <a16:creationId xmlns:a16="http://schemas.microsoft.com/office/drawing/2014/main" id="{E7FDDE16-9050-4670-9489-FF31BD80549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17A5C5D-36F0-4C61-B85C-8386E53F4898}"/>
              </a:ext>
            </a:extLst>
          </p:cNvPr>
          <p:cNvSpPr>
            <a:spLocks noGrp="1"/>
          </p:cNvSpPr>
          <p:nvPr>
            <p:ph type="sldNum" sz="quarter" idx="12"/>
          </p:nvPr>
        </p:nvSpPr>
        <p:spPr/>
        <p:txBody>
          <a:bodyPr/>
          <a:lstStyle/>
          <a:p>
            <a:fld id="{A68EAC28-BD64-46CE-BD39-C4B3F2E4E8D0}" type="slidenum">
              <a:rPr lang="fr-FR" smtClean="0"/>
              <a:t>‹N°›</a:t>
            </a:fld>
            <a:endParaRPr lang="fr-FR"/>
          </a:p>
        </p:txBody>
      </p:sp>
    </p:spTree>
    <p:extLst>
      <p:ext uri="{BB962C8B-B14F-4D97-AF65-F5344CB8AC3E}">
        <p14:creationId xmlns:p14="http://schemas.microsoft.com/office/powerpoint/2010/main" val="2609998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EFAB3E89-3D78-4319-9275-8C65803719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D43FBA76-391B-4BDF-899E-8EF46098FF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860F19E-1FA4-404F-835B-3A04D23497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C50111-CF7C-4B15-81A8-A6141E9BE74C}" type="datetimeFigureOut">
              <a:rPr lang="fr-FR" smtClean="0"/>
              <a:t>07/09/2022</a:t>
            </a:fld>
            <a:endParaRPr lang="fr-FR"/>
          </a:p>
        </p:txBody>
      </p:sp>
      <p:sp>
        <p:nvSpPr>
          <p:cNvPr id="5" name="Espace réservé du pied de page 4">
            <a:extLst>
              <a:ext uri="{FF2B5EF4-FFF2-40B4-BE49-F238E27FC236}">
                <a16:creationId xmlns:a16="http://schemas.microsoft.com/office/drawing/2014/main" id="{76B1AC7F-9541-4291-B727-21336D7DF2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F96C9801-DC04-41BB-B2C5-DE837B717F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8EAC28-BD64-46CE-BD39-C4B3F2E4E8D0}" type="slidenum">
              <a:rPr lang="fr-FR" smtClean="0"/>
              <a:t>‹N°›</a:t>
            </a:fld>
            <a:endParaRPr lang="fr-FR"/>
          </a:p>
        </p:txBody>
      </p:sp>
    </p:spTree>
    <p:extLst>
      <p:ext uri="{BB962C8B-B14F-4D97-AF65-F5344CB8AC3E}">
        <p14:creationId xmlns:p14="http://schemas.microsoft.com/office/powerpoint/2010/main" val="20392480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riangle rectangle 10">
            <a:extLst>
              <a:ext uri="{FF2B5EF4-FFF2-40B4-BE49-F238E27FC236}">
                <a16:creationId xmlns:a16="http://schemas.microsoft.com/office/drawing/2014/main" id="{CA447835-DC3B-49F7-A6C3-28F9E1F9F325}"/>
              </a:ext>
            </a:extLst>
          </p:cNvPr>
          <p:cNvSpPr/>
          <p:nvPr/>
        </p:nvSpPr>
        <p:spPr>
          <a:xfrm>
            <a:off x="6665034" y="0"/>
            <a:ext cx="3228975" cy="6858000"/>
          </a:xfrm>
          <a:prstGeom prst="rtTriangle">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Rectangle 7">
            <a:extLst>
              <a:ext uri="{FF2B5EF4-FFF2-40B4-BE49-F238E27FC236}">
                <a16:creationId xmlns:a16="http://schemas.microsoft.com/office/drawing/2014/main" id="{0941F8FA-E886-4114-B2C0-351BD6D678BF}"/>
              </a:ext>
            </a:extLst>
          </p:cNvPr>
          <p:cNvSpPr/>
          <p:nvPr/>
        </p:nvSpPr>
        <p:spPr>
          <a:xfrm>
            <a:off x="0" y="0"/>
            <a:ext cx="6677025" cy="6858000"/>
          </a:xfrm>
          <a:prstGeom prst="rect">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7" name="Image 6" descr="Une image contenant jeu&#10;&#10;Description générée automatiquement">
            <a:extLst>
              <a:ext uri="{FF2B5EF4-FFF2-40B4-BE49-F238E27FC236}">
                <a16:creationId xmlns:a16="http://schemas.microsoft.com/office/drawing/2014/main" id="{A838307C-333D-432D-891B-AC273343A4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77748" y="463472"/>
            <a:ext cx="2208740" cy="1419116"/>
          </a:xfrm>
          <a:prstGeom prst="rect">
            <a:avLst/>
          </a:prstGeom>
        </p:spPr>
      </p:pic>
      <p:sp>
        <p:nvSpPr>
          <p:cNvPr id="3" name="Espace réservé du pied de page 2">
            <a:extLst>
              <a:ext uri="{FF2B5EF4-FFF2-40B4-BE49-F238E27FC236}">
                <a16:creationId xmlns:a16="http://schemas.microsoft.com/office/drawing/2014/main" id="{24978A6C-33D2-4C5B-AAA0-C361F59D717C}"/>
              </a:ext>
            </a:extLst>
          </p:cNvPr>
          <p:cNvSpPr>
            <a:spLocks noGrp="1"/>
          </p:cNvSpPr>
          <p:nvPr>
            <p:ph type="ftr" sz="quarter" idx="11"/>
          </p:nvPr>
        </p:nvSpPr>
        <p:spPr>
          <a:xfrm>
            <a:off x="0" y="6269650"/>
            <a:ext cx="3001885" cy="673037"/>
          </a:xfrm>
        </p:spPr>
        <p:txBody>
          <a:bodyPr/>
          <a:lstStyle/>
          <a:p>
            <a:pPr algn="r"/>
            <a:r>
              <a:rPr lang="fr-FR" sz="2400" dirty="0">
                <a:solidFill>
                  <a:schemeClr val="bg1"/>
                </a:solidFill>
                <a:latin typeface="ITC Avant Garde Std Bk" panose="020B0502020202020204" pitchFamily="34" charset="0"/>
                <a:ea typeface="+mj-ea"/>
                <a:cs typeface="+mj-cs"/>
              </a:rPr>
              <a:t>le 2 septembre 2022</a:t>
            </a:r>
          </a:p>
        </p:txBody>
      </p:sp>
      <p:sp>
        <p:nvSpPr>
          <p:cNvPr id="10" name="Titre 9">
            <a:extLst>
              <a:ext uri="{FF2B5EF4-FFF2-40B4-BE49-F238E27FC236}">
                <a16:creationId xmlns:a16="http://schemas.microsoft.com/office/drawing/2014/main" id="{543D0843-22B6-40FB-BBE6-37E2B4AC9CA0}"/>
              </a:ext>
            </a:extLst>
          </p:cNvPr>
          <p:cNvSpPr>
            <a:spLocks noGrp="1"/>
          </p:cNvSpPr>
          <p:nvPr>
            <p:ph type="ctrTitle"/>
          </p:nvPr>
        </p:nvSpPr>
        <p:spPr>
          <a:xfrm>
            <a:off x="383018" y="1882588"/>
            <a:ext cx="7428518" cy="2387600"/>
          </a:xfrm>
        </p:spPr>
        <p:txBody>
          <a:bodyPr>
            <a:normAutofit fontScale="90000"/>
          </a:bodyPr>
          <a:lstStyle/>
          <a:p>
            <a:r>
              <a:rPr lang="fr-FR" dirty="0">
                <a:solidFill>
                  <a:schemeClr val="accent1">
                    <a:lumMod val="75000"/>
                  </a:schemeClr>
                </a:solidFill>
                <a:latin typeface="ITC Avant Garde Std Bk" panose="020B0502020202020204" pitchFamily="34" charset="0"/>
              </a:rPr>
              <a:t>RDV JUNGO</a:t>
            </a:r>
            <a:br>
              <a:rPr lang="fr-FR" dirty="0">
                <a:solidFill>
                  <a:schemeClr val="accent1">
                    <a:lumMod val="75000"/>
                  </a:schemeClr>
                </a:solidFill>
                <a:latin typeface="ITC Avant Garde Std Bk" panose="020B0502020202020204" pitchFamily="34" charset="0"/>
              </a:rPr>
            </a:br>
            <a:r>
              <a:rPr lang="fr-FR" sz="6000" dirty="0">
                <a:solidFill>
                  <a:schemeClr val="accent1">
                    <a:lumMod val="75000"/>
                  </a:schemeClr>
                </a:solidFill>
                <a:latin typeface="ITC Avant Garde Std Bk" panose="020B0502020202020204" pitchFamily="34" charset="0"/>
              </a:rPr>
              <a:t>Actualités - Utilisation Optimisation - Evolution</a:t>
            </a:r>
            <a:endParaRPr lang="fr-FR" dirty="0">
              <a:solidFill>
                <a:schemeClr val="accent1">
                  <a:lumMod val="75000"/>
                </a:schemeClr>
              </a:solidFill>
            </a:endParaRPr>
          </a:p>
        </p:txBody>
      </p:sp>
    </p:spTree>
    <p:extLst>
      <p:ext uri="{BB962C8B-B14F-4D97-AF65-F5344CB8AC3E}">
        <p14:creationId xmlns:p14="http://schemas.microsoft.com/office/powerpoint/2010/main" val="2745738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descr="Une image contenant jeu&#10;&#10;Description générée automatiquement">
            <a:extLst>
              <a:ext uri="{FF2B5EF4-FFF2-40B4-BE49-F238E27FC236}">
                <a16:creationId xmlns:a16="http://schemas.microsoft.com/office/drawing/2014/main" id="{9DA96F69-772A-4B86-85D9-8857FBCAEF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10248" y="194058"/>
            <a:ext cx="1099552" cy="706462"/>
          </a:xfrm>
          <a:prstGeom prst="rect">
            <a:avLst/>
          </a:prstGeom>
        </p:spPr>
      </p:pic>
      <p:sp>
        <p:nvSpPr>
          <p:cNvPr id="4" name="ZoneTexte 3">
            <a:extLst>
              <a:ext uri="{FF2B5EF4-FFF2-40B4-BE49-F238E27FC236}">
                <a16:creationId xmlns:a16="http://schemas.microsoft.com/office/drawing/2014/main" id="{CCA52932-9A6B-5C2B-1A3E-AB2E283EBA8D}"/>
              </a:ext>
            </a:extLst>
          </p:cNvPr>
          <p:cNvSpPr txBox="1"/>
          <p:nvPr/>
        </p:nvSpPr>
        <p:spPr>
          <a:xfrm>
            <a:off x="379469" y="1459499"/>
            <a:ext cx="10530779" cy="400110"/>
          </a:xfrm>
          <a:custGeom>
            <a:avLst/>
            <a:gdLst>
              <a:gd name="connsiteX0" fmla="*/ 0 w 10530779"/>
              <a:gd name="connsiteY0" fmla="*/ 0 h 400110"/>
              <a:gd name="connsiteX1" fmla="*/ 269120 w 10530779"/>
              <a:gd name="connsiteY1" fmla="*/ 0 h 400110"/>
              <a:gd name="connsiteX2" fmla="*/ 643548 w 10530779"/>
              <a:gd name="connsiteY2" fmla="*/ 0 h 400110"/>
              <a:gd name="connsiteX3" fmla="*/ 1439206 w 10530779"/>
              <a:gd name="connsiteY3" fmla="*/ 0 h 400110"/>
              <a:gd name="connsiteX4" fmla="*/ 2024250 w 10530779"/>
              <a:gd name="connsiteY4" fmla="*/ 0 h 400110"/>
              <a:gd name="connsiteX5" fmla="*/ 2609293 w 10530779"/>
              <a:gd name="connsiteY5" fmla="*/ 0 h 400110"/>
              <a:gd name="connsiteX6" fmla="*/ 2983721 w 10530779"/>
              <a:gd name="connsiteY6" fmla="*/ 0 h 400110"/>
              <a:gd name="connsiteX7" fmla="*/ 3252841 w 10530779"/>
              <a:gd name="connsiteY7" fmla="*/ 0 h 400110"/>
              <a:gd name="connsiteX8" fmla="*/ 3627268 w 10530779"/>
              <a:gd name="connsiteY8" fmla="*/ 0 h 400110"/>
              <a:gd name="connsiteX9" fmla="*/ 4001696 w 10530779"/>
              <a:gd name="connsiteY9" fmla="*/ 0 h 400110"/>
              <a:gd name="connsiteX10" fmla="*/ 4481432 w 10530779"/>
              <a:gd name="connsiteY10" fmla="*/ 0 h 400110"/>
              <a:gd name="connsiteX11" fmla="*/ 5066475 w 10530779"/>
              <a:gd name="connsiteY11" fmla="*/ 0 h 400110"/>
              <a:gd name="connsiteX12" fmla="*/ 5862134 w 10530779"/>
              <a:gd name="connsiteY12" fmla="*/ 0 h 400110"/>
              <a:gd name="connsiteX13" fmla="*/ 6657793 w 10530779"/>
              <a:gd name="connsiteY13" fmla="*/ 0 h 400110"/>
              <a:gd name="connsiteX14" fmla="*/ 7453451 w 10530779"/>
              <a:gd name="connsiteY14" fmla="*/ 0 h 400110"/>
              <a:gd name="connsiteX15" fmla="*/ 8038495 w 10530779"/>
              <a:gd name="connsiteY15" fmla="*/ 0 h 400110"/>
              <a:gd name="connsiteX16" fmla="*/ 8623538 w 10530779"/>
              <a:gd name="connsiteY16" fmla="*/ 0 h 400110"/>
              <a:gd name="connsiteX17" fmla="*/ 8997966 w 10530779"/>
              <a:gd name="connsiteY17" fmla="*/ 0 h 400110"/>
              <a:gd name="connsiteX18" fmla="*/ 9793624 w 10530779"/>
              <a:gd name="connsiteY18" fmla="*/ 0 h 400110"/>
              <a:gd name="connsiteX19" fmla="*/ 10530779 w 10530779"/>
              <a:gd name="connsiteY19" fmla="*/ 0 h 400110"/>
              <a:gd name="connsiteX20" fmla="*/ 10530779 w 10530779"/>
              <a:gd name="connsiteY20" fmla="*/ 400110 h 400110"/>
              <a:gd name="connsiteX21" fmla="*/ 9735120 w 10530779"/>
              <a:gd name="connsiteY21" fmla="*/ 400110 h 400110"/>
              <a:gd name="connsiteX22" fmla="*/ 9044769 w 10530779"/>
              <a:gd name="connsiteY22" fmla="*/ 400110 h 400110"/>
              <a:gd name="connsiteX23" fmla="*/ 8565034 w 10530779"/>
              <a:gd name="connsiteY23" fmla="*/ 400110 h 400110"/>
              <a:gd name="connsiteX24" fmla="*/ 8085298 w 10530779"/>
              <a:gd name="connsiteY24" fmla="*/ 400110 h 400110"/>
              <a:gd name="connsiteX25" fmla="*/ 7605563 w 10530779"/>
              <a:gd name="connsiteY25" fmla="*/ 400110 h 400110"/>
              <a:gd name="connsiteX26" fmla="*/ 7231135 w 10530779"/>
              <a:gd name="connsiteY26" fmla="*/ 400110 h 400110"/>
              <a:gd name="connsiteX27" fmla="*/ 6435476 w 10530779"/>
              <a:gd name="connsiteY27" fmla="*/ 400110 h 400110"/>
              <a:gd name="connsiteX28" fmla="*/ 5745125 w 10530779"/>
              <a:gd name="connsiteY28" fmla="*/ 400110 h 400110"/>
              <a:gd name="connsiteX29" fmla="*/ 5265390 w 10530779"/>
              <a:gd name="connsiteY29" fmla="*/ 400110 h 400110"/>
              <a:gd name="connsiteX30" fmla="*/ 4785654 w 10530779"/>
              <a:gd name="connsiteY30" fmla="*/ 400110 h 400110"/>
              <a:gd name="connsiteX31" fmla="*/ 4200611 w 10530779"/>
              <a:gd name="connsiteY31" fmla="*/ 400110 h 400110"/>
              <a:gd name="connsiteX32" fmla="*/ 3404952 w 10530779"/>
              <a:gd name="connsiteY32" fmla="*/ 400110 h 400110"/>
              <a:gd name="connsiteX33" fmla="*/ 3030524 w 10530779"/>
              <a:gd name="connsiteY33" fmla="*/ 400110 h 400110"/>
              <a:gd name="connsiteX34" fmla="*/ 2445481 w 10530779"/>
              <a:gd name="connsiteY34" fmla="*/ 400110 h 400110"/>
              <a:gd name="connsiteX35" fmla="*/ 2071053 w 10530779"/>
              <a:gd name="connsiteY35" fmla="*/ 400110 h 400110"/>
              <a:gd name="connsiteX36" fmla="*/ 1275394 w 10530779"/>
              <a:gd name="connsiteY36" fmla="*/ 400110 h 400110"/>
              <a:gd name="connsiteX37" fmla="*/ 585043 w 10530779"/>
              <a:gd name="connsiteY37" fmla="*/ 400110 h 400110"/>
              <a:gd name="connsiteX38" fmla="*/ 0 w 10530779"/>
              <a:gd name="connsiteY38" fmla="*/ 400110 h 400110"/>
              <a:gd name="connsiteX39" fmla="*/ 0 w 10530779"/>
              <a:gd name="connsiteY39" fmla="*/ 0 h 400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0530779" h="400110" extrusionOk="0">
                <a:moveTo>
                  <a:pt x="0" y="0"/>
                </a:moveTo>
                <a:cubicBezTo>
                  <a:pt x="114602" y="-7652"/>
                  <a:pt x="156196" y="20750"/>
                  <a:pt x="269120" y="0"/>
                </a:cubicBezTo>
                <a:cubicBezTo>
                  <a:pt x="382044" y="-20750"/>
                  <a:pt x="485455" y="39117"/>
                  <a:pt x="643548" y="0"/>
                </a:cubicBezTo>
                <a:cubicBezTo>
                  <a:pt x="801641" y="-39117"/>
                  <a:pt x="1165261" y="44394"/>
                  <a:pt x="1439206" y="0"/>
                </a:cubicBezTo>
                <a:cubicBezTo>
                  <a:pt x="1713151" y="-44394"/>
                  <a:pt x="1820846" y="26409"/>
                  <a:pt x="2024250" y="0"/>
                </a:cubicBezTo>
                <a:cubicBezTo>
                  <a:pt x="2227654" y="-26409"/>
                  <a:pt x="2375267" y="61206"/>
                  <a:pt x="2609293" y="0"/>
                </a:cubicBezTo>
                <a:cubicBezTo>
                  <a:pt x="2843319" y="-61206"/>
                  <a:pt x="2875886" y="4630"/>
                  <a:pt x="2983721" y="0"/>
                </a:cubicBezTo>
                <a:cubicBezTo>
                  <a:pt x="3091556" y="-4630"/>
                  <a:pt x="3172898" y="26734"/>
                  <a:pt x="3252841" y="0"/>
                </a:cubicBezTo>
                <a:cubicBezTo>
                  <a:pt x="3332784" y="-26734"/>
                  <a:pt x="3508100" y="21482"/>
                  <a:pt x="3627268" y="0"/>
                </a:cubicBezTo>
                <a:cubicBezTo>
                  <a:pt x="3746436" y="-21482"/>
                  <a:pt x="3855076" y="12018"/>
                  <a:pt x="4001696" y="0"/>
                </a:cubicBezTo>
                <a:cubicBezTo>
                  <a:pt x="4148316" y="-12018"/>
                  <a:pt x="4288312" y="52228"/>
                  <a:pt x="4481432" y="0"/>
                </a:cubicBezTo>
                <a:cubicBezTo>
                  <a:pt x="4674552" y="-52228"/>
                  <a:pt x="4886907" y="5958"/>
                  <a:pt x="5066475" y="0"/>
                </a:cubicBezTo>
                <a:cubicBezTo>
                  <a:pt x="5246043" y="-5958"/>
                  <a:pt x="5485707" y="20778"/>
                  <a:pt x="5862134" y="0"/>
                </a:cubicBezTo>
                <a:cubicBezTo>
                  <a:pt x="6238561" y="-20778"/>
                  <a:pt x="6460063" y="10019"/>
                  <a:pt x="6657793" y="0"/>
                </a:cubicBezTo>
                <a:cubicBezTo>
                  <a:pt x="6855523" y="-10019"/>
                  <a:pt x="7255763" y="65021"/>
                  <a:pt x="7453451" y="0"/>
                </a:cubicBezTo>
                <a:cubicBezTo>
                  <a:pt x="7651139" y="-65021"/>
                  <a:pt x="7755554" y="54480"/>
                  <a:pt x="8038495" y="0"/>
                </a:cubicBezTo>
                <a:cubicBezTo>
                  <a:pt x="8321436" y="-54480"/>
                  <a:pt x="8334793" y="59436"/>
                  <a:pt x="8623538" y="0"/>
                </a:cubicBezTo>
                <a:cubicBezTo>
                  <a:pt x="8912283" y="-59436"/>
                  <a:pt x="8819857" y="33602"/>
                  <a:pt x="8997966" y="0"/>
                </a:cubicBezTo>
                <a:cubicBezTo>
                  <a:pt x="9176075" y="-33602"/>
                  <a:pt x="9622330" y="41254"/>
                  <a:pt x="9793624" y="0"/>
                </a:cubicBezTo>
                <a:cubicBezTo>
                  <a:pt x="9964918" y="-41254"/>
                  <a:pt x="10376642" y="6251"/>
                  <a:pt x="10530779" y="0"/>
                </a:cubicBezTo>
                <a:cubicBezTo>
                  <a:pt x="10575323" y="114102"/>
                  <a:pt x="10487157" y="295513"/>
                  <a:pt x="10530779" y="400110"/>
                </a:cubicBezTo>
                <a:cubicBezTo>
                  <a:pt x="10205347" y="439174"/>
                  <a:pt x="10068290" y="367375"/>
                  <a:pt x="9735120" y="400110"/>
                </a:cubicBezTo>
                <a:cubicBezTo>
                  <a:pt x="9401950" y="432845"/>
                  <a:pt x="9367261" y="380810"/>
                  <a:pt x="9044769" y="400110"/>
                </a:cubicBezTo>
                <a:cubicBezTo>
                  <a:pt x="8722277" y="419410"/>
                  <a:pt x="8701089" y="367580"/>
                  <a:pt x="8565034" y="400110"/>
                </a:cubicBezTo>
                <a:cubicBezTo>
                  <a:pt x="8428980" y="432640"/>
                  <a:pt x="8218575" y="343293"/>
                  <a:pt x="8085298" y="400110"/>
                </a:cubicBezTo>
                <a:cubicBezTo>
                  <a:pt x="7952021" y="456927"/>
                  <a:pt x="7789322" y="367152"/>
                  <a:pt x="7605563" y="400110"/>
                </a:cubicBezTo>
                <a:cubicBezTo>
                  <a:pt x="7421804" y="433068"/>
                  <a:pt x="7367428" y="377617"/>
                  <a:pt x="7231135" y="400110"/>
                </a:cubicBezTo>
                <a:cubicBezTo>
                  <a:pt x="7094842" y="422603"/>
                  <a:pt x="6718766" y="305440"/>
                  <a:pt x="6435476" y="400110"/>
                </a:cubicBezTo>
                <a:cubicBezTo>
                  <a:pt x="6152186" y="494780"/>
                  <a:pt x="5905201" y="366349"/>
                  <a:pt x="5745125" y="400110"/>
                </a:cubicBezTo>
                <a:cubicBezTo>
                  <a:pt x="5585049" y="433871"/>
                  <a:pt x="5376750" y="348987"/>
                  <a:pt x="5265390" y="400110"/>
                </a:cubicBezTo>
                <a:cubicBezTo>
                  <a:pt x="5154031" y="451233"/>
                  <a:pt x="4931310" y="346136"/>
                  <a:pt x="4785654" y="400110"/>
                </a:cubicBezTo>
                <a:cubicBezTo>
                  <a:pt x="4639998" y="454084"/>
                  <a:pt x="4345208" y="392324"/>
                  <a:pt x="4200611" y="400110"/>
                </a:cubicBezTo>
                <a:cubicBezTo>
                  <a:pt x="4056014" y="407896"/>
                  <a:pt x="3717997" y="321315"/>
                  <a:pt x="3404952" y="400110"/>
                </a:cubicBezTo>
                <a:cubicBezTo>
                  <a:pt x="3091907" y="478905"/>
                  <a:pt x="3173334" y="360476"/>
                  <a:pt x="3030524" y="400110"/>
                </a:cubicBezTo>
                <a:cubicBezTo>
                  <a:pt x="2887714" y="439744"/>
                  <a:pt x="2621006" y="359657"/>
                  <a:pt x="2445481" y="400110"/>
                </a:cubicBezTo>
                <a:cubicBezTo>
                  <a:pt x="2269956" y="440563"/>
                  <a:pt x="2171809" y="363792"/>
                  <a:pt x="2071053" y="400110"/>
                </a:cubicBezTo>
                <a:cubicBezTo>
                  <a:pt x="1970297" y="436428"/>
                  <a:pt x="1441725" y="333079"/>
                  <a:pt x="1275394" y="400110"/>
                </a:cubicBezTo>
                <a:cubicBezTo>
                  <a:pt x="1109063" y="467141"/>
                  <a:pt x="888661" y="326242"/>
                  <a:pt x="585043" y="400110"/>
                </a:cubicBezTo>
                <a:cubicBezTo>
                  <a:pt x="281425" y="473978"/>
                  <a:pt x="200438" y="362805"/>
                  <a:pt x="0" y="400110"/>
                </a:cubicBezTo>
                <a:cubicBezTo>
                  <a:pt x="-15522" y="236638"/>
                  <a:pt x="40954" y="187895"/>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lgn="just">
              <a:buFont typeface="Wingdings" panose="05000000000000000000" pitchFamily="2" charset="2"/>
              <a:buChar char="q"/>
            </a:pP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Remontée « Date sortie accompagnement »</a:t>
            </a:r>
          </a:p>
        </p:txBody>
      </p:sp>
      <p:sp>
        <p:nvSpPr>
          <p:cNvPr id="9" name="ZoneTexte 8">
            <a:extLst>
              <a:ext uri="{FF2B5EF4-FFF2-40B4-BE49-F238E27FC236}">
                <a16:creationId xmlns:a16="http://schemas.microsoft.com/office/drawing/2014/main" id="{51DB5912-D210-28CF-8FD7-91811422F9E2}"/>
              </a:ext>
            </a:extLst>
          </p:cNvPr>
          <p:cNvSpPr txBox="1"/>
          <p:nvPr/>
        </p:nvSpPr>
        <p:spPr>
          <a:xfrm>
            <a:off x="503729" y="271790"/>
            <a:ext cx="10406519" cy="584775"/>
          </a:xfrm>
          <a:prstGeom prst="rect">
            <a:avLst/>
          </a:prstGeom>
          <a:solidFill>
            <a:srgbClr val="2F479E"/>
          </a:solidFill>
        </p:spPr>
        <p:txBody>
          <a:bodyPr wrap="square" rtlCol="0">
            <a:spAutoFit/>
          </a:bodyPr>
          <a:lstStyle/>
          <a:p>
            <a:r>
              <a:rPr lang="fr-FR" sz="3200" dirty="0">
                <a:solidFill>
                  <a:schemeClr val="bg1"/>
                </a:solidFill>
              </a:rPr>
              <a:t>REQUETE INCLUSION/ MODIF REGLE DE GESTION --------</a:t>
            </a:r>
          </a:p>
        </p:txBody>
      </p:sp>
      <p:sp>
        <p:nvSpPr>
          <p:cNvPr id="3" name="ZoneTexte 2">
            <a:extLst>
              <a:ext uri="{FF2B5EF4-FFF2-40B4-BE49-F238E27FC236}">
                <a16:creationId xmlns:a16="http://schemas.microsoft.com/office/drawing/2014/main" id="{C5E7DE8D-6767-01FE-9ADA-3DED12138CBC}"/>
              </a:ext>
            </a:extLst>
          </p:cNvPr>
          <p:cNvSpPr txBox="1"/>
          <p:nvPr/>
        </p:nvSpPr>
        <p:spPr>
          <a:xfrm>
            <a:off x="832055" y="2126201"/>
            <a:ext cx="10078193" cy="923330"/>
          </a:xfrm>
          <a:prstGeom prst="rect">
            <a:avLst/>
          </a:prstGeom>
          <a:solidFill>
            <a:schemeClr val="bg2"/>
          </a:solidFill>
        </p:spPr>
        <p:txBody>
          <a:bodyPr wrap="square" rtlCol="0">
            <a:spAutoFit/>
          </a:bodyPr>
          <a:lstStyle/>
          <a:p>
            <a:r>
              <a:rPr lang="fr-FR" sz="1800" i="1" dirty="0">
                <a:solidFill>
                  <a:srgbClr val="2F479E"/>
                </a:solidFill>
                <a:latin typeface="Calibri" panose="020F0502020204030204" pitchFamily="34" charset="0"/>
                <a:ea typeface="Calibri" panose="020F0502020204030204" pitchFamily="34" charset="0"/>
                <a:cs typeface="Times New Roman" panose="02020603050405020304" pitchFamily="18" charset="0"/>
              </a:rPr>
              <a:t>REGLE DE GESTION EN VIGUEUR : </a:t>
            </a:r>
          </a:p>
          <a:p>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rPr>
              <a:t>R</a:t>
            </a:r>
            <a:r>
              <a:rPr lang="fr-FR" sz="1800" dirty="0">
                <a:solidFill>
                  <a:srgbClr val="2F479E"/>
                </a:solidFill>
                <a:effectLst/>
                <a:latin typeface="Calibri" panose="020F0502020204030204" pitchFamily="34" charset="0"/>
                <a:ea typeface="Calibri" panose="020F0502020204030204" pitchFamily="34" charset="0"/>
                <a:cs typeface="Times New Roman" panose="02020603050405020304" pitchFamily="18" charset="0"/>
              </a:rPr>
              <a:t>emonte, dans la requête, la « Date fin ODS » de la dernière ODS rattachée à une Ressource Programme Inclusion.</a:t>
            </a:r>
          </a:p>
        </p:txBody>
      </p:sp>
      <p:sp>
        <p:nvSpPr>
          <p:cNvPr id="5" name="ZoneTexte 4">
            <a:extLst>
              <a:ext uri="{FF2B5EF4-FFF2-40B4-BE49-F238E27FC236}">
                <a16:creationId xmlns:a16="http://schemas.microsoft.com/office/drawing/2014/main" id="{4647C979-DF6C-951C-92CB-195DB1D6BD27}"/>
              </a:ext>
            </a:extLst>
          </p:cNvPr>
          <p:cNvSpPr txBox="1"/>
          <p:nvPr/>
        </p:nvSpPr>
        <p:spPr>
          <a:xfrm>
            <a:off x="894184" y="4193844"/>
            <a:ext cx="10078193" cy="1200329"/>
          </a:xfrm>
          <a:prstGeom prst="rect">
            <a:avLst/>
          </a:prstGeom>
          <a:solidFill>
            <a:schemeClr val="bg2"/>
          </a:solidFill>
        </p:spPr>
        <p:txBody>
          <a:bodyPr wrap="square" rtlCol="0">
            <a:spAutoFit/>
          </a:bodyPr>
          <a:lstStyle/>
          <a:p>
            <a:r>
              <a:rPr lang="fr-FR" sz="1800" i="1" dirty="0">
                <a:solidFill>
                  <a:srgbClr val="2F479E"/>
                </a:solidFill>
                <a:latin typeface="Calibri" panose="020F0502020204030204" pitchFamily="34" charset="0"/>
                <a:ea typeface="Calibri" panose="020F0502020204030204" pitchFamily="34" charset="0"/>
                <a:cs typeface="Times New Roman" panose="02020603050405020304" pitchFamily="18" charset="0"/>
              </a:rPr>
              <a:t>REGLE DE GESTION EN VIGUEUR : </a:t>
            </a:r>
          </a:p>
          <a:p>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rPr>
              <a:t>Prendre en compte la fiche Situation dont la Date de création est comprise dans le même mois  qu'une action ITI,</a:t>
            </a:r>
          </a:p>
          <a:p>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rPr>
              <a:t>OU si ce n'est pas le cas, faire remonter la dernière fiche Situation.</a:t>
            </a:r>
            <a:endParaRPr lang="fr-FR" sz="1800" dirty="0">
              <a:solidFill>
                <a:srgbClr val="2F479E"/>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ZoneTexte 5">
            <a:extLst>
              <a:ext uri="{FF2B5EF4-FFF2-40B4-BE49-F238E27FC236}">
                <a16:creationId xmlns:a16="http://schemas.microsoft.com/office/drawing/2014/main" id="{02DF6037-6F35-12AC-6D1C-01F40E3AD853}"/>
              </a:ext>
            </a:extLst>
          </p:cNvPr>
          <p:cNvSpPr txBox="1"/>
          <p:nvPr/>
        </p:nvSpPr>
        <p:spPr>
          <a:xfrm>
            <a:off x="441598" y="3652465"/>
            <a:ext cx="10530779" cy="400110"/>
          </a:xfrm>
          <a:custGeom>
            <a:avLst/>
            <a:gdLst>
              <a:gd name="connsiteX0" fmla="*/ 0 w 10530779"/>
              <a:gd name="connsiteY0" fmla="*/ 0 h 400110"/>
              <a:gd name="connsiteX1" fmla="*/ 269120 w 10530779"/>
              <a:gd name="connsiteY1" fmla="*/ 0 h 400110"/>
              <a:gd name="connsiteX2" fmla="*/ 643548 w 10530779"/>
              <a:gd name="connsiteY2" fmla="*/ 0 h 400110"/>
              <a:gd name="connsiteX3" fmla="*/ 1439206 w 10530779"/>
              <a:gd name="connsiteY3" fmla="*/ 0 h 400110"/>
              <a:gd name="connsiteX4" fmla="*/ 2024250 w 10530779"/>
              <a:gd name="connsiteY4" fmla="*/ 0 h 400110"/>
              <a:gd name="connsiteX5" fmla="*/ 2609293 w 10530779"/>
              <a:gd name="connsiteY5" fmla="*/ 0 h 400110"/>
              <a:gd name="connsiteX6" fmla="*/ 2983721 w 10530779"/>
              <a:gd name="connsiteY6" fmla="*/ 0 h 400110"/>
              <a:gd name="connsiteX7" fmla="*/ 3252841 w 10530779"/>
              <a:gd name="connsiteY7" fmla="*/ 0 h 400110"/>
              <a:gd name="connsiteX8" fmla="*/ 3627268 w 10530779"/>
              <a:gd name="connsiteY8" fmla="*/ 0 h 400110"/>
              <a:gd name="connsiteX9" fmla="*/ 4001696 w 10530779"/>
              <a:gd name="connsiteY9" fmla="*/ 0 h 400110"/>
              <a:gd name="connsiteX10" fmla="*/ 4481432 w 10530779"/>
              <a:gd name="connsiteY10" fmla="*/ 0 h 400110"/>
              <a:gd name="connsiteX11" fmla="*/ 5066475 w 10530779"/>
              <a:gd name="connsiteY11" fmla="*/ 0 h 400110"/>
              <a:gd name="connsiteX12" fmla="*/ 5862134 w 10530779"/>
              <a:gd name="connsiteY12" fmla="*/ 0 h 400110"/>
              <a:gd name="connsiteX13" fmla="*/ 6657793 w 10530779"/>
              <a:gd name="connsiteY13" fmla="*/ 0 h 400110"/>
              <a:gd name="connsiteX14" fmla="*/ 7453451 w 10530779"/>
              <a:gd name="connsiteY14" fmla="*/ 0 h 400110"/>
              <a:gd name="connsiteX15" fmla="*/ 8038495 w 10530779"/>
              <a:gd name="connsiteY15" fmla="*/ 0 h 400110"/>
              <a:gd name="connsiteX16" fmla="*/ 8623538 w 10530779"/>
              <a:gd name="connsiteY16" fmla="*/ 0 h 400110"/>
              <a:gd name="connsiteX17" fmla="*/ 8997966 w 10530779"/>
              <a:gd name="connsiteY17" fmla="*/ 0 h 400110"/>
              <a:gd name="connsiteX18" fmla="*/ 9793624 w 10530779"/>
              <a:gd name="connsiteY18" fmla="*/ 0 h 400110"/>
              <a:gd name="connsiteX19" fmla="*/ 10530779 w 10530779"/>
              <a:gd name="connsiteY19" fmla="*/ 0 h 400110"/>
              <a:gd name="connsiteX20" fmla="*/ 10530779 w 10530779"/>
              <a:gd name="connsiteY20" fmla="*/ 400110 h 400110"/>
              <a:gd name="connsiteX21" fmla="*/ 9735120 w 10530779"/>
              <a:gd name="connsiteY21" fmla="*/ 400110 h 400110"/>
              <a:gd name="connsiteX22" fmla="*/ 9044769 w 10530779"/>
              <a:gd name="connsiteY22" fmla="*/ 400110 h 400110"/>
              <a:gd name="connsiteX23" fmla="*/ 8565034 w 10530779"/>
              <a:gd name="connsiteY23" fmla="*/ 400110 h 400110"/>
              <a:gd name="connsiteX24" fmla="*/ 8085298 w 10530779"/>
              <a:gd name="connsiteY24" fmla="*/ 400110 h 400110"/>
              <a:gd name="connsiteX25" fmla="*/ 7605563 w 10530779"/>
              <a:gd name="connsiteY25" fmla="*/ 400110 h 400110"/>
              <a:gd name="connsiteX26" fmla="*/ 7231135 w 10530779"/>
              <a:gd name="connsiteY26" fmla="*/ 400110 h 400110"/>
              <a:gd name="connsiteX27" fmla="*/ 6435476 w 10530779"/>
              <a:gd name="connsiteY27" fmla="*/ 400110 h 400110"/>
              <a:gd name="connsiteX28" fmla="*/ 5745125 w 10530779"/>
              <a:gd name="connsiteY28" fmla="*/ 400110 h 400110"/>
              <a:gd name="connsiteX29" fmla="*/ 5265390 w 10530779"/>
              <a:gd name="connsiteY29" fmla="*/ 400110 h 400110"/>
              <a:gd name="connsiteX30" fmla="*/ 4785654 w 10530779"/>
              <a:gd name="connsiteY30" fmla="*/ 400110 h 400110"/>
              <a:gd name="connsiteX31" fmla="*/ 4200611 w 10530779"/>
              <a:gd name="connsiteY31" fmla="*/ 400110 h 400110"/>
              <a:gd name="connsiteX32" fmla="*/ 3404952 w 10530779"/>
              <a:gd name="connsiteY32" fmla="*/ 400110 h 400110"/>
              <a:gd name="connsiteX33" fmla="*/ 3030524 w 10530779"/>
              <a:gd name="connsiteY33" fmla="*/ 400110 h 400110"/>
              <a:gd name="connsiteX34" fmla="*/ 2445481 w 10530779"/>
              <a:gd name="connsiteY34" fmla="*/ 400110 h 400110"/>
              <a:gd name="connsiteX35" fmla="*/ 2071053 w 10530779"/>
              <a:gd name="connsiteY35" fmla="*/ 400110 h 400110"/>
              <a:gd name="connsiteX36" fmla="*/ 1275394 w 10530779"/>
              <a:gd name="connsiteY36" fmla="*/ 400110 h 400110"/>
              <a:gd name="connsiteX37" fmla="*/ 585043 w 10530779"/>
              <a:gd name="connsiteY37" fmla="*/ 400110 h 400110"/>
              <a:gd name="connsiteX38" fmla="*/ 0 w 10530779"/>
              <a:gd name="connsiteY38" fmla="*/ 400110 h 400110"/>
              <a:gd name="connsiteX39" fmla="*/ 0 w 10530779"/>
              <a:gd name="connsiteY39" fmla="*/ 0 h 400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0530779" h="400110" extrusionOk="0">
                <a:moveTo>
                  <a:pt x="0" y="0"/>
                </a:moveTo>
                <a:cubicBezTo>
                  <a:pt x="114602" y="-7652"/>
                  <a:pt x="156196" y="20750"/>
                  <a:pt x="269120" y="0"/>
                </a:cubicBezTo>
                <a:cubicBezTo>
                  <a:pt x="382044" y="-20750"/>
                  <a:pt x="485455" y="39117"/>
                  <a:pt x="643548" y="0"/>
                </a:cubicBezTo>
                <a:cubicBezTo>
                  <a:pt x="801641" y="-39117"/>
                  <a:pt x="1165261" y="44394"/>
                  <a:pt x="1439206" y="0"/>
                </a:cubicBezTo>
                <a:cubicBezTo>
                  <a:pt x="1713151" y="-44394"/>
                  <a:pt x="1820846" y="26409"/>
                  <a:pt x="2024250" y="0"/>
                </a:cubicBezTo>
                <a:cubicBezTo>
                  <a:pt x="2227654" y="-26409"/>
                  <a:pt x="2375267" y="61206"/>
                  <a:pt x="2609293" y="0"/>
                </a:cubicBezTo>
                <a:cubicBezTo>
                  <a:pt x="2843319" y="-61206"/>
                  <a:pt x="2875886" y="4630"/>
                  <a:pt x="2983721" y="0"/>
                </a:cubicBezTo>
                <a:cubicBezTo>
                  <a:pt x="3091556" y="-4630"/>
                  <a:pt x="3172898" y="26734"/>
                  <a:pt x="3252841" y="0"/>
                </a:cubicBezTo>
                <a:cubicBezTo>
                  <a:pt x="3332784" y="-26734"/>
                  <a:pt x="3508100" y="21482"/>
                  <a:pt x="3627268" y="0"/>
                </a:cubicBezTo>
                <a:cubicBezTo>
                  <a:pt x="3746436" y="-21482"/>
                  <a:pt x="3855076" y="12018"/>
                  <a:pt x="4001696" y="0"/>
                </a:cubicBezTo>
                <a:cubicBezTo>
                  <a:pt x="4148316" y="-12018"/>
                  <a:pt x="4288312" y="52228"/>
                  <a:pt x="4481432" y="0"/>
                </a:cubicBezTo>
                <a:cubicBezTo>
                  <a:pt x="4674552" y="-52228"/>
                  <a:pt x="4886907" y="5958"/>
                  <a:pt x="5066475" y="0"/>
                </a:cubicBezTo>
                <a:cubicBezTo>
                  <a:pt x="5246043" y="-5958"/>
                  <a:pt x="5485707" y="20778"/>
                  <a:pt x="5862134" y="0"/>
                </a:cubicBezTo>
                <a:cubicBezTo>
                  <a:pt x="6238561" y="-20778"/>
                  <a:pt x="6460063" y="10019"/>
                  <a:pt x="6657793" y="0"/>
                </a:cubicBezTo>
                <a:cubicBezTo>
                  <a:pt x="6855523" y="-10019"/>
                  <a:pt x="7255763" y="65021"/>
                  <a:pt x="7453451" y="0"/>
                </a:cubicBezTo>
                <a:cubicBezTo>
                  <a:pt x="7651139" y="-65021"/>
                  <a:pt x="7755554" y="54480"/>
                  <a:pt x="8038495" y="0"/>
                </a:cubicBezTo>
                <a:cubicBezTo>
                  <a:pt x="8321436" y="-54480"/>
                  <a:pt x="8334793" y="59436"/>
                  <a:pt x="8623538" y="0"/>
                </a:cubicBezTo>
                <a:cubicBezTo>
                  <a:pt x="8912283" y="-59436"/>
                  <a:pt x="8819857" y="33602"/>
                  <a:pt x="8997966" y="0"/>
                </a:cubicBezTo>
                <a:cubicBezTo>
                  <a:pt x="9176075" y="-33602"/>
                  <a:pt x="9622330" y="41254"/>
                  <a:pt x="9793624" y="0"/>
                </a:cubicBezTo>
                <a:cubicBezTo>
                  <a:pt x="9964918" y="-41254"/>
                  <a:pt x="10376642" y="6251"/>
                  <a:pt x="10530779" y="0"/>
                </a:cubicBezTo>
                <a:cubicBezTo>
                  <a:pt x="10575323" y="114102"/>
                  <a:pt x="10487157" y="295513"/>
                  <a:pt x="10530779" y="400110"/>
                </a:cubicBezTo>
                <a:cubicBezTo>
                  <a:pt x="10205347" y="439174"/>
                  <a:pt x="10068290" y="367375"/>
                  <a:pt x="9735120" y="400110"/>
                </a:cubicBezTo>
                <a:cubicBezTo>
                  <a:pt x="9401950" y="432845"/>
                  <a:pt x="9367261" y="380810"/>
                  <a:pt x="9044769" y="400110"/>
                </a:cubicBezTo>
                <a:cubicBezTo>
                  <a:pt x="8722277" y="419410"/>
                  <a:pt x="8701089" y="367580"/>
                  <a:pt x="8565034" y="400110"/>
                </a:cubicBezTo>
                <a:cubicBezTo>
                  <a:pt x="8428980" y="432640"/>
                  <a:pt x="8218575" y="343293"/>
                  <a:pt x="8085298" y="400110"/>
                </a:cubicBezTo>
                <a:cubicBezTo>
                  <a:pt x="7952021" y="456927"/>
                  <a:pt x="7789322" y="367152"/>
                  <a:pt x="7605563" y="400110"/>
                </a:cubicBezTo>
                <a:cubicBezTo>
                  <a:pt x="7421804" y="433068"/>
                  <a:pt x="7367428" y="377617"/>
                  <a:pt x="7231135" y="400110"/>
                </a:cubicBezTo>
                <a:cubicBezTo>
                  <a:pt x="7094842" y="422603"/>
                  <a:pt x="6718766" y="305440"/>
                  <a:pt x="6435476" y="400110"/>
                </a:cubicBezTo>
                <a:cubicBezTo>
                  <a:pt x="6152186" y="494780"/>
                  <a:pt x="5905201" y="366349"/>
                  <a:pt x="5745125" y="400110"/>
                </a:cubicBezTo>
                <a:cubicBezTo>
                  <a:pt x="5585049" y="433871"/>
                  <a:pt x="5376750" y="348987"/>
                  <a:pt x="5265390" y="400110"/>
                </a:cubicBezTo>
                <a:cubicBezTo>
                  <a:pt x="5154031" y="451233"/>
                  <a:pt x="4931310" y="346136"/>
                  <a:pt x="4785654" y="400110"/>
                </a:cubicBezTo>
                <a:cubicBezTo>
                  <a:pt x="4639998" y="454084"/>
                  <a:pt x="4345208" y="392324"/>
                  <a:pt x="4200611" y="400110"/>
                </a:cubicBezTo>
                <a:cubicBezTo>
                  <a:pt x="4056014" y="407896"/>
                  <a:pt x="3717997" y="321315"/>
                  <a:pt x="3404952" y="400110"/>
                </a:cubicBezTo>
                <a:cubicBezTo>
                  <a:pt x="3091907" y="478905"/>
                  <a:pt x="3173334" y="360476"/>
                  <a:pt x="3030524" y="400110"/>
                </a:cubicBezTo>
                <a:cubicBezTo>
                  <a:pt x="2887714" y="439744"/>
                  <a:pt x="2621006" y="359657"/>
                  <a:pt x="2445481" y="400110"/>
                </a:cubicBezTo>
                <a:cubicBezTo>
                  <a:pt x="2269956" y="440563"/>
                  <a:pt x="2171809" y="363792"/>
                  <a:pt x="2071053" y="400110"/>
                </a:cubicBezTo>
                <a:cubicBezTo>
                  <a:pt x="1970297" y="436428"/>
                  <a:pt x="1441725" y="333079"/>
                  <a:pt x="1275394" y="400110"/>
                </a:cubicBezTo>
                <a:cubicBezTo>
                  <a:pt x="1109063" y="467141"/>
                  <a:pt x="888661" y="326242"/>
                  <a:pt x="585043" y="400110"/>
                </a:cubicBezTo>
                <a:cubicBezTo>
                  <a:pt x="281425" y="473978"/>
                  <a:pt x="200438" y="362805"/>
                  <a:pt x="0" y="400110"/>
                </a:cubicBezTo>
                <a:cubicBezTo>
                  <a:pt x="-15522" y="236638"/>
                  <a:pt x="40954" y="187895"/>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lgn="just">
              <a:buFont typeface="Wingdings" panose="05000000000000000000" pitchFamily="2" charset="2"/>
              <a:buChar char="q"/>
            </a:pP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Remontée des données de la fiche Situation (RSA, Cap Emploi, AAH, ASS, demandeur emploi..) </a:t>
            </a:r>
          </a:p>
        </p:txBody>
      </p:sp>
    </p:spTree>
    <p:extLst>
      <p:ext uri="{BB962C8B-B14F-4D97-AF65-F5344CB8AC3E}">
        <p14:creationId xmlns:p14="http://schemas.microsoft.com/office/powerpoint/2010/main" val="41624692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C1C18CD6-782F-4560-81A5-3E1B7AF2FED0}"/>
              </a:ext>
            </a:extLst>
          </p:cNvPr>
          <p:cNvSpPr txBox="1"/>
          <p:nvPr/>
        </p:nvSpPr>
        <p:spPr>
          <a:xfrm>
            <a:off x="379468" y="315745"/>
            <a:ext cx="10374257" cy="584775"/>
          </a:xfrm>
          <a:prstGeom prst="rect">
            <a:avLst/>
          </a:prstGeom>
          <a:solidFill>
            <a:srgbClr val="2F479E"/>
          </a:solidFill>
        </p:spPr>
        <p:txBody>
          <a:bodyPr wrap="square" rtlCol="0">
            <a:spAutoFit/>
          </a:bodyPr>
          <a:lstStyle/>
          <a:p>
            <a:r>
              <a:rPr lang="fr-FR" sz="3200" dirty="0">
                <a:solidFill>
                  <a:schemeClr val="bg1"/>
                </a:solidFill>
              </a:rPr>
              <a:t>INFOS TRANSMISES A MBV/ OPTIMISATION AFFICHAGE (1/2)-</a:t>
            </a:r>
          </a:p>
        </p:txBody>
      </p:sp>
      <p:pic>
        <p:nvPicPr>
          <p:cNvPr id="8" name="Image 7" descr="Une image contenant jeu&#10;&#10;Description générée automatiquement">
            <a:extLst>
              <a:ext uri="{FF2B5EF4-FFF2-40B4-BE49-F238E27FC236}">
                <a16:creationId xmlns:a16="http://schemas.microsoft.com/office/drawing/2014/main" id="{9DA96F69-772A-4B86-85D9-8857FBCAEF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10248" y="194058"/>
            <a:ext cx="1099552" cy="706462"/>
          </a:xfrm>
          <a:prstGeom prst="rect">
            <a:avLst/>
          </a:prstGeom>
        </p:spPr>
      </p:pic>
      <p:sp>
        <p:nvSpPr>
          <p:cNvPr id="10" name="ZoneTexte 9">
            <a:extLst>
              <a:ext uri="{FF2B5EF4-FFF2-40B4-BE49-F238E27FC236}">
                <a16:creationId xmlns:a16="http://schemas.microsoft.com/office/drawing/2014/main" id="{748FCAE0-5AE3-40CB-B7A8-6304A9E0D697}"/>
              </a:ext>
            </a:extLst>
          </p:cNvPr>
          <p:cNvSpPr txBox="1"/>
          <p:nvPr/>
        </p:nvSpPr>
        <p:spPr>
          <a:xfrm>
            <a:off x="379469" y="1362746"/>
            <a:ext cx="5136428" cy="1631216"/>
          </a:xfrm>
          <a:custGeom>
            <a:avLst/>
            <a:gdLst>
              <a:gd name="connsiteX0" fmla="*/ 0 w 5136428"/>
              <a:gd name="connsiteY0" fmla="*/ 0 h 1631216"/>
              <a:gd name="connsiteX1" fmla="*/ 416621 w 5136428"/>
              <a:gd name="connsiteY1" fmla="*/ 0 h 1631216"/>
              <a:gd name="connsiteX2" fmla="*/ 884607 w 5136428"/>
              <a:gd name="connsiteY2" fmla="*/ 0 h 1631216"/>
              <a:gd name="connsiteX3" fmla="*/ 1558050 w 5136428"/>
              <a:gd name="connsiteY3" fmla="*/ 0 h 1631216"/>
              <a:gd name="connsiteX4" fmla="*/ 2128764 w 5136428"/>
              <a:gd name="connsiteY4" fmla="*/ 0 h 1631216"/>
              <a:gd name="connsiteX5" fmla="*/ 2699478 w 5136428"/>
              <a:gd name="connsiteY5" fmla="*/ 0 h 1631216"/>
              <a:gd name="connsiteX6" fmla="*/ 3167464 w 5136428"/>
              <a:gd name="connsiteY6" fmla="*/ 0 h 1631216"/>
              <a:gd name="connsiteX7" fmla="*/ 3584085 w 5136428"/>
              <a:gd name="connsiteY7" fmla="*/ 0 h 1631216"/>
              <a:gd name="connsiteX8" fmla="*/ 4052071 w 5136428"/>
              <a:gd name="connsiteY8" fmla="*/ 0 h 1631216"/>
              <a:gd name="connsiteX9" fmla="*/ 4520057 w 5136428"/>
              <a:gd name="connsiteY9" fmla="*/ 0 h 1631216"/>
              <a:gd name="connsiteX10" fmla="*/ 5136428 w 5136428"/>
              <a:gd name="connsiteY10" fmla="*/ 0 h 1631216"/>
              <a:gd name="connsiteX11" fmla="*/ 5136428 w 5136428"/>
              <a:gd name="connsiteY11" fmla="*/ 543739 h 1631216"/>
              <a:gd name="connsiteX12" fmla="*/ 5136428 w 5136428"/>
              <a:gd name="connsiteY12" fmla="*/ 1038541 h 1631216"/>
              <a:gd name="connsiteX13" fmla="*/ 5136428 w 5136428"/>
              <a:gd name="connsiteY13" fmla="*/ 1631216 h 1631216"/>
              <a:gd name="connsiteX14" fmla="*/ 4462985 w 5136428"/>
              <a:gd name="connsiteY14" fmla="*/ 1631216 h 1631216"/>
              <a:gd name="connsiteX15" fmla="*/ 3943635 w 5136428"/>
              <a:gd name="connsiteY15" fmla="*/ 1631216 h 1631216"/>
              <a:gd name="connsiteX16" fmla="*/ 3321557 w 5136428"/>
              <a:gd name="connsiteY16" fmla="*/ 1631216 h 1631216"/>
              <a:gd name="connsiteX17" fmla="*/ 2750843 w 5136428"/>
              <a:gd name="connsiteY17" fmla="*/ 1631216 h 1631216"/>
              <a:gd name="connsiteX18" fmla="*/ 2231493 w 5136428"/>
              <a:gd name="connsiteY18" fmla="*/ 1631216 h 1631216"/>
              <a:gd name="connsiteX19" fmla="*/ 1712143 w 5136428"/>
              <a:gd name="connsiteY19" fmla="*/ 1631216 h 1631216"/>
              <a:gd name="connsiteX20" fmla="*/ 1192793 w 5136428"/>
              <a:gd name="connsiteY20" fmla="*/ 1631216 h 1631216"/>
              <a:gd name="connsiteX21" fmla="*/ 570714 w 5136428"/>
              <a:gd name="connsiteY21" fmla="*/ 1631216 h 1631216"/>
              <a:gd name="connsiteX22" fmla="*/ 0 w 5136428"/>
              <a:gd name="connsiteY22" fmla="*/ 1631216 h 1631216"/>
              <a:gd name="connsiteX23" fmla="*/ 0 w 5136428"/>
              <a:gd name="connsiteY23" fmla="*/ 1103789 h 1631216"/>
              <a:gd name="connsiteX24" fmla="*/ 0 w 5136428"/>
              <a:gd name="connsiteY24" fmla="*/ 560051 h 1631216"/>
              <a:gd name="connsiteX25" fmla="*/ 0 w 5136428"/>
              <a:gd name="connsiteY25" fmla="*/ 0 h 1631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5136428" h="1631216" extrusionOk="0">
                <a:moveTo>
                  <a:pt x="0" y="0"/>
                </a:moveTo>
                <a:cubicBezTo>
                  <a:pt x="99031" y="-20134"/>
                  <a:pt x="307353" y="5404"/>
                  <a:pt x="416621" y="0"/>
                </a:cubicBezTo>
                <a:cubicBezTo>
                  <a:pt x="525889" y="-5404"/>
                  <a:pt x="739573" y="27536"/>
                  <a:pt x="884607" y="0"/>
                </a:cubicBezTo>
                <a:cubicBezTo>
                  <a:pt x="1029641" y="-27536"/>
                  <a:pt x="1338222" y="62366"/>
                  <a:pt x="1558050" y="0"/>
                </a:cubicBezTo>
                <a:cubicBezTo>
                  <a:pt x="1777878" y="-62366"/>
                  <a:pt x="1869549" y="26173"/>
                  <a:pt x="2128764" y="0"/>
                </a:cubicBezTo>
                <a:cubicBezTo>
                  <a:pt x="2387979" y="-26173"/>
                  <a:pt x="2479714" y="46577"/>
                  <a:pt x="2699478" y="0"/>
                </a:cubicBezTo>
                <a:cubicBezTo>
                  <a:pt x="2919242" y="-46577"/>
                  <a:pt x="2958579" y="15415"/>
                  <a:pt x="3167464" y="0"/>
                </a:cubicBezTo>
                <a:cubicBezTo>
                  <a:pt x="3376349" y="-15415"/>
                  <a:pt x="3421208" y="40019"/>
                  <a:pt x="3584085" y="0"/>
                </a:cubicBezTo>
                <a:cubicBezTo>
                  <a:pt x="3746962" y="-40019"/>
                  <a:pt x="3901781" y="10466"/>
                  <a:pt x="4052071" y="0"/>
                </a:cubicBezTo>
                <a:cubicBezTo>
                  <a:pt x="4202361" y="-10466"/>
                  <a:pt x="4374452" y="49798"/>
                  <a:pt x="4520057" y="0"/>
                </a:cubicBezTo>
                <a:cubicBezTo>
                  <a:pt x="4665662" y="-49798"/>
                  <a:pt x="4984241" y="22924"/>
                  <a:pt x="5136428" y="0"/>
                </a:cubicBezTo>
                <a:cubicBezTo>
                  <a:pt x="5184121" y="263020"/>
                  <a:pt x="5127293" y="401962"/>
                  <a:pt x="5136428" y="543739"/>
                </a:cubicBezTo>
                <a:cubicBezTo>
                  <a:pt x="5145563" y="685516"/>
                  <a:pt x="5135256" y="923119"/>
                  <a:pt x="5136428" y="1038541"/>
                </a:cubicBezTo>
                <a:cubicBezTo>
                  <a:pt x="5137600" y="1153963"/>
                  <a:pt x="5132493" y="1352955"/>
                  <a:pt x="5136428" y="1631216"/>
                </a:cubicBezTo>
                <a:cubicBezTo>
                  <a:pt x="4933876" y="1659189"/>
                  <a:pt x="4678827" y="1599354"/>
                  <a:pt x="4462985" y="1631216"/>
                </a:cubicBezTo>
                <a:cubicBezTo>
                  <a:pt x="4247143" y="1663078"/>
                  <a:pt x="4161789" y="1569343"/>
                  <a:pt x="3943635" y="1631216"/>
                </a:cubicBezTo>
                <a:cubicBezTo>
                  <a:pt x="3725481" y="1693089"/>
                  <a:pt x="3624199" y="1563602"/>
                  <a:pt x="3321557" y="1631216"/>
                </a:cubicBezTo>
                <a:cubicBezTo>
                  <a:pt x="3018915" y="1698830"/>
                  <a:pt x="2998706" y="1627583"/>
                  <a:pt x="2750843" y="1631216"/>
                </a:cubicBezTo>
                <a:cubicBezTo>
                  <a:pt x="2502980" y="1634849"/>
                  <a:pt x="2408681" y="1615304"/>
                  <a:pt x="2231493" y="1631216"/>
                </a:cubicBezTo>
                <a:cubicBezTo>
                  <a:pt x="2054305" y="1647128"/>
                  <a:pt x="1931632" y="1584642"/>
                  <a:pt x="1712143" y="1631216"/>
                </a:cubicBezTo>
                <a:cubicBezTo>
                  <a:pt x="1492654" y="1677790"/>
                  <a:pt x="1312999" y="1629197"/>
                  <a:pt x="1192793" y="1631216"/>
                </a:cubicBezTo>
                <a:cubicBezTo>
                  <a:pt x="1072587" y="1633235"/>
                  <a:pt x="874050" y="1630898"/>
                  <a:pt x="570714" y="1631216"/>
                </a:cubicBezTo>
                <a:cubicBezTo>
                  <a:pt x="267378" y="1631534"/>
                  <a:pt x="238142" y="1577585"/>
                  <a:pt x="0" y="1631216"/>
                </a:cubicBezTo>
                <a:cubicBezTo>
                  <a:pt x="-51028" y="1411023"/>
                  <a:pt x="31940" y="1251484"/>
                  <a:pt x="0" y="1103789"/>
                </a:cubicBezTo>
                <a:cubicBezTo>
                  <a:pt x="-31940" y="956094"/>
                  <a:pt x="12189" y="777326"/>
                  <a:pt x="0" y="560051"/>
                </a:cubicBezTo>
                <a:cubicBezTo>
                  <a:pt x="-12189" y="342776"/>
                  <a:pt x="28170" y="243508"/>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lgn="just">
              <a:buFont typeface="Wingdings" panose="05000000000000000000" pitchFamily="2" charset="2"/>
              <a:buChar char="q"/>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Afin d’informer les Utilisateurs sur certaines données Jungo transmises au Bureau Virtuel, des </a:t>
            </a: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Infobulles ont été ajoutées sur les écrans Jungo </a:t>
            </a: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pour certains champs </a:t>
            </a:r>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(voir page suivante).</a:t>
            </a:r>
          </a:p>
        </p:txBody>
      </p:sp>
      <p:sp>
        <p:nvSpPr>
          <p:cNvPr id="2" name="ZoneTexte 1">
            <a:extLst>
              <a:ext uri="{FF2B5EF4-FFF2-40B4-BE49-F238E27FC236}">
                <a16:creationId xmlns:a16="http://schemas.microsoft.com/office/drawing/2014/main" id="{48D65F02-F2BC-1955-3367-2B2B3DFA6F83}"/>
              </a:ext>
            </a:extLst>
          </p:cNvPr>
          <p:cNvSpPr txBox="1"/>
          <p:nvPr/>
        </p:nvSpPr>
        <p:spPr>
          <a:xfrm>
            <a:off x="741071" y="3286471"/>
            <a:ext cx="4774826" cy="1292662"/>
          </a:xfrm>
          <a:prstGeom prst="rect">
            <a:avLst/>
          </a:prstGeom>
          <a:solidFill>
            <a:schemeClr val="bg2"/>
          </a:solidFill>
        </p:spPr>
        <p:txBody>
          <a:bodyPr wrap="square" rtlCol="0">
            <a:spAutoFit/>
          </a:bodyPr>
          <a:lstStyle/>
          <a:p>
            <a:r>
              <a:rPr lang="fr-FR" sz="24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fr-FR" i="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 NOTER : les Infobulles ne concernent pas l’exhaustivité des champs transmis au MBV (comme les données basiques nom, prénom, date et nature d’action…)</a:t>
            </a:r>
            <a:endParaRPr lang="fr-FR" dirty="0"/>
          </a:p>
        </p:txBody>
      </p:sp>
      <p:sp>
        <p:nvSpPr>
          <p:cNvPr id="12" name="ZoneTexte 11">
            <a:extLst>
              <a:ext uri="{FF2B5EF4-FFF2-40B4-BE49-F238E27FC236}">
                <a16:creationId xmlns:a16="http://schemas.microsoft.com/office/drawing/2014/main" id="{1C782175-DA1D-ADBC-1856-716C96222C74}"/>
              </a:ext>
            </a:extLst>
          </p:cNvPr>
          <p:cNvSpPr txBox="1"/>
          <p:nvPr/>
        </p:nvSpPr>
        <p:spPr>
          <a:xfrm>
            <a:off x="6073527" y="1409296"/>
            <a:ext cx="1952779" cy="338554"/>
          </a:xfrm>
          <a:prstGeom prst="rect">
            <a:avLst/>
          </a:prstGeom>
          <a:noFill/>
        </p:spPr>
        <p:txBody>
          <a:bodyPr wrap="none" rtlCol="0">
            <a:spAutoFit/>
          </a:bodyPr>
          <a:lstStyle/>
          <a:p>
            <a:r>
              <a:rPr lang="fr-FR" sz="1600" b="1" i="1" dirty="0">
                <a:solidFill>
                  <a:srgbClr val="00B050"/>
                </a:solidFill>
              </a:rPr>
              <a:t>Sur l’Agenda/ Action</a:t>
            </a:r>
          </a:p>
        </p:txBody>
      </p:sp>
      <p:pic>
        <p:nvPicPr>
          <p:cNvPr id="14" name="Image 13">
            <a:extLst>
              <a:ext uri="{FF2B5EF4-FFF2-40B4-BE49-F238E27FC236}">
                <a16:creationId xmlns:a16="http://schemas.microsoft.com/office/drawing/2014/main" id="{80797A3E-8DFC-5562-D6F8-2637B61B1804}"/>
              </a:ext>
            </a:extLst>
          </p:cNvPr>
          <p:cNvPicPr>
            <a:picLocks noChangeAspect="1"/>
          </p:cNvPicPr>
          <p:nvPr/>
        </p:nvPicPr>
        <p:blipFill>
          <a:blip r:embed="rId3"/>
          <a:stretch>
            <a:fillRect/>
          </a:stretch>
        </p:blipFill>
        <p:spPr>
          <a:xfrm>
            <a:off x="6181061" y="1747851"/>
            <a:ext cx="4608684" cy="4574292"/>
          </a:xfrm>
          <a:prstGeom prst="rect">
            <a:avLst/>
          </a:prstGeom>
          <a:ln>
            <a:solidFill>
              <a:schemeClr val="bg1">
                <a:lumMod val="65000"/>
              </a:schemeClr>
            </a:solidFill>
          </a:ln>
        </p:spPr>
      </p:pic>
    </p:spTree>
    <p:extLst>
      <p:ext uri="{BB962C8B-B14F-4D97-AF65-F5344CB8AC3E}">
        <p14:creationId xmlns:p14="http://schemas.microsoft.com/office/powerpoint/2010/main" val="9891739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C1C18CD6-782F-4560-81A5-3E1B7AF2FED0}"/>
              </a:ext>
            </a:extLst>
          </p:cNvPr>
          <p:cNvSpPr txBox="1"/>
          <p:nvPr/>
        </p:nvSpPr>
        <p:spPr>
          <a:xfrm>
            <a:off x="379468" y="315745"/>
            <a:ext cx="10374257" cy="584775"/>
          </a:xfrm>
          <a:prstGeom prst="rect">
            <a:avLst/>
          </a:prstGeom>
          <a:solidFill>
            <a:srgbClr val="2F479E"/>
          </a:solidFill>
        </p:spPr>
        <p:txBody>
          <a:bodyPr wrap="square" rtlCol="0">
            <a:spAutoFit/>
          </a:bodyPr>
          <a:lstStyle/>
          <a:p>
            <a:r>
              <a:rPr lang="fr-FR" sz="3200" dirty="0">
                <a:solidFill>
                  <a:schemeClr val="bg1"/>
                </a:solidFill>
              </a:rPr>
              <a:t>INFOS TRANSMISES A MBV/ OPTIMISATION AFFICHAGE (2/2)-</a:t>
            </a:r>
          </a:p>
        </p:txBody>
      </p:sp>
      <p:pic>
        <p:nvPicPr>
          <p:cNvPr id="8" name="Image 7" descr="Une image contenant jeu&#10;&#10;Description générée automatiquement">
            <a:extLst>
              <a:ext uri="{FF2B5EF4-FFF2-40B4-BE49-F238E27FC236}">
                <a16:creationId xmlns:a16="http://schemas.microsoft.com/office/drawing/2014/main" id="{9DA96F69-772A-4B86-85D9-8857FBCAEF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10248" y="194058"/>
            <a:ext cx="1099552" cy="706462"/>
          </a:xfrm>
          <a:prstGeom prst="rect">
            <a:avLst/>
          </a:prstGeom>
        </p:spPr>
      </p:pic>
      <p:sp>
        <p:nvSpPr>
          <p:cNvPr id="10" name="ZoneTexte 9">
            <a:extLst>
              <a:ext uri="{FF2B5EF4-FFF2-40B4-BE49-F238E27FC236}">
                <a16:creationId xmlns:a16="http://schemas.microsoft.com/office/drawing/2014/main" id="{748FCAE0-5AE3-40CB-B7A8-6304A9E0D697}"/>
              </a:ext>
            </a:extLst>
          </p:cNvPr>
          <p:cNvSpPr txBox="1"/>
          <p:nvPr/>
        </p:nvSpPr>
        <p:spPr>
          <a:xfrm>
            <a:off x="379469" y="1362746"/>
            <a:ext cx="4330183" cy="707886"/>
          </a:xfrm>
          <a:custGeom>
            <a:avLst/>
            <a:gdLst>
              <a:gd name="connsiteX0" fmla="*/ 0 w 4330183"/>
              <a:gd name="connsiteY0" fmla="*/ 0 h 707886"/>
              <a:gd name="connsiteX1" fmla="*/ 411367 w 4330183"/>
              <a:gd name="connsiteY1" fmla="*/ 0 h 707886"/>
              <a:gd name="connsiteX2" fmla="*/ 866037 w 4330183"/>
              <a:gd name="connsiteY2" fmla="*/ 0 h 707886"/>
              <a:gd name="connsiteX3" fmla="*/ 1493913 w 4330183"/>
              <a:gd name="connsiteY3" fmla="*/ 0 h 707886"/>
              <a:gd name="connsiteX4" fmla="*/ 2035186 w 4330183"/>
              <a:gd name="connsiteY4" fmla="*/ 0 h 707886"/>
              <a:gd name="connsiteX5" fmla="*/ 2576459 w 4330183"/>
              <a:gd name="connsiteY5" fmla="*/ 0 h 707886"/>
              <a:gd name="connsiteX6" fmla="*/ 3031128 w 4330183"/>
              <a:gd name="connsiteY6" fmla="*/ 0 h 707886"/>
              <a:gd name="connsiteX7" fmla="*/ 3442495 w 4330183"/>
              <a:gd name="connsiteY7" fmla="*/ 0 h 707886"/>
              <a:gd name="connsiteX8" fmla="*/ 4330183 w 4330183"/>
              <a:gd name="connsiteY8" fmla="*/ 0 h 707886"/>
              <a:gd name="connsiteX9" fmla="*/ 4330183 w 4330183"/>
              <a:gd name="connsiteY9" fmla="*/ 339785 h 707886"/>
              <a:gd name="connsiteX10" fmla="*/ 4330183 w 4330183"/>
              <a:gd name="connsiteY10" fmla="*/ 707886 h 707886"/>
              <a:gd name="connsiteX11" fmla="*/ 3702306 w 4330183"/>
              <a:gd name="connsiteY11" fmla="*/ 707886 h 707886"/>
              <a:gd name="connsiteX12" fmla="*/ 3247637 w 4330183"/>
              <a:gd name="connsiteY12" fmla="*/ 707886 h 707886"/>
              <a:gd name="connsiteX13" fmla="*/ 2619761 w 4330183"/>
              <a:gd name="connsiteY13" fmla="*/ 707886 h 707886"/>
              <a:gd name="connsiteX14" fmla="*/ 2121790 w 4330183"/>
              <a:gd name="connsiteY14" fmla="*/ 707886 h 707886"/>
              <a:gd name="connsiteX15" fmla="*/ 1623819 w 4330183"/>
              <a:gd name="connsiteY15" fmla="*/ 707886 h 707886"/>
              <a:gd name="connsiteX16" fmla="*/ 1039244 w 4330183"/>
              <a:gd name="connsiteY16" fmla="*/ 707886 h 707886"/>
              <a:gd name="connsiteX17" fmla="*/ 497971 w 4330183"/>
              <a:gd name="connsiteY17" fmla="*/ 707886 h 707886"/>
              <a:gd name="connsiteX18" fmla="*/ 0 w 4330183"/>
              <a:gd name="connsiteY18" fmla="*/ 707886 h 707886"/>
              <a:gd name="connsiteX19" fmla="*/ 0 w 4330183"/>
              <a:gd name="connsiteY19" fmla="*/ 361022 h 707886"/>
              <a:gd name="connsiteX20" fmla="*/ 0 w 4330183"/>
              <a:gd name="connsiteY20" fmla="*/ 0 h 7078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330183" h="707886" extrusionOk="0">
                <a:moveTo>
                  <a:pt x="0" y="0"/>
                </a:moveTo>
                <a:cubicBezTo>
                  <a:pt x="198876" y="-4431"/>
                  <a:pt x="294014" y="3207"/>
                  <a:pt x="411367" y="0"/>
                </a:cubicBezTo>
                <a:cubicBezTo>
                  <a:pt x="528720" y="-3207"/>
                  <a:pt x="759936" y="29198"/>
                  <a:pt x="866037" y="0"/>
                </a:cubicBezTo>
                <a:cubicBezTo>
                  <a:pt x="972138" y="-29198"/>
                  <a:pt x="1236007" y="34716"/>
                  <a:pt x="1493913" y="0"/>
                </a:cubicBezTo>
                <a:cubicBezTo>
                  <a:pt x="1751819" y="-34716"/>
                  <a:pt x="1835856" y="4227"/>
                  <a:pt x="2035186" y="0"/>
                </a:cubicBezTo>
                <a:cubicBezTo>
                  <a:pt x="2234516" y="-4227"/>
                  <a:pt x="2462366" y="11991"/>
                  <a:pt x="2576459" y="0"/>
                </a:cubicBezTo>
                <a:cubicBezTo>
                  <a:pt x="2690552" y="-11991"/>
                  <a:pt x="2808292" y="29967"/>
                  <a:pt x="3031128" y="0"/>
                </a:cubicBezTo>
                <a:cubicBezTo>
                  <a:pt x="3253964" y="-29967"/>
                  <a:pt x="3244476" y="30111"/>
                  <a:pt x="3442495" y="0"/>
                </a:cubicBezTo>
                <a:cubicBezTo>
                  <a:pt x="3640514" y="-30111"/>
                  <a:pt x="4002532" y="74021"/>
                  <a:pt x="4330183" y="0"/>
                </a:cubicBezTo>
                <a:cubicBezTo>
                  <a:pt x="4334644" y="134687"/>
                  <a:pt x="4301109" y="209530"/>
                  <a:pt x="4330183" y="339785"/>
                </a:cubicBezTo>
                <a:cubicBezTo>
                  <a:pt x="4359257" y="470041"/>
                  <a:pt x="4321768" y="567019"/>
                  <a:pt x="4330183" y="707886"/>
                </a:cubicBezTo>
                <a:cubicBezTo>
                  <a:pt x="4150997" y="763274"/>
                  <a:pt x="3874660" y="646800"/>
                  <a:pt x="3702306" y="707886"/>
                </a:cubicBezTo>
                <a:cubicBezTo>
                  <a:pt x="3529952" y="768972"/>
                  <a:pt x="3387308" y="704369"/>
                  <a:pt x="3247637" y="707886"/>
                </a:cubicBezTo>
                <a:cubicBezTo>
                  <a:pt x="3107966" y="711403"/>
                  <a:pt x="2828769" y="672593"/>
                  <a:pt x="2619761" y="707886"/>
                </a:cubicBezTo>
                <a:cubicBezTo>
                  <a:pt x="2410753" y="743179"/>
                  <a:pt x="2253449" y="696918"/>
                  <a:pt x="2121790" y="707886"/>
                </a:cubicBezTo>
                <a:cubicBezTo>
                  <a:pt x="1990131" y="718854"/>
                  <a:pt x="1835521" y="671201"/>
                  <a:pt x="1623819" y="707886"/>
                </a:cubicBezTo>
                <a:cubicBezTo>
                  <a:pt x="1412117" y="744571"/>
                  <a:pt x="1199807" y="690385"/>
                  <a:pt x="1039244" y="707886"/>
                </a:cubicBezTo>
                <a:cubicBezTo>
                  <a:pt x="878681" y="725387"/>
                  <a:pt x="683997" y="672256"/>
                  <a:pt x="497971" y="707886"/>
                </a:cubicBezTo>
                <a:cubicBezTo>
                  <a:pt x="311945" y="743516"/>
                  <a:pt x="227352" y="663815"/>
                  <a:pt x="0" y="707886"/>
                </a:cubicBezTo>
                <a:cubicBezTo>
                  <a:pt x="-35401" y="537662"/>
                  <a:pt x="17234" y="514612"/>
                  <a:pt x="0" y="361022"/>
                </a:cubicBezTo>
                <a:cubicBezTo>
                  <a:pt x="-17234" y="207432"/>
                  <a:pt x="35860" y="156287"/>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lgn="just">
              <a:buFont typeface="Wingdings" panose="05000000000000000000" pitchFamily="2" charset="2"/>
              <a:buChar char="q"/>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Liste des champs Jungo concernés par les Infobulles :</a:t>
            </a:r>
          </a:p>
        </p:txBody>
      </p:sp>
      <p:sp>
        <p:nvSpPr>
          <p:cNvPr id="12" name="ZoneTexte 11">
            <a:extLst>
              <a:ext uri="{FF2B5EF4-FFF2-40B4-BE49-F238E27FC236}">
                <a16:creationId xmlns:a16="http://schemas.microsoft.com/office/drawing/2014/main" id="{1C782175-DA1D-ADBC-1856-716C96222C74}"/>
              </a:ext>
            </a:extLst>
          </p:cNvPr>
          <p:cNvSpPr txBox="1"/>
          <p:nvPr/>
        </p:nvSpPr>
        <p:spPr>
          <a:xfrm>
            <a:off x="5586979" y="1748909"/>
            <a:ext cx="3244543" cy="338554"/>
          </a:xfrm>
          <a:prstGeom prst="rect">
            <a:avLst/>
          </a:prstGeom>
          <a:noFill/>
        </p:spPr>
        <p:txBody>
          <a:bodyPr wrap="none" rtlCol="0">
            <a:spAutoFit/>
          </a:bodyPr>
          <a:lstStyle/>
          <a:p>
            <a:r>
              <a:rPr lang="fr-FR" sz="1600" b="1" i="1" dirty="0">
                <a:solidFill>
                  <a:srgbClr val="00B050"/>
                </a:solidFill>
              </a:rPr>
              <a:t>Fiche détaillée Action/ onglet Projet</a:t>
            </a:r>
          </a:p>
        </p:txBody>
      </p:sp>
      <p:sp>
        <p:nvSpPr>
          <p:cNvPr id="3" name="ZoneTexte 2">
            <a:extLst>
              <a:ext uri="{FF2B5EF4-FFF2-40B4-BE49-F238E27FC236}">
                <a16:creationId xmlns:a16="http://schemas.microsoft.com/office/drawing/2014/main" id="{97F28E73-73FC-64FC-41C7-641D08BAC230}"/>
              </a:ext>
            </a:extLst>
          </p:cNvPr>
          <p:cNvSpPr txBox="1"/>
          <p:nvPr/>
        </p:nvSpPr>
        <p:spPr>
          <a:xfrm>
            <a:off x="726164" y="2087463"/>
            <a:ext cx="4330183" cy="4462760"/>
          </a:xfrm>
          <a:custGeom>
            <a:avLst/>
            <a:gdLst>
              <a:gd name="connsiteX0" fmla="*/ 0 w 4330183"/>
              <a:gd name="connsiteY0" fmla="*/ 0 h 4462760"/>
              <a:gd name="connsiteX1" fmla="*/ 411367 w 4330183"/>
              <a:gd name="connsiteY1" fmla="*/ 0 h 4462760"/>
              <a:gd name="connsiteX2" fmla="*/ 866037 w 4330183"/>
              <a:gd name="connsiteY2" fmla="*/ 0 h 4462760"/>
              <a:gd name="connsiteX3" fmla="*/ 1493913 w 4330183"/>
              <a:gd name="connsiteY3" fmla="*/ 0 h 4462760"/>
              <a:gd name="connsiteX4" fmla="*/ 2035186 w 4330183"/>
              <a:gd name="connsiteY4" fmla="*/ 0 h 4462760"/>
              <a:gd name="connsiteX5" fmla="*/ 2576459 w 4330183"/>
              <a:gd name="connsiteY5" fmla="*/ 0 h 4462760"/>
              <a:gd name="connsiteX6" fmla="*/ 3031128 w 4330183"/>
              <a:gd name="connsiteY6" fmla="*/ 0 h 4462760"/>
              <a:gd name="connsiteX7" fmla="*/ 3442495 w 4330183"/>
              <a:gd name="connsiteY7" fmla="*/ 0 h 4462760"/>
              <a:gd name="connsiteX8" fmla="*/ 4330183 w 4330183"/>
              <a:gd name="connsiteY8" fmla="*/ 0 h 4462760"/>
              <a:gd name="connsiteX9" fmla="*/ 4330183 w 4330183"/>
              <a:gd name="connsiteY9" fmla="*/ 468590 h 4462760"/>
              <a:gd name="connsiteX10" fmla="*/ 4330183 w 4330183"/>
              <a:gd name="connsiteY10" fmla="*/ 1026435 h 4462760"/>
              <a:gd name="connsiteX11" fmla="*/ 4330183 w 4330183"/>
              <a:gd name="connsiteY11" fmla="*/ 1673535 h 4462760"/>
              <a:gd name="connsiteX12" fmla="*/ 4330183 w 4330183"/>
              <a:gd name="connsiteY12" fmla="*/ 2097497 h 4462760"/>
              <a:gd name="connsiteX13" fmla="*/ 4330183 w 4330183"/>
              <a:gd name="connsiteY13" fmla="*/ 2655342 h 4462760"/>
              <a:gd name="connsiteX14" fmla="*/ 4330183 w 4330183"/>
              <a:gd name="connsiteY14" fmla="*/ 3302442 h 4462760"/>
              <a:gd name="connsiteX15" fmla="*/ 4330183 w 4330183"/>
              <a:gd name="connsiteY15" fmla="*/ 3904915 h 4462760"/>
              <a:gd name="connsiteX16" fmla="*/ 4330183 w 4330183"/>
              <a:gd name="connsiteY16" fmla="*/ 4462760 h 4462760"/>
              <a:gd name="connsiteX17" fmla="*/ 3788910 w 4330183"/>
              <a:gd name="connsiteY17" fmla="*/ 4462760 h 4462760"/>
              <a:gd name="connsiteX18" fmla="*/ 3290939 w 4330183"/>
              <a:gd name="connsiteY18" fmla="*/ 4462760 h 4462760"/>
              <a:gd name="connsiteX19" fmla="*/ 2792968 w 4330183"/>
              <a:gd name="connsiteY19" fmla="*/ 4462760 h 4462760"/>
              <a:gd name="connsiteX20" fmla="*/ 2294997 w 4330183"/>
              <a:gd name="connsiteY20" fmla="*/ 4462760 h 4462760"/>
              <a:gd name="connsiteX21" fmla="*/ 1710422 w 4330183"/>
              <a:gd name="connsiteY21" fmla="*/ 4462760 h 4462760"/>
              <a:gd name="connsiteX22" fmla="*/ 1125848 w 4330183"/>
              <a:gd name="connsiteY22" fmla="*/ 4462760 h 4462760"/>
              <a:gd name="connsiteX23" fmla="*/ 627877 w 4330183"/>
              <a:gd name="connsiteY23" fmla="*/ 4462760 h 4462760"/>
              <a:gd name="connsiteX24" fmla="*/ 0 w 4330183"/>
              <a:gd name="connsiteY24" fmla="*/ 4462760 h 4462760"/>
              <a:gd name="connsiteX25" fmla="*/ 0 w 4330183"/>
              <a:gd name="connsiteY25" fmla="*/ 3949543 h 4462760"/>
              <a:gd name="connsiteX26" fmla="*/ 0 w 4330183"/>
              <a:gd name="connsiteY26" fmla="*/ 3525580 h 4462760"/>
              <a:gd name="connsiteX27" fmla="*/ 0 w 4330183"/>
              <a:gd name="connsiteY27" fmla="*/ 3056991 h 4462760"/>
              <a:gd name="connsiteX28" fmla="*/ 0 w 4330183"/>
              <a:gd name="connsiteY28" fmla="*/ 2588401 h 4462760"/>
              <a:gd name="connsiteX29" fmla="*/ 0 w 4330183"/>
              <a:gd name="connsiteY29" fmla="*/ 2075183 h 4462760"/>
              <a:gd name="connsiteX30" fmla="*/ 0 w 4330183"/>
              <a:gd name="connsiteY30" fmla="*/ 1517338 h 4462760"/>
              <a:gd name="connsiteX31" fmla="*/ 0 w 4330183"/>
              <a:gd name="connsiteY31" fmla="*/ 1048749 h 4462760"/>
              <a:gd name="connsiteX32" fmla="*/ 0 w 4330183"/>
              <a:gd name="connsiteY32" fmla="*/ 490904 h 4462760"/>
              <a:gd name="connsiteX33" fmla="*/ 0 w 4330183"/>
              <a:gd name="connsiteY33" fmla="*/ 0 h 4462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4330183" h="4462760" extrusionOk="0">
                <a:moveTo>
                  <a:pt x="0" y="0"/>
                </a:moveTo>
                <a:cubicBezTo>
                  <a:pt x="198876" y="-4431"/>
                  <a:pt x="294014" y="3207"/>
                  <a:pt x="411367" y="0"/>
                </a:cubicBezTo>
                <a:cubicBezTo>
                  <a:pt x="528720" y="-3207"/>
                  <a:pt x="759936" y="29198"/>
                  <a:pt x="866037" y="0"/>
                </a:cubicBezTo>
                <a:cubicBezTo>
                  <a:pt x="972138" y="-29198"/>
                  <a:pt x="1236007" y="34716"/>
                  <a:pt x="1493913" y="0"/>
                </a:cubicBezTo>
                <a:cubicBezTo>
                  <a:pt x="1751819" y="-34716"/>
                  <a:pt x="1835856" y="4227"/>
                  <a:pt x="2035186" y="0"/>
                </a:cubicBezTo>
                <a:cubicBezTo>
                  <a:pt x="2234516" y="-4227"/>
                  <a:pt x="2462366" y="11991"/>
                  <a:pt x="2576459" y="0"/>
                </a:cubicBezTo>
                <a:cubicBezTo>
                  <a:pt x="2690552" y="-11991"/>
                  <a:pt x="2808292" y="29967"/>
                  <a:pt x="3031128" y="0"/>
                </a:cubicBezTo>
                <a:cubicBezTo>
                  <a:pt x="3253964" y="-29967"/>
                  <a:pt x="3244476" y="30111"/>
                  <a:pt x="3442495" y="0"/>
                </a:cubicBezTo>
                <a:cubicBezTo>
                  <a:pt x="3640514" y="-30111"/>
                  <a:pt x="4002532" y="74021"/>
                  <a:pt x="4330183" y="0"/>
                </a:cubicBezTo>
                <a:cubicBezTo>
                  <a:pt x="4366388" y="150227"/>
                  <a:pt x="4325553" y="336137"/>
                  <a:pt x="4330183" y="468590"/>
                </a:cubicBezTo>
                <a:cubicBezTo>
                  <a:pt x="4334813" y="601043"/>
                  <a:pt x="4326186" y="765045"/>
                  <a:pt x="4330183" y="1026435"/>
                </a:cubicBezTo>
                <a:cubicBezTo>
                  <a:pt x="4334180" y="1287825"/>
                  <a:pt x="4255984" y="1533066"/>
                  <a:pt x="4330183" y="1673535"/>
                </a:cubicBezTo>
                <a:cubicBezTo>
                  <a:pt x="4404382" y="1814004"/>
                  <a:pt x="4309145" y="1992046"/>
                  <a:pt x="4330183" y="2097497"/>
                </a:cubicBezTo>
                <a:cubicBezTo>
                  <a:pt x="4351221" y="2202948"/>
                  <a:pt x="4323476" y="2484246"/>
                  <a:pt x="4330183" y="2655342"/>
                </a:cubicBezTo>
                <a:cubicBezTo>
                  <a:pt x="4336890" y="2826438"/>
                  <a:pt x="4263191" y="3144885"/>
                  <a:pt x="4330183" y="3302442"/>
                </a:cubicBezTo>
                <a:cubicBezTo>
                  <a:pt x="4397175" y="3459999"/>
                  <a:pt x="4303529" y="3621674"/>
                  <a:pt x="4330183" y="3904915"/>
                </a:cubicBezTo>
                <a:cubicBezTo>
                  <a:pt x="4356837" y="4188156"/>
                  <a:pt x="4307855" y="4205386"/>
                  <a:pt x="4330183" y="4462760"/>
                </a:cubicBezTo>
                <a:cubicBezTo>
                  <a:pt x="4144389" y="4506004"/>
                  <a:pt x="3974936" y="4427130"/>
                  <a:pt x="3788910" y="4462760"/>
                </a:cubicBezTo>
                <a:cubicBezTo>
                  <a:pt x="3602884" y="4498390"/>
                  <a:pt x="3518291" y="4418689"/>
                  <a:pt x="3290939" y="4462760"/>
                </a:cubicBezTo>
                <a:cubicBezTo>
                  <a:pt x="3063587" y="4506831"/>
                  <a:pt x="2963930" y="4428016"/>
                  <a:pt x="2792968" y="4462760"/>
                </a:cubicBezTo>
                <a:cubicBezTo>
                  <a:pt x="2622006" y="4497504"/>
                  <a:pt x="2442374" y="4461459"/>
                  <a:pt x="2294997" y="4462760"/>
                </a:cubicBezTo>
                <a:cubicBezTo>
                  <a:pt x="2147620" y="4464061"/>
                  <a:pt x="1977418" y="4416172"/>
                  <a:pt x="1710422" y="4462760"/>
                </a:cubicBezTo>
                <a:cubicBezTo>
                  <a:pt x="1443426" y="4509348"/>
                  <a:pt x="1412096" y="4427603"/>
                  <a:pt x="1125848" y="4462760"/>
                </a:cubicBezTo>
                <a:cubicBezTo>
                  <a:pt x="839600" y="4497917"/>
                  <a:pt x="841602" y="4438855"/>
                  <a:pt x="627877" y="4462760"/>
                </a:cubicBezTo>
                <a:cubicBezTo>
                  <a:pt x="414152" y="4486665"/>
                  <a:pt x="207416" y="4440219"/>
                  <a:pt x="0" y="4462760"/>
                </a:cubicBezTo>
                <a:cubicBezTo>
                  <a:pt x="-36513" y="4292877"/>
                  <a:pt x="18783" y="4103964"/>
                  <a:pt x="0" y="3949543"/>
                </a:cubicBezTo>
                <a:cubicBezTo>
                  <a:pt x="-18783" y="3795122"/>
                  <a:pt x="17173" y="3639897"/>
                  <a:pt x="0" y="3525580"/>
                </a:cubicBezTo>
                <a:cubicBezTo>
                  <a:pt x="-17173" y="3411263"/>
                  <a:pt x="50265" y="3232474"/>
                  <a:pt x="0" y="3056991"/>
                </a:cubicBezTo>
                <a:cubicBezTo>
                  <a:pt x="-50265" y="2881508"/>
                  <a:pt x="12579" y="2704096"/>
                  <a:pt x="0" y="2588401"/>
                </a:cubicBezTo>
                <a:cubicBezTo>
                  <a:pt x="-12579" y="2472706"/>
                  <a:pt x="38442" y="2232690"/>
                  <a:pt x="0" y="2075183"/>
                </a:cubicBezTo>
                <a:cubicBezTo>
                  <a:pt x="-38442" y="1917676"/>
                  <a:pt x="66593" y="1673696"/>
                  <a:pt x="0" y="1517338"/>
                </a:cubicBezTo>
                <a:cubicBezTo>
                  <a:pt x="-66593" y="1360981"/>
                  <a:pt x="38359" y="1161282"/>
                  <a:pt x="0" y="1048749"/>
                </a:cubicBezTo>
                <a:cubicBezTo>
                  <a:pt x="-38359" y="936216"/>
                  <a:pt x="59907" y="706885"/>
                  <a:pt x="0" y="490904"/>
                </a:cubicBezTo>
                <a:cubicBezTo>
                  <a:pt x="-59907" y="274923"/>
                  <a:pt x="12860" y="206326"/>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algn="just"/>
            <a:r>
              <a:rPr lang="fr-FR" sz="2000" b="1" dirty="0">
                <a:solidFill>
                  <a:schemeClr val="accent4"/>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&lt; </a:t>
            </a: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Fiche action</a:t>
            </a:r>
          </a:p>
          <a:p>
            <a:pPr algn="just"/>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fr-FR" sz="16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Mode intervention</a:t>
            </a:r>
          </a:p>
          <a:p>
            <a:pPr algn="just"/>
            <a:r>
              <a:rPr lang="fr-FR" sz="16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 Etape du référentiel</a:t>
            </a:r>
          </a:p>
          <a:p>
            <a:pPr algn="just"/>
            <a:r>
              <a:rPr lang="fr-FR" sz="16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 Objectif</a:t>
            </a:r>
          </a:p>
          <a:p>
            <a:pPr algn="just"/>
            <a:endParaRPr lang="fr-FR" sz="1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endParaRPr>
          </a:p>
          <a:p>
            <a:pPr algn="just"/>
            <a:r>
              <a:rPr lang="fr-FR" sz="2000" b="1" dirty="0">
                <a:solidFill>
                  <a:schemeClr val="accent4"/>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&lt; </a:t>
            </a: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Fiche Entrepreneur/ Projet</a:t>
            </a:r>
          </a:p>
          <a:p>
            <a:pPr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fr-FR" sz="16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Titre projet</a:t>
            </a:r>
          </a:p>
          <a:p>
            <a:pPr algn="just"/>
            <a:r>
              <a:rPr lang="fr-FR" sz="16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 Description projet</a:t>
            </a:r>
          </a:p>
          <a:p>
            <a:pPr algn="just"/>
            <a:r>
              <a:rPr lang="fr-FR" sz="16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 Etat du projet</a:t>
            </a:r>
          </a:p>
          <a:p>
            <a:pPr algn="just"/>
            <a:r>
              <a:rPr lang="fr-FR" sz="16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 NAF</a:t>
            </a:r>
          </a:p>
          <a:p>
            <a:pPr algn="just"/>
            <a:endParaRPr lang="fr-FR" sz="1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endParaRPr>
          </a:p>
          <a:p>
            <a:pPr algn="just"/>
            <a:r>
              <a:rPr lang="fr-FR" sz="2000" b="1" dirty="0">
                <a:solidFill>
                  <a:schemeClr val="accent4"/>
                </a:solidFill>
                <a:latin typeface="Calibri" panose="020F0502020204030204" pitchFamily="34" charset="0"/>
                <a:cs typeface="Times New Roman" panose="02020603050405020304" pitchFamily="18" charset="0"/>
                <a:sym typeface="Wingdings" panose="05000000000000000000" pitchFamily="2" charset="2"/>
              </a:rPr>
              <a:t>&lt;</a:t>
            </a: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Fiche Partenaire/ Identité</a:t>
            </a:r>
          </a:p>
          <a:p>
            <a:pPr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fr-FR" sz="16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Logo</a:t>
            </a:r>
          </a:p>
          <a:p>
            <a:pPr algn="just"/>
            <a:endParaRPr lang="fr-FR" sz="1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endParaRPr>
          </a:p>
          <a:p>
            <a:pPr algn="just"/>
            <a:r>
              <a:rPr lang="fr-FR" sz="2000" b="1" dirty="0">
                <a:solidFill>
                  <a:schemeClr val="accent4"/>
                </a:solidFill>
                <a:latin typeface="Calibri" panose="020F0502020204030204" pitchFamily="34" charset="0"/>
                <a:cs typeface="Times New Roman" panose="02020603050405020304" pitchFamily="18" charset="0"/>
                <a:sym typeface="Wingdings" panose="05000000000000000000" pitchFamily="2" charset="2"/>
              </a:rPr>
              <a:t>&lt;</a:t>
            </a: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Fiche Partenaire/ Caractéristique BGE	</a:t>
            </a:r>
            <a:r>
              <a:rPr lang="fr-FR" sz="16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Famille partenaire</a:t>
            </a:r>
          </a:p>
          <a:p>
            <a:pPr algn="just"/>
            <a:r>
              <a:rPr lang="fr-FR" sz="16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 Référent partenaire</a:t>
            </a:r>
          </a:p>
        </p:txBody>
      </p:sp>
      <p:pic>
        <p:nvPicPr>
          <p:cNvPr id="9" name="Image 8">
            <a:extLst>
              <a:ext uri="{FF2B5EF4-FFF2-40B4-BE49-F238E27FC236}">
                <a16:creationId xmlns:a16="http://schemas.microsoft.com/office/drawing/2014/main" id="{DB30022B-0595-6A8C-4013-087FB895B9AA}"/>
              </a:ext>
            </a:extLst>
          </p:cNvPr>
          <p:cNvPicPr>
            <a:picLocks noChangeAspect="1"/>
          </p:cNvPicPr>
          <p:nvPr/>
        </p:nvPicPr>
        <p:blipFill>
          <a:blip r:embed="rId3"/>
          <a:stretch>
            <a:fillRect/>
          </a:stretch>
        </p:blipFill>
        <p:spPr>
          <a:xfrm>
            <a:off x="5566596" y="2070632"/>
            <a:ext cx="6047102" cy="2963523"/>
          </a:xfrm>
          <a:prstGeom prst="rect">
            <a:avLst/>
          </a:prstGeom>
          <a:ln>
            <a:solidFill>
              <a:schemeClr val="bg1">
                <a:lumMod val="65000"/>
              </a:schemeClr>
            </a:solidFill>
          </a:ln>
        </p:spPr>
      </p:pic>
    </p:spTree>
    <p:extLst>
      <p:ext uri="{BB962C8B-B14F-4D97-AF65-F5344CB8AC3E}">
        <p14:creationId xmlns:p14="http://schemas.microsoft.com/office/powerpoint/2010/main" val="4227135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C1C18CD6-782F-4560-81A5-3E1B7AF2FED0}"/>
              </a:ext>
            </a:extLst>
          </p:cNvPr>
          <p:cNvSpPr txBox="1"/>
          <p:nvPr/>
        </p:nvSpPr>
        <p:spPr>
          <a:xfrm>
            <a:off x="379468" y="315745"/>
            <a:ext cx="10445848" cy="584775"/>
          </a:xfrm>
          <a:prstGeom prst="rect">
            <a:avLst/>
          </a:prstGeom>
          <a:solidFill>
            <a:srgbClr val="2F479E"/>
          </a:solidFill>
        </p:spPr>
        <p:txBody>
          <a:bodyPr wrap="square" rtlCol="0">
            <a:spAutoFit/>
          </a:bodyPr>
          <a:lstStyle/>
          <a:p>
            <a:r>
              <a:rPr lang="fr-FR" sz="3200" dirty="0">
                <a:solidFill>
                  <a:schemeClr val="bg1"/>
                </a:solidFill>
              </a:rPr>
              <a:t>RECHERCHE ACTION/ AJOUT INFOS dans TABLEAU ACTIONS --</a:t>
            </a:r>
          </a:p>
        </p:txBody>
      </p:sp>
      <p:pic>
        <p:nvPicPr>
          <p:cNvPr id="8" name="Image 7" descr="Une image contenant jeu&#10;&#10;Description générée automatiquement">
            <a:extLst>
              <a:ext uri="{FF2B5EF4-FFF2-40B4-BE49-F238E27FC236}">
                <a16:creationId xmlns:a16="http://schemas.microsoft.com/office/drawing/2014/main" id="{9DA96F69-772A-4B86-85D9-8857FBCAEF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10248" y="194058"/>
            <a:ext cx="1099552" cy="706462"/>
          </a:xfrm>
          <a:prstGeom prst="rect">
            <a:avLst/>
          </a:prstGeom>
        </p:spPr>
      </p:pic>
      <p:sp>
        <p:nvSpPr>
          <p:cNvPr id="10" name="ZoneTexte 9">
            <a:extLst>
              <a:ext uri="{FF2B5EF4-FFF2-40B4-BE49-F238E27FC236}">
                <a16:creationId xmlns:a16="http://schemas.microsoft.com/office/drawing/2014/main" id="{748FCAE0-5AE3-40CB-B7A8-6304A9E0D697}"/>
              </a:ext>
            </a:extLst>
          </p:cNvPr>
          <p:cNvSpPr txBox="1"/>
          <p:nvPr/>
        </p:nvSpPr>
        <p:spPr>
          <a:xfrm>
            <a:off x="379470" y="1529895"/>
            <a:ext cx="3809072" cy="1323439"/>
          </a:xfrm>
          <a:custGeom>
            <a:avLst/>
            <a:gdLst>
              <a:gd name="connsiteX0" fmla="*/ 0 w 3809072"/>
              <a:gd name="connsiteY0" fmla="*/ 0 h 1323439"/>
              <a:gd name="connsiteX1" fmla="*/ 429881 w 3809072"/>
              <a:gd name="connsiteY1" fmla="*/ 0 h 1323439"/>
              <a:gd name="connsiteX2" fmla="*/ 897853 w 3809072"/>
              <a:gd name="connsiteY2" fmla="*/ 0 h 1323439"/>
              <a:gd name="connsiteX3" fmla="*/ 1518187 w 3809072"/>
              <a:gd name="connsiteY3" fmla="*/ 0 h 1323439"/>
              <a:gd name="connsiteX4" fmla="*/ 2062340 w 3809072"/>
              <a:gd name="connsiteY4" fmla="*/ 0 h 1323439"/>
              <a:gd name="connsiteX5" fmla="*/ 2606494 w 3809072"/>
              <a:gd name="connsiteY5" fmla="*/ 0 h 1323439"/>
              <a:gd name="connsiteX6" fmla="*/ 3074465 w 3809072"/>
              <a:gd name="connsiteY6" fmla="*/ 0 h 1323439"/>
              <a:gd name="connsiteX7" fmla="*/ 3809072 w 3809072"/>
              <a:gd name="connsiteY7" fmla="*/ 0 h 1323439"/>
              <a:gd name="connsiteX8" fmla="*/ 3809072 w 3809072"/>
              <a:gd name="connsiteY8" fmla="*/ 414678 h 1323439"/>
              <a:gd name="connsiteX9" fmla="*/ 3809072 w 3809072"/>
              <a:gd name="connsiteY9" fmla="*/ 869058 h 1323439"/>
              <a:gd name="connsiteX10" fmla="*/ 3809072 w 3809072"/>
              <a:gd name="connsiteY10" fmla="*/ 1323439 h 1323439"/>
              <a:gd name="connsiteX11" fmla="*/ 3188737 w 3809072"/>
              <a:gd name="connsiteY11" fmla="*/ 1323439 h 1323439"/>
              <a:gd name="connsiteX12" fmla="*/ 2720766 w 3809072"/>
              <a:gd name="connsiteY12" fmla="*/ 1323439 h 1323439"/>
              <a:gd name="connsiteX13" fmla="*/ 2100431 w 3809072"/>
              <a:gd name="connsiteY13" fmla="*/ 1323439 h 1323439"/>
              <a:gd name="connsiteX14" fmla="*/ 1594369 w 3809072"/>
              <a:gd name="connsiteY14" fmla="*/ 1323439 h 1323439"/>
              <a:gd name="connsiteX15" fmla="*/ 1088306 w 3809072"/>
              <a:gd name="connsiteY15" fmla="*/ 1323439 h 1323439"/>
              <a:gd name="connsiteX16" fmla="*/ 506062 w 3809072"/>
              <a:gd name="connsiteY16" fmla="*/ 1323439 h 1323439"/>
              <a:gd name="connsiteX17" fmla="*/ 0 w 3809072"/>
              <a:gd name="connsiteY17" fmla="*/ 1323439 h 1323439"/>
              <a:gd name="connsiteX18" fmla="*/ 0 w 3809072"/>
              <a:gd name="connsiteY18" fmla="*/ 895527 h 1323439"/>
              <a:gd name="connsiteX19" fmla="*/ 0 w 3809072"/>
              <a:gd name="connsiteY19" fmla="*/ 467615 h 1323439"/>
              <a:gd name="connsiteX20" fmla="*/ 0 w 3809072"/>
              <a:gd name="connsiteY20" fmla="*/ 0 h 1323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809072" h="1323439" extrusionOk="0">
                <a:moveTo>
                  <a:pt x="0" y="0"/>
                </a:moveTo>
                <a:cubicBezTo>
                  <a:pt x="138875" y="-23830"/>
                  <a:pt x="224188" y="9818"/>
                  <a:pt x="429881" y="0"/>
                </a:cubicBezTo>
                <a:cubicBezTo>
                  <a:pt x="635574" y="-9818"/>
                  <a:pt x="777526" y="48304"/>
                  <a:pt x="897853" y="0"/>
                </a:cubicBezTo>
                <a:cubicBezTo>
                  <a:pt x="1018180" y="-48304"/>
                  <a:pt x="1250912" y="65368"/>
                  <a:pt x="1518187" y="0"/>
                </a:cubicBezTo>
                <a:cubicBezTo>
                  <a:pt x="1785462" y="-65368"/>
                  <a:pt x="1829120" y="24422"/>
                  <a:pt x="2062340" y="0"/>
                </a:cubicBezTo>
                <a:cubicBezTo>
                  <a:pt x="2295560" y="-24422"/>
                  <a:pt x="2489248" y="26898"/>
                  <a:pt x="2606494" y="0"/>
                </a:cubicBezTo>
                <a:cubicBezTo>
                  <a:pt x="2723740" y="-26898"/>
                  <a:pt x="2933780" y="13001"/>
                  <a:pt x="3074465" y="0"/>
                </a:cubicBezTo>
                <a:cubicBezTo>
                  <a:pt x="3215150" y="-13001"/>
                  <a:pt x="3658875" y="64167"/>
                  <a:pt x="3809072" y="0"/>
                </a:cubicBezTo>
                <a:cubicBezTo>
                  <a:pt x="3841999" y="139733"/>
                  <a:pt x="3788876" y="301595"/>
                  <a:pt x="3809072" y="414678"/>
                </a:cubicBezTo>
                <a:cubicBezTo>
                  <a:pt x="3829268" y="527761"/>
                  <a:pt x="3774465" y="658627"/>
                  <a:pt x="3809072" y="869058"/>
                </a:cubicBezTo>
                <a:cubicBezTo>
                  <a:pt x="3843679" y="1079489"/>
                  <a:pt x="3808957" y="1232422"/>
                  <a:pt x="3809072" y="1323439"/>
                </a:cubicBezTo>
                <a:cubicBezTo>
                  <a:pt x="3530400" y="1388081"/>
                  <a:pt x="3487881" y="1298629"/>
                  <a:pt x="3188737" y="1323439"/>
                </a:cubicBezTo>
                <a:cubicBezTo>
                  <a:pt x="2889594" y="1348249"/>
                  <a:pt x="2908638" y="1310487"/>
                  <a:pt x="2720766" y="1323439"/>
                </a:cubicBezTo>
                <a:cubicBezTo>
                  <a:pt x="2532894" y="1336391"/>
                  <a:pt x="2275858" y="1260416"/>
                  <a:pt x="2100431" y="1323439"/>
                </a:cubicBezTo>
                <a:cubicBezTo>
                  <a:pt x="1925005" y="1386462"/>
                  <a:pt x="1776490" y="1274314"/>
                  <a:pt x="1594369" y="1323439"/>
                </a:cubicBezTo>
                <a:cubicBezTo>
                  <a:pt x="1412248" y="1372564"/>
                  <a:pt x="1247062" y="1268431"/>
                  <a:pt x="1088306" y="1323439"/>
                </a:cubicBezTo>
                <a:cubicBezTo>
                  <a:pt x="929550" y="1378447"/>
                  <a:pt x="790826" y="1273274"/>
                  <a:pt x="506062" y="1323439"/>
                </a:cubicBezTo>
                <a:cubicBezTo>
                  <a:pt x="221298" y="1373604"/>
                  <a:pt x="214448" y="1318916"/>
                  <a:pt x="0" y="1323439"/>
                </a:cubicBezTo>
                <a:cubicBezTo>
                  <a:pt x="-28225" y="1235056"/>
                  <a:pt x="205" y="1074263"/>
                  <a:pt x="0" y="895527"/>
                </a:cubicBezTo>
                <a:cubicBezTo>
                  <a:pt x="-205" y="716791"/>
                  <a:pt x="41027" y="612769"/>
                  <a:pt x="0" y="467615"/>
                </a:cubicBezTo>
                <a:cubicBezTo>
                  <a:pt x="-41027" y="322461"/>
                  <a:pt x="24192" y="197894"/>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lgn="just">
              <a:buFont typeface="Wingdings" panose="05000000000000000000" pitchFamily="2" charset="2"/>
              <a:buChar char="q"/>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Dans le tableau de Recherche des actions, ont été ajoutés :</a:t>
            </a:r>
          </a:p>
          <a:p>
            <a:pPr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           - le Mode d’intervention</a:t>
            </a:r>
          </a:p>
          <a:p>
            <a:pPr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           - le nom de l’Intervenant</a:t>
            </a:r>
          </a:p>
        </p:txBody>
      </p:sp>
      <p:sp>
        <p:nvSpPr>
          <p:cNvPr id="2" name="ZoneTexte 1">
            <a:extLst>
              <a:ext uri="{FF2B5EF4-FFF2-40B4-BE49-F238E27FC236}">
                <a16:creationId xmlns:a16="http://schemas.microsoft.com/office/drawing/2014/main" id="{F1D0FF1A-9446-76CA-ACF7-DAABC28E5A66}"/>
              </a:ext>
            </a:extLst>
          </p:cNvPr>
          <p:cNvSpPr txBox="1"/>
          <p:nvPr/>
        </p:nvSpPr>
        <p:spPr>
          <a:xfrm>
            <a:off x="4488380" y="1529895"/>
            <a:ext cx="3098284" cy="338554"/>
          </a:xfrm>
          <a:prstGeom prst="rect">
            <a:avLst/>
          </a:prstGeom>
          <a:noFill/>
        </p:spPr>
        <p:txBody>
          <a:bodyPr wrap="none" rtlCol="0">
            <a:spAutoFit/>
          </a:bodyPr>
          <a:lstStyle/>
          <a:p>
            <a:r>
              <a:rPr lang="fr-FR" sz="1600" b="1" i="1" dirty="0">
                <a:solidFill>
                  <a:srgbClr val="00B050"/>
                </a:solidFill>
              </a:rPr>
              <a:t>Gestion Action/ Recherche actions</a:t>
            </a:r>
          </a:p>
        </p:txBody>
      </p:sp>
      <p:pic>
        <p:nvPicPr>
          <p:cNvPr id="12" name="Image 11">
            <a:extLst>
              <a:ext uri="{FF2B5EF4-FFF2-40B4-BE49-F238E27FC236}">
                <a16:creationId xmlns:a16="http://schemas.microsoft.com/office/drawing/2014/main" id="{65BC9FE0-D7BE-91D2-0AD2-C584406BC141}"/>
              </a:ext>
            </a:extLst>
          </p:cNvPr>
          <p:cNvPicPr>
            <a:picLocks noChangeAspect="1"/>
          </p:cNvPicPr>
          <p:nvPr/>
        </p:nvPicPr>
        <p:blipFill>
          <a:blip r:embed="rId3"/>
          <a:stretch>
            <a:fillRect/>
          </a:stretch>
        </p:blipFill>
        <p:spPr>
          <a:xfrm>
            <a:off x="4572007" y="1913429"/>
            <a:ext cx="6338241" cy="1879809"/>
          </a:xfrm>
          <a:prstGeom prst="rect">
            <a:avLst/>
          </a:prstGeom>
          <a:ln>
            <a:solidFill>
              <a:schemeClr val="bg1">
                <a:lumMod val="65000"/>
              </a:schemeClr>
            </a:solidFill>
          </a:ln>
        </p:spPr>
      </p:pic>
    </p:spTree>
    <p:extLst>
      <p:ext uri="{BB962C8B-B14F-4D97-AF65-F5344CB8AC3E}">
        <p14:creationId xmlns:p14="http://schemas.microsoft.com/office/powerpoint/2010/main" val="13767230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C1C18CD6-782F-4560-81A5-3E1B7AF2FED0}"/>
              </a:ext>
            </a:extLst>
          </p:cNvPr>
          <p:cNvSpPr txBox="1"/>
          <p:nvPr/>
        </p:nvSpPr>
        <p:spPr>
          <a:xfrm>
            <a:off x="379468" y="315745"/>
            <a:ext cx="9364299" cy="584775"/>
          </a:xfrm>
          <a:prstGeom prst="rect">
            <a:avLst/>
          </a:prstGeom>
          <a:solidFill>
            <a:srgbClr val="2F479E"/>
          </a:solidFill>
        </p:spPr>
        <p:txBody>
          <a:bodyPr wrap="square" rtlCol="0">
            <a:spAutoFit/>
          </a:bodyPr>
          <a:lstStyle/>
          <a:p>
            <a:r>
              <a:rPr lang="fr-FR" sz="3200" dirty="0">
                <a:solidFill>
                  <a:schemeClr val="bg1"/>
                </a:solidFill>
              </a:rPr>
              <a:t>FICHE ACTION/ OPTIMISATION AFFICHAGE --------</a:t>
            </a:r>
          </a:p>
        </p:txBody>
      </p:sp>
      <p:pic>
        <p:nvPicPr>
          <p:cNvPr id="8" name="Image 7" descr="Une image contenant jeu&#10;&#10;Description générée automatiquement">
            <a:extLst>
              <a:ext uri="{FF2B5EF4-FFF2-40B4-BE49-F238E27FC236}">
                <a16:creationId xmlns:a16="http://schemas.microsoft.com/office/drawing/2014/main" id="{9DA96F69-772A-4B86-85D9-8857FBCAEF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10248" y="194058"/>
            <a:ext cx="1099552" cy="706462"/>
          </a:xfrm>
          <a:prstGeom prst="rect">
            <a:avLst/>
          </a:prstGeom>
        </p:spPr>
      </p:pic>
      <p:sp>
        <p:nvSpPr>
          <p:cNvPr id="10" name="ZoneTexte 9">
            <a:extLst>
              <a:ext uri="{FF2B5EF4-FFF2-40B4-BE49-F238E27FC236}">
                <a16:creationId xmlns:a16="http://schemas.microsoft.com/office/drawing/2014/main" id="{748FCAE0-5AE3-40CB-B7A8-6304A9E0D697}"/>
              </a:ext>
            </a:extLst>
          </p:cNvPr>
          <p:cNvSpPr txBox="1"/>
          <p:nvPr/>
        </p:nvSpPr>
        <p:spPr>
          <a:xfrm>
            <a:off x="379469" y="1362746"/>
            <a:ext cx="5043869" cy="1015663"/>
          </a:xfrm>
          <a:custGeom>
            <a:avLst/>
            <a:gdLst>
              <a:gd name="connsiteX0" fmla="*/ 0 w 5043869"/>
              <a:gd name="connsiteY0" fmla="*/ 0 h 1015663"/>
              <a:gd name="connsiteX1" fmla="*/ 409114 w 5043869"/>
              <a:gd name="connsiteY1" fmla="*/ 0 h 1015663"/>
              <a:gd name="connsiteX2" fmla="*/ 868666 w 5043869"/>
              <a:gd name="connsiteY2" fmla="*/ 0 h 1015663"/>
              <a:gd name="connsiteX3" fmla="*/ 1529974 w 5043869"/>
              <a:gd name="connsiteY3" fmla="*/ 0 h 1015663"/>
              <a:gd name="connsiteX4" fmla="*/ 2090403 w 5043869"/>
              <a:gd name="connsiteY4" fmla="*/ 0 h 1015663"/>
              <a:gd name="connsiteX5" fmla="*/ 2650833 w 5043869"/>
              <a:gd name="connsiteY5" fmla="*/ 0 h 1015663"/>
              <a:gd name="connsiteX6" fmla="*/ 3110386 w 5043869"/>
              <a:gd name="connsiteY6" fmla="*/ 0 h 1015663"/>
              <a:gd name="connsiteX7" fmla="*/ 3519500 w 5043869"/>
              <a:gd name="connsiteY7" fmla="*/ 0 h 1015663"/>
              <a:gd name="connsiteX8" fmla="*/ 3979052 w 5043869"/>
              <a:gd name="connsiteY8" fmla="*/ 0 h 1015663"/>
              <a:gd name="connsiteX9" fmla="*/ 4438605 w 5043869"/>
              <a:gd name="connsiteY9" fmla="*/ 0 h 1015663"/>
              <a:gd name="connsiteX10" fmla="*/ 5043869 w 5043869"/>
              <a:gd name="connsiteY10" fmla="*/ 0 h 1015663"/>
              <a:gd name="connsiteX11" fmla="*/ 5043869 w 5043869"/>
              <a:gd name="connsiteY11" fmla="*/ 507832 h 1015663"/>
              <a:gd name="connsiteX12" fmla="*/ 5043869 w 5043869"/>
              <a:gd name="connsiteY12" fmla="*/ 1015663 h 1015663"/>
              <a:gd name="connsiteX13" fmla="*/ 4483439 w 5043869"/>
              <a:gd name="connsiteY13" fmla="*/ 1015663 h 1015663"/>
              <a:gd name="connsiteX14" fmla="*/ 3973448 w 5043869"/>
              <a:gd name="connsiteY14" fmla="*/ 1015663 h 1015663"/>
              <a:gd name="connsiteX15" fmla="*/ 3463457 w 5043869"/>
              <a:gd name="connsiteY15" fmla="*/ 1015663 h 1015663"/>
              <a:gd name="connsiteX16" fmla="*/ 2852588 w 5043869"/>
              <a:gd name="connsiteY16" fmla="*/ 1015663 h 1015663"/>
              <a:gd name="connsiteX17" fmla="*/ 2292158 w 5043869"/>
              <a:gd name="connsiteY17" fmla="*/ 1015663 h 1015663"/>
              <a:gd name="connsiteX18" fmla="*/ 1782167 w 5043869"/>
              <a:gd name="connsiteY18" fmla="*/ 1015663 h 1015663"/>
              <a:gd name="connsiteX19" fmla="*/ 1272176 w 5043869"/>
              <a:gd name="connsiteY19" fmla="*/ 1015663 h 1015663"/>
              <a:gd name="connsiteX20" fmla="*/ 762185 w 5043869"/>
              <a:gd name="connsiteY20" fmla="*/ 1015663 h 1015663"/>
              <a:gd name="connsiteX21" fmla="*/ 0 w 5043869"/>
              <a:gd name="connsiteY21" fmla="*/ 1015663 h 1015663"/>
              <a:gd name="connsiteX22" fmla="*/ 0 w 5043869"/>
              <a:gd name="connsiteY22" fmla="*/ 497675 h 1015663"/>
              <a:gd name="connsiteX23" fmla="*/ 0 w 5043869"/>
              <a:gd name="connsiteY23" fmla="*/ 0 h 1015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043869" h="1015663" extrusionOk="0">
                <a:moveTo>
                  <a:pt x="0" y="0"/>
                </a:moveTo>
                <a:cubicBezTo>
                  <a:pt x="93901" y="-45207"/>
                  <a:pt x="312974" y="26873"/>
                  <a:pt x="409114" y="0"/>
                </a:cubicBezTo>
                <a:cubicBezTo>
                  <a:pt x="505254" y="-26873"/>
                  <a:pt x="718363" y="46825"/>
                  <a:pt x="868666" y="0"/>
                </a:cubicBezTo>
                <a:cubicBezTo>
                  <a:pt x="1018969" y="-46825"/>
                  <a:pt x="1373707" y="74400"/>
                  <a:pt x="1529974" y="0"/>
                </a:cubicBezTo>
                <a:cubicBezTo>
                  <a:pt x="1686241" y="-74400"/>
                  <a:pt x="1843322" y="4784"/>
                  <a:pt x="2090403" y="0"/>
                </a:cubicBezTo>
                <a:cubicBezTo>
                  <a:pt x="2337484" y="-4784"/>
                  <a:pt x="2455337" y="57480"/>
                  <a:pt x="2650833" y="0"/>
                </a:cubicBezTo>
                <a:cubicBezTo>
                  <a:pt x="2846329" y="-57480"/>
                  <a:pt x="2916824" y="36710"/>
                  <a:pt x="3110386" y="0"/>
                </a:cubicBezTo>
                <a:cubicBezTo>
                  <a:pt x="3303948" y="-36710"/>
                  <a:pt x="3423401" y="21684"/>
                  <a:pt x="3519500" y="0"/>
                </a:cubicBezTo>
                <a:cubicBezTo>
                  <a:pt x="3615599" y="-21684"/>
                  <a:pt x="3843446" y="9247"/>
                  <a:pt x="3979052" y="0"/>
                </a:cubicBezTo>
                <a:cubicBezTo>
                  <a:pt x="4114658" y="-9247"/>
                  <a:pt x="4298874" y="50728"/>
                  <a:pt x="4438605" y="0"/>
                </a:cubicBezTo>
                <a:cubicBezTo>
                  <a:pt x="4578336" y="-50728"/>
                  <a:pt x="4844756" y="45851"/>
                  <a:pt x="5043869" y="0"/>
                </a:cubicBezTo>
                <a:cubicBezTo>
                  <a:pt x="5090083" y="105364"/>
                  <a:pt x="5038904" y="387100"/>
                  <a:pt x="5043869" y="507832"/>
                </a:cubicBezTo>
                <a:cubicBezTo>
                  <a:pt x="5048834" y="628564"/>
                  <a:pt x="4986698" y="828414"/>
                  <a:pt x="5043869" y="1015663"/>
                </a:cubicBezTo>
                <a:cubicBezTo>
                  <a:pt x="4787994" y="1080985"/>
                  <a:pt x="4613341" y="1008926"/>
                  <a:pt x="4483439" y="1015663"/>
                </a:cubicBezTo>
                <a:cubicBezTo>
                  <a:pt x="4353537" y="1022400"/>
                  <a:pt x="4212679" y="980836"/>
                  <a:pt x="3973448" y="1015663"/>
                </a:cubicBezTo>
                <a:cubicBezTo>
                  <a:pt x="3734217" y="1050490"/>
                  <a:pt x="3600462" y="1011570"/>
                  <a:pt x="3463457" y="1015663"/>
                </a:cubicBezTo>
                <a:cubicBezTo>
                  <a:pt x="3326452" y="1019756"/>
                  <a:pt x="3080521" y="965958"/>
                  <a:pt x="2852588" y="1015663"/>
                </a:cubicBezTo>
                <a:cubicBezTo>
                  <a:pt x="2624655" y="1065368"/>
                  <a:pt x="2512644" y="1014868"/>
                  <a:pt x="2292158" y="1015663"/>
                </a:cubicBezTo>
                <a:cubicBezTo>
                  <a:pt x="2071672" y="1016458"/>
                  <a:pt x="1993343" y="989955"/>
                  <a:pt x="1782167" y="1015663"/>
                </a:cubicBezTo>
                <a:cubicBezTo>
                  <a:pt x="1570991" y="1041371"/>
                  <a:pt x="1460003" y="1000364"/>
                  <a:pt x="1272176" y="1015663"/>
                </a:cubicBezTo>
                <a:cubicBezTo>
                  <a:pt x="1084349" y="1030962"/>
                  <a:pt x="948961" y="984693"/>
                  <a:pt x="762185" y="1015663"/>
                </a:cubicBezTo>
                <a:cubicBezTo>
                  <a:pt x="575409" y="1046633"/>
                  <a:pt x="338169" y="972276"/>
                  <a:pt x="0" y="1015663"/>
                </a:cubicBezTo>
                <a:cubicBezTo>
                  <a:pt x="-25401" y="827574"/>
                  <a:pt x="3234" y="647037"/>
                  <a:pt x="0" y="497675"/>
                </a:cubicBezTo>
                <a:cubicBezTo>
                  <a:pt x="-3234" y="348313"/>
                  <a:pt x="34252" y="244648"/>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Pour les actions individuelles, </a:t>
            </a: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rPr>
              <a:t>affichage de l’adresse de l’entrepreneur </a:t>
            </a: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dans la Carte d’identité, en haut à gauche.</a:t>
            </a:r>
          </a:p>
        </p:txBody>
      </p:sp>
      <p:pic>
        <p:nvPicPr>
          <p:cNvPr id="3" name="Image 2">
            <a:extLst>
              <a:ext uri="{FF2B5EF4-FFF2-40B4-BE49-F238E27FC236}">
                <a16:creationId xmlns:a16="http://schemas.microsoft.com/office/drawing/2014/main" id="{F4090B1B-BEA7-F1DD-73AE-203D99A56680}"/>
              </a:ext>
            </a:extLst>
          </p:cNvPr>
          <p:cNvPicPr>
            <a:picLocks noChangeAspect="1"/>
          </p:cNvPicPr>
          <p:nvPr/>
        </p:nvPicPr>
        <p:blipFill>
          <a:blip r:embed="rId3"/>
          <a:stretch>
            <a:fillRect/>
          </a:stretch>
        </p:blipFill>
        <p:spPr>
          <a:xfrm>
            <a:off x="6549358" y="1413355"/>
            <a:ext cx="2860113" cy="1638251"/>
          </a:xfrm>
          <a:prstGeom prst="rect">
            <a:avLst/>
          </a:prstGeom>
          <a:ln>
            <a:solidFill>
              <a:schemeClr val="bg1">
                <a:lumMod val="65000"/>
              </a:schemeClr>
            </a:solidFill>
          </a:ln>
        </p:spPr>
      </p:pic>
      <p:sp>
        <p:nvSpPr>
          <p:cNvPr id="4" name="ZoneTexte 3">
            <a:extLst>
              <a:ext uri="{FF2B5EF4-FFF2-40B4-BE49-F238E27FC236}">
                <a16:creationId xmlns:a16="http://schemas.microsoft.com/office/drawing/2014/main" id="{CCA52932-9A6B-5C2B-1A3E-AB2E283EBA8D}"/>
              </a:ext>
            </a:extLst>
          </p:cNvPr>
          <p:cNvSpPr txBox="1"/>
          <p:nvPr/>
        </p:nvSpPr>
        <p:spPr>
          <a:xfrm>
            <a:off x="379469" y="4169856"/>
            <a:ext cx="5043869" cy="1323439"/>
          </a:xfrm>
          <a:custGeom>
            <a:avLst/>
            <a:gdLst>
              <a:gd name="connsiteX0" fmla="*/ 0 w 5043869"/>
              <a:gd name="connsiteY0" fmla="*/ 0 h 1323439"/>
              <a:gd name="connsiteX1" fmla="*/ 409114 w 5043869"/>
              <a:gd name="connsiteY1" fmla="*/ 0 h 1323439"/>
              <a:gd name="connsiteX2" fmla="*/ 868666 w 5043869"/>
              <a:gd name="connsiteY2" fmla="*/ 0 h 1323439"/>
              <a:gd name="connsiteX3" fmla="*/ 1529974 w 5043869"/>
              <a:gd name="connsiteY3" fmla="*/ 0 h 1323439"/>
              <a:gd name="connsiteX4" fmla="*/ 2090403 w 5043869"/>
              <a:gd name="connsiteY4" fmla="*/ 0 h 1323439"/>
              <a:gd name="connsiteX5" fmla="*/ 2650833 w 5043869"/>
              <a:gd name="connsiteY5" fmla="*/ 0 h 1323439"/>
              <a:gd name="connsiteX6" fmla="*/ 3110386 w 5043869"/>
              <a:gd name="connsiteY6" fmla="*/ 0 h 1323439"/>
              <a:gd name="connsiteX7" fmla="*/ 3519500 w 5043869"/>
              <a:gd name="connsiteY7" fmla="*/ 0 h 1323439"/>
              <a:gd name="connsiteX8" fmla="*/ 3979052 w 5043869"/>
              <a:gd name="connsiteY8" fmla="*/ 0 h 1323439"/>
              <a:gd name="connsiteX9" fmla="*/ 4438605 w 5043869"/>
              <a:gd name="connsiteY9" fmla="*/ 0 h 1323439"/>
              <a:gd name="connsiteX10" fmla="*/ 5043869 w 5043869"/>
              <a:gd name="connsiteY10" fmla="*/ 0 h 1323439"/>
              <a:gd name="connsiteX11" fmla="*/ 5043869 w 5043869"/>
              <a:gd name="connsiteY11" fmla="*/ 441146 h 1323439"/>
              <a:gd name="connsiteX12" fmla="*/ 5043869 w 5043869"/>
              <a:gd name="connsiteY12" fmla="*/ 842589 h 1323439"/>
              <a:gd name="connsiteX13" fmla="*/ 5043869 w 5043869"/>
              <a:gd name="connsiteY13" fmla="*/ 1323439 h 1323439"/>
              <a:gd name="connsiteX14" fmla="*/ 4382562 w 5043869"/>
              <a:gd name="connsiteY14" fmla="*/ 1323439 h 1323439"/>
              <a:gd name="connsiteX15" fmla="*/ 3872571 w 5043869"/>
              <a:gd name="connsiteY15" fmla="*/ 1323439 h 1323439"/>
              <a:gd name="connsiteX16" fmla="*/ 3261702 w 5043869"/>
              <a:gd name="connsiteY16" fmla="*/ 1323439 h 1323439"/>
              <a:gd name="connsiteX17" fmla="*/ 2701272 w 5043869"/>
              <a:gd name="connsiteY17" fmla="*/ 1323439 h 1323439"/>
              <a:gd name="connsiteX18" fmla="*/ 2191281 w 5043869"/>
              <a:gd name="connsiteY18" fmla="*/ 1323439 h 1323439"/>
              <a:gd name="connsiteX19" fmla="*/ 1681290 w 5043869"/>
              <a:gd name="connsiteY19" fmla="*/ 1323439 h 1323439"/>
              <a:gd name="connsiteX20" fmla="*/ 1171298 w 5043869"/>
              <a:gd name="connsiteY20" fmla="*/ 1323439 h 1323439"/>
              <a:gd name="connsiteX21" fmla="*/ 560430 w 5043869"/>
              <a:gd name="connsiteY21" fmla="*/ 1323439 h 1323439"/>
              <a:gd name="connsiteX22" fmla="*/ 0 w 5043869"/>
              <a:gd name="connsiteY22" fmla="*/ 1323439 h 1323439"/>
              <a:gd name="connsiteX23" fmla="*/ 0 w 5043869"/>
              <a:gd name="connsiteY23" fmla="*/ 895527 h 1323439"/>
              <a:gd name="connsiteX24" fmla="*/ 0 w 5043869"/>
              <a:gd name="connsiteY24" fmla="*/ 454381 h 1323439"/>
              <a:gd name="connsiteX25" fmla="*/ 0 w 5043869"/>
              <a:gd name="connsiteY25" fmla="*/ 0 h 1323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5043869" h="1323439" extrusionOk="0">
                <a:moveTo>
                  <a:pt x="0" y="0"/>
                </a:moveTo>
                <a:cubicBezTo>
                  <a:pt x="93901" y="-45207"/>
                  <a:pt x="312974" y="26873"/>
                  <a:pt x="409114" y="0"/>
                </a:cubicBezTo>
                <a:cubicBezTo>
                  <a:pt x="505254" y="-26873"/>
                  <a:pt x="718363" y="46825"/>
                  <a:pt x="868666" y="0"/>
                </a:cubicBezTo>
                <a:cubicBezTo>
                  <a:pt x="1018969" y="-46825"/>
                  <a:pt x="1373707" y="74400"/>
                  <a:pt x="1529974" y="0"/>
                </a:cubicBezTo>
                <a:cubicBezTo>
                  <a:pt x="1686241" y="-74400"/>
                  <a:pt x="1843322" y="4784"/>
                  <a:pt x="2090403" y="0"/>
                </a:cubicBezTo>
                <a:cubicBezTo>
                  <a:pt x="2337484" y="-4784"/>
                  <a:pt x="2455337" y="57480"/>
                  <a:pt x="2650833" y="0"/>
                </a:cubicBezTo>
                <a:cubicBezTo>
                  <a:pt x="2846329" y="-57480"/>
                  <a:pt x="2916824" y="36710"/>
                  <a:pt x="3110386" y="0"/>
                </a:cubicBezTo>
                <a:cubicBezTo>
                  <a:pt x="3303948" y="-36710"/>
                  <a:pt x="3423401" y="21684"/>
                  <a:pt x="3519500" y="0"/>
                </a:cubicBezTo>
                <a:cubicBezTo>
                  <a:pt x="3615599" y="-21684"/>
                  <a:pt x="3843446" y="9247"/>
                  <a:pt x="3979052" y="0"/>
                </a:cubicBezTo>
                <a:cubicBezTo>
                  <a:pt x="4114658" y="-9247"/>
                  <a:pt x="4298874" y="50728"/>
                  <a:pt x="4438605" y="0"/>
                </a:cubicBezTo>
                <a:cubicBezTo>
                  <a:pt x="4578336" y="-50728"/>
                  <a:pt x="4844756" y="45851"/>
                  <a:pt x="5043869" y="0"/>
                </a:cubicBezTo>
                <a:cubicBezTo>
                  <a:pt x="5081326" y="138145"/>
                  <a:pt x="5013233" y="274087"/>
                  <a:pt x="5043869" y="441146"/>
                </a:cubicBezTo>
                <a:cubicBezTo>
                  <a:pt x="5074505" y="608205"/>
                  <a:pt x="5037053" y="719776"/>
                  <a:pt x="5043869" y="842589"/>
                </a:cubicBezTo>
                <a:cubicBezTo>
                  <a:pt x="5050685" y="965402"/>
                  <a:pt x="4987248" y="1134389"/>
                  <a:pt x="5043869" y="1323439"/>
                </a:cubicBezTo>
                <a:cubicBezTo>
                  <a:pt x="4822429" y="1331049"/>
                  <a:pt x="4625390" y="1300682"/>
                  <a:pt x="4382562" y="1323439"/>
                </a:cubicBezTo>
                <a:cubicBezTo>
                  <a:pt x="4139734" y="1346196"/>
                  <a:pt x="4009576" y="1319346"/>
                  <a:pt x="3872571" y="1323439"/>
                </a:cubicBezTo>
                <a:cubicBezTo>
                  <a:pt x="3735566" y="1327532"/>
                  <a:pt x="3489635" y="1273734"/>
                  <a:pt x="3261702" y="1323439"/>
                </a:cubicBezTo>
                <a:cubicBezTo>
                  <a:pt x="3033769" y="1373144"/>
                  <a:pt x="2921758" y="1322644"/>
                  <a:pt x="2701272" y="1323439"/>
                </a:cubicBezTo>
                <a:cubicBezTo>
                  <a:pt x="2480786" y="1324234"/>
                  <a:pt x="2402457" y="1297731"/>
                  <a:pt x="2191281" y="1323439"/>
                </a:cubicBezTo>
                <a:cubicBezTo>
                  <a:pt x="1980105" y="1349147"/>
                  <a:pt x="1869117" y="1308140"/>
                  <a:pt x="1681290" y="1323439"/>
                </a:cubicBezTo>
                <a:cubicBezTo>
                  <a:pt x="1493463" y="1338738"/>
                  <a:pt x="1359432" y="1292705"/>
                  <a:pt x="1171298" y="1323439"/>
                </a:cubicBezTo>
                <a:cubicBezTo>
                  <a:pt x="983164" y="1354173"/>
                  <a:pt x="847694" y="1285228"/>
                  <a:pt x="560430" y="1323439"/>
                </a:cubicBezTo>
                <a:cubicBezTo>
                  <a:pt x="273166" y="1361650"/>
                  <a:pt x="163975" y="1301364"/>
                  <a:pt x="0" y="1323439"/>
                </a:cubicBezTo>
                <a:cubicBezTo>
                  <a:pt x="-38192" y="1151154"/>
                  <a:pt x="7444" y="1018527"/>
                  <a:pt x="0" y="895527"/>
                </a:cubicBezTo>
                <a:cubicBezTo>
                  <a:pt x="-7444" y="772527"/>
                  <a:pt x="46371" y="664986"/>
                  <a:pt x="0" y="454381"/>
                </a:cubicBezTo>
                <a:cubicBezTo>
                  <a:pt x="-46371" y="243776"/>
                  <a:pt x="9150" y="135248"/>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 la création d’une action, proposition des </a:t>
            </a: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Lieux d’actions par ordre alphabétique</a:t>
            </a: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dans le menu déroulant </a:t>
            </a:r>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(ce n’était pas le cas pour une action rattachée à une ODS).</a:t>
            </a:r>
            <a:endPar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endParaRPr>
          </a:p>
        </p:txBody>
      </p:sp>
      <p:cxnSp>
        <p:nvCxnSpPr>
          <p:cNvPr id="7" name="Connecteur droit 6">
            <a:extLst>
              <a:ext uri="{FF2B5EF4-FFF2-40B4-BE49-F238E27FC236}">
                <a16:creationId xmlns:a16="http://schemas.microsoft.com/office/drawing/2014/main" id="{498DCBFD-1A9F-9AA4-8D2D-B30C0E58D6E8}"/>
              </a:ext>
            </a:extLst>
          </p:cNvPr>
          <p:cNvCxnSpPr>
            <a:cxnSpLocks/>
          </p:cNvCxnSpPr>
          <p:nvPr/>
        </p:nvCxnSpPr>
        <p:spPr>
          <a:xfrm>
            <a:off x="501445" y="3232355"/>
            <a:ext cx="9242322" cy="0"/>
          </a:xfrm>
          <a:prstGeom prst="line">
            <a:avLst/>
          </a:prstGeom>
          <a:ln w="15875">
            <a:solidFill>
              <a:srgbClr val="2F479E"/>
            </a:solidFill>
            <a:prstDash val="dash"/>
          </a:ln>
        </p:spPr>
        <p:style>
          <a:lnRef idx="1">
            <a:schemeClr val="accent1"/>
          </a:lnRef>
          <a:fillRef idx="0">
            <a:schemeClr val="accent1"/>
          </a:fillRef>
          <a:effectRef idx="0">
            <a:schemeClr val="accent1"/>
          </a:effectRef>
          <a:fontRef idx="minor">
            <a:schemeClr val="tx1"/>
          </a:fontRef>
        </p:style>
      </p:cxnSp>
      <p:pic>
        <p:nvPicPr>
          <p:cNvPr id="11" name="Image 10">
            <a:extLst>
              <a:ext uri="{FF2B5EF4-FFF2-40B4-BE49-F238E27FC236}">
                <a16:creationId xmlns:a16="http://schemas.microsoft.com/office/drawing/2014/main" id="{77379FA9-98E0-6A55-9045-8098DF8C81D2}"/>
              </a:ext>
            </a:extLst>
          </p:cNvPr>
          <p:cNvPicPr>
            <a:picLocks noChangeAspect="1"/>
          </p:cNvPicPr>
          <p:nvPr/>
        </p:nvPicPr>
        <p:blipFill>
          <a:blip r:embed="rId4"/>
          <a:stretch>
            <a:fillRect/>
          </a:stretch>
        </p:blipFill>
        <p:spPr>
          <a:xfrm>
            <a:off x="6664627" y="3625645"/>
            <a:ext cx="3007597" cy="3104467"/>
          </a:xfrm>
          <a:prstGeom prst="rect">
            <a:avLst/>
          </a:prstGeom>
          <a:ln>
            <a:solidFill>
              <a:schemeClr val="bg1">
                <a:lumMod val="65000"/>
              </a:schemeClr>
            </a:solidFill>
          </a:ln>
        </p:spPr>
      </p:pic>
      <p:sp>
        <p:nvSpPr>
          <p:cNvPr id="2" name="ZoneTexte 1">
            <a:extLst>
              <a:ext uri="{FF2B5EF4-FFF2-40B4-BE49-F238E27FC236}">
                <a16:creationId xmlns:a16="http://schemas.microsoft.com/office/drawing/2014/main" id="{F1D0FF1A-9446-76CA-ACF7-DAABC28E5A66}"/>
              </a:ext>
            </a:extLst>
          </p:cNvPr>
          <p:cNvSpPr txBox="1"/>
          <p:nvPr/>
        </p:nvSpPr>
        <p:spPr>
          <a:xfrm>
            <a:off x="6456985" y="1085207"/>
            <a:ext cx="3215239" cy="338554"/>
          </a:xfrm>
          <a:prstGeom prst="rect">
            <a:avLst/>
          </a:prstGeom>
          <a:noFill/>
        </p:spPr>
        <p:txBody>
          <a:bodyPr wrap="none" rtlCol="0">
            <a:spAutoFit/>
          </a:bodyPr>
          <a:lstStyle/>
          <a:p>
            <a:r>
              <a:rPr lang="fr-FR" sz="1600" b="1" i="1" dirty="0">
                <a:solidFill>
                  <a:srgbClr val="00B050"/>
                </a:solidFill>
              </a:rPr>
              <a:t>Fiche Action/ Carte identité en haut</a:t>
            </a:r>
          </a:p>
        </p:txBody>
      </p:sp>
      <p:sp>
        <p:nvSpPr>
          <p:cNvPr id="5" name="ZoneTexte 4">
            <a:extLst>
              <a:ext uri="{FF2B5EF4-FFF2-40B4-BE49-F238E27FC236}">
                <a16:creationId xmlns:a16="http://schemas.microsoft.com/office/drawing/2014/main" id="{8347862A-CE74-40DC-57FA-E2B4EE83ECE2}"/>
              </a:ext>
            </a:extLst>
          </p:cNvPr>
          <p:cNvSpPr txBox="1"/>
          <p:nvPr/>
        </p:nvSpPr>
        <p:spPr>
          <a:xfrm>
            <a:off x="6528528" y="3287091"/>
            <a:ext cx="2509213" cy="338554"/>
          </a:xfrm>
          <a:prstGeom prst="rect">
            <a:avLst/>
          </a:prstGeom>
          <a:noFill/>
        </p:spPr>
        <p:txBody>
          <a:bodyPr wrap="none" rtlCol="0">
            <a:spAutoFit/>
          </a:bodyPr>
          <a:lstStyle/>
          <a:p>
            <a:r>
              <a:rPr lang="fr-FR" sz="1600" b="1" i="1" dirty="0">
                <a:solidFill>
                  <a:srgbClr val="00B050"/>
                </a:solidFill>
              </a:rPr>
              <a:t>Fiche Action/ Onglet action</a:t>
            </a:r>
          </a:p>
        </p:txBody>
      </p:sp>
    </p:spTree>
    <p:extLst>
      <p:ext uri="{BB962C8B-B14F-4D97-AF65-F5344CB8AC3E}">
        <p14:creationId xmlns:p14="http://schemas.microsoft.com/office/powerpoint/2010/main" val="6927089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C1C18CD6-782F-4560-81A5-3E1B7AF2FED0}"/>
              </a:ext>
            </a:extLst>
          </p:cNvPr>
          <p:cNvSpPr txBox="1"/>
          <p:nvPr/>
        </p:nvSpPr>
        <p:spPr>
          <a:xfrm>
            <a:off x="379467" y="315745"/>
            <a:ext cx="10209874" cy="584775"/>
          </a:xfrm>
          <a:prstGeom prst="rect">
            <a:avLst/>
          </a:prstGeom>
          <a:solidFill>
            <a:srgbClr val="2F479E"/>
          </a:solidFill>
        </p:spPr>
        <p:txBody>
          <a:bodyPr wrap="square" rtlCol="0">
            <a:spAutoFit/>
          </a:bodyPr>
          <a:lstStyle/>
          <a:p>
            <a:r>
              <a:rPr lang="fr-FR" sz="3200" dirty="0">
                <a:solidFill>
                  <a:schemeClr val="bg1"/>
                </a:solidFill>
              </a:rPr>
              <a:t>DUPLICATION ACTION/ AJOUT D’INFOS A COPIER --------</a:t>
            </a:r>
          </a:p>
        </p:txBody>
      </p:sp>
      <p:pic>
        <p:nvPicPr>
          <p:cNvPr id="8" name="Image 7" descr="Une image contenant jeu&#10;&#10;Description générée automatiquement">
            <a:extLst>
              <a:ext uri="{FF2B5EF4-FFF2-40B4-BE49-F238E27FC236}">
                <a16:creationId xmlns:a16="http://schemas.microsoft.com/office/drawing/2014/main" id="{9DA96F69-772A-4B86-85D9-8857FBCAEF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10248" y="194058"/>
            <a:ext cx="1099552" cy="706462"/>
          </a:xfrm>
          <a:prstGeom prst="rect">
            <a:avLst/>
          </a:prstGeom>
        </p:spPr>
      </p:pic>
      <p:sp>
        <p:nvSpPr>
          <p:cNvPr id="10" name="ZoneTexte 9">
            <a:extLst>
              <a:ext uri="{FF2B5EF4-FFF2-40B4-BE49-F238E27FC236}">
                <a16:creationId xmlns:a16="http://schemas.microsoft.com/office/drawing/2014/main" id="{748FCAE0-5AE3-40CB-B7A8-6304A9E0D697}"/>
              </a:ext>
            </a:extLst>
          </p:cNvPr>
          <p:cNvSpPr txBox="1"/>
          <p:nvPr/>
        </p:nvSpPr>
        <p:spPr>
          <a:xfrm>
            <a:off x="379468" y="1362746"/>
            <a:ext cx="10209874" cy="1015663"/>
          </a:xfrm>
          <a:custGeom>
            <a:avLst/>
            <a:gdLst>
              <a:gd name="connsiteX0" fmla="*/ 0 w 10209874"/>
              <a:gd name="connsiteY0" fmla="*/ 0 h 1015663"/>
              <a:gd name="connsiteX1" fmla="*/ 260919 w 10209874"/>
              <a:gd name="connsiteY1" fmla="*/ 0 h 1015663"/>
              <a:gd name="connsiteX2" fmla="*/ 623937 w 10209874"/>
              <a:gd name="connsiteY2" fmla="*/ 0 h 1015663"/>
              <a:gd name="connsiteX3" fmla="*/ 1395349 w 10209874"/>
              <a:gd name="connsiteY3" fmla="*/ 0 h 1015663"/>
              <a:gd name="connsiteX4" fmla="*/ 1962565 w 10209874"/>
              <a:gd name="connsiteY4" fmla="*/ 0 h 1015663"/>
              <a:gd name="connsiteX5" fmla="*/ 2529780 w 10209874"/>
              <a:gd name="connsiteY5" fmla="*/ 0 h 1015663"/>
              <a:gd name="connsiteX6" fmla="*/ 2892798 w 10209874"/>
              <a:gd name="connsiteY6" fmla="*/ 0 h 1015663"/>
              <a:gd name="connsiteX7" fmla="*/ 3153717 w 10209874"/>
              <a:gd name="connsiteY7" fmla="*/ 0 h 1015663"/>
              <a:gd name="connsiteX8" fmla="*/ 3516734 w 10209874"/>
              <a:gd name="connsiteY8" fmla="*/ 0 h 1015663"/>
              <a:gd name="connsiteX9" fmla="*/ 3879752 w 10209874"/>
              <a:gd name="connsiteY9" fmla="*/ 0 h 1015663"/>
              <a:gd name="connsiteX10" fmla="*/ 4344869 w 10209874"/>
              <a:gd name="connsiteY10" fmla="*/ 0 h 1015663"/>
              <a:gd name="connsiteX11" fmla="*/ 4912084 w 10209874"/>
              <a:gd name="connsiteY11" fmla="*/ 0 h 1015663"/>
              <a:gd name="connsiteX12" fmla="*/ 5683497 w 10209874"/>
              <a:gd name="connsiteY12" fmla="*/ 0 h 1015663"/>
              <a:gd name="connsiteX13" fmla="*/ 6454909 w 10209874"/>
              <a:gd name="connsiteY13" fmla="*/ 0 h 1015663"/>
              <a:gd name="connsiteX14" fmla="*/ 7226322 w 10209874"/>
              <a:gd name="connsiteY14" fmla="*/ 0 h 1015663"/>
              <a:gd name="connsiteX15" fmla="*/ 7793537 w 10209874"/>
              <a:gd name="connsiteY15" fmla="*/ 0 h 1015663"/>
              <a:gd name="connsiteX16" fmla="*/ 8360752 w 10209874"/>
              <a:gd name="connsiteY16" fmla="*/ 0 h 1015663"/>
              <a:gd name="connsiteX17" fmla="*/ 8723770 w 10209874"/>
              <a:gd name="connsiteY17" fmla="*/ 0 h 1015663"/>
              <a:gd name="connsiteX18" fmla="*/ 9495183 w 10209874"/>
              <a:gd name="connsiteY18" fmla="*/ 0 h 1015663"/>
              <a:gd name="connsiteX19" fmla="*/ 10209874 w 10209874"/>
              <a:gd name="connsiteY19" fmla="*/ 0 h 1015663"/>
              <a:gd name="connsiteX20" fmla="*/ 10209874 w 10209874"/>
              <a:gd name="connsiteY20" fmla="*/ 477362 h 1015663"/>
              <a:gd name="connsiteX21" fmla="*/ 10209874 w 10209874"/>
              <a:gd name="connsiteY21" fmla="*/ 1015663 h 1015663"/>
              <a:gd name="connsiteX22" fmla="*/ 9540560 w 10209874"/>
              <a:gd name="connsiteY22" fmla="*/ 1015663 h 1015663"/>
              <a:gd name="connsiteX23" fmla="*/ 9075444 w 10209874"/>
              <a:gd name="connsiteY23" fmla="*/ 1015663 h 1015663"/>
              <a:gd name="connsiteX24" fmla="*/ 8610327 w 10209874"/>
              <a:gd name="connsiteY24" fmla="*/ 1015663 h 1015663"/>
              <a:gd name="connsiteX25" fmla="*/ 8145211 w 10209874"/>
              <a:gd name="connsiteY25" fmla="*/ 1015663 h 1015663"/>
              <a:gd name="connsiteX26" fmla="*/ 7782193 w 10209874"/>
              <a:gd name="connsiteY26" fmla="*/ 1015663 h 1015663"/>
              <a:gd name="connsiteX27" fmla="*/ 7010780 w 10209874"/>
              <a:gd name="connsiteY27" fmla="*/ 1015663 h 1015663"/>
              <a:gd name="connsiteX28" fmla="*/ 6341466 w 10209874"/>
              <a:gd name="connsiteY28" fmla="*/ 1015663 h 1015663"/>
              <a:gd name="connsiteX29" fmla="*/ 5876350 w 10209874"/>
              <a:gd name="connsiteY29" fmla="*/ 1015663 h 1015663"/>
              <a:gd name="connsiteX30" fmla="*/ 5411233 w 10209874"/>
              <a:gd name="connsiteY30" fmla="*/ 1015663 h 1015663"/>
              <a:gd name="connsiteX31" fmla="*/ 4844018 w 10209874"/>
              <a:gd name="connsiteY31" fmla="*/ 1015663 h 1015663"/>
              <a:gd name="connsiteX32" fmla="*/ 4072605 w 10209874"/>
              <a:gd name="connsiteY32" fmla="*/ 1015663 h 1015663"/>
              <a:gd name="connsiteX33" fmla="*/ 3709588 w 10209874"/>
              <a:gd name="connsiteY33" fmla="*/ 1015663 h 1015663"/>
              <a:gd name="connsiteX34" fmla="*/ 3142372 w 10209874"/>
              <a:gd name="connsiteY34" fmla="*/ 1015663 h 1015663"/>
              <a:gd name="connsiteX35" fmla="*/ 2779355 w 10209874"/>
              <a:gd name="connsiteY35" fmla="*/ 1015663 h 1015663"/>
              <a:gd name="connsiteX36" fmla="*/ 2007942 w 10209874"/>
              <a:gd name="connsiteY36" fmla="*/ 1015663 h 1015663"/>
              <a:gd name="connsiteX37" fmla="*/ 1338628 w 10209874"/>
              <a:gd name="connsiteY37" fmla="*/ 1015663 h 1015663"/>
              <a:gd name="connsiteX38" fmla="*/ 567215 w 10209874"/>
              <a:gd name="connsiteY38" fmla="*/ 1015663 h 1015663"/>
              <a:gd name="connsiteX39" fmla="*/ 0 w 10209874"/>
              <a:gd name="connsiteY39" fmla="*/ 1015663 h 1015663"/>
              <a:gd name="connsiteX40" fmla="*/ 0 w 10209874"/>
              <a:gd name="connsiteY40" fmla="*/ 517988 h 1015663"/>
              <a:gd name="connsiteX41" fmla="*/ 0 w 10209874"/>
              <a:gd name="connsiteY41" fmla="*/ 0 h 1015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0209874" h="1015663" extrusionOk="0">
                <a:moveTo>
                  <a:pt x="0" y="0"/>
                </a:moveTo>
                <a:cubicBezTo>
                  <a:pt x="102924" y="-18863"/>
                  <a:pt x="174167" y="5398"/>
                  <a:pt x="260919" y="0"/>
                </a:cubicBezTo>
                <a:cubicBezTo>
                  <a:pt x="347671" y="-5398"/>
                  <a:pt x="476643" y="30107"/>
                  <a:pt x="623937" y="0"/>
                </a:cubicBezTo>
                <a:cubicBezTo>
                  <a:pt x="771231" y="-30107"/>
                  <a:pt x="1145069" y="11739"/>
                  <a:pt x="1395349" y="0"/>
                </a:cubicBezTo>
                <a:cubicBezTo>
                  <a:pt x="1645629" y="-11739"/>
                  <a:pt x="1738855" y="8810"/>
                  <a:pt x="1962565" y="0"/>
                </a:cubicBezTo>
                <a:cubicBezTo>
                  <a:pt x="2186275" y="-8810"/>
                  <a:pt x="2339195" y="66574"/>
                  <a:pt x="2529780" y="0"/>
                </a:cubicBezTo>
                <a:cubicBezTo>
                  <a:pt x="2720366" y="-66574"/>
                  <a:pt x="2714074" y="27592"/>
                  <a:pt x="2892798" y="0"/>
                </a:cubicBezTo>
                <a:cubicBezTo>
                  <a:pt x="3071522" y="-27592"/>
                  <a:pt x="3043773" y="4614"/>
                  <a:pt x="3153717" y="0"/>
                </a:cubicBezTo>
                <a:cubicBezTo>
                  <a:pt x="3263661" y="-4614"/>
                  <a:pt x="3392025" y="15339"/>
                  <a:pt x="3516734" y="0"/>
                </a:cubicBezTo>
                <a:cubicBezTo>
                  <a:pt x="3641443" y="-15339"/>
                  <a:pt x="3799980" y="28374"/>
                  <a:pt x="3879752" y="0"/>
                </a:cubicBezTo>
                <a:cubicBezTo>
                  <a:pt x="3959524" y="-28374"/>
                  <a:pt x="4182927" y="18865"/>
                  <a:pt x="4344869" y="0"/>
                </a:cubicBezTo>
                <a:cubicBezTo>
                  <a:pt x="4506811" y="-18865"/>
                  <a:pt x="4774376" y="54316"/>
                  <a:pt x="4912084" y="0"/>
                </a:cubicBezTo>
                <a:cubicBezTo>
                  <a:pt x="5049793" y="-54316"/>
                  <a:pt x="5345243" y="10809"/>
                  <a:pt x="5683497" y="0"/>
                </a:cubicBezTo>
                <a:cubicBezTo>
                  <a:pt x="6021751" y="-10809"/>
                  <a:pt x="6118489" y="72047"/>
                  <a:pt x="6454909" y="0"/>
                </a:cubicBezTo>
                <a:cubicBezTo>
                  <a:pt x="6791329" y="-72047"/>
                  <a:pt x="7069496" y="89693"/>
                  <a:pt x="7226322" y="0"/>
                </a:cubicBezTo>
                <a:cubicBezTo>
                  <a:pt x="7383148" y="-89693"/>
                  <a:pt x="7610188" y="34388"/>
                  <a:pt x="7793537" y="0"/>
                </a:cubicBezTo>
                <a:cubicBezTo>
                  <a:pt x="7976886" y="-34388"/>
                  <a:pt x="8087291" y="19046"/>
                  <a:pt x="8360752" y="0"/>
                </a:cubicBezTo>
                <a:cubicBezTo>
                  <a:pt x="8634214" y="-19046"/>
                  <a:pt x="8579857" y="43299"/>
                  <a:pt x="8723770" y="0"/>
                </a:cubicBezTo>
                <a:cubicBezTo>
                  <a:pt x="8867683" y="-43299"/>
                  <a:pt x="9289310" y="83124"/>
                  <a:pt x="9495183" y="0"/>
                </a:cubicBezTo>
                <a:cubicBezTo>
                  <a:pt x="9701056" y="-83124"/>
                  <a:pt x="10065896" y="72214"/>
                  <a:pt x="10209874" y="0"/>
                </a:cubicBezTo>
                <a:cubicBezTo>
                  <a:pt x="10232092" y="135832"/>
                  <a:pt x="10165075" y="263921"/>
                  <a:pt x="10209874" y="477362"/>
                </a:cubicBezTo>
                <a:cubicBezTo>
                  <a:pt x="10254673" y="690803"/>
                  <a:pt x="10169512" y="905939"/>
                  <a:pt x="10209874" y="1015663"/>
                </a:cubicBezTo>
                <a:cubicBezTo>
                  <a:pt x="9899259" y="1064586"/>
                  <a:pt x="9812244" y="946553"/>
                  <a:pt x="9540560" y="1015663"/>
                </a:cubicBezTo>
                <a:cubicBezTo>
                  <a:pt x="9268876" y="1084773"/>
                  <a:pt x="9203561" y="979191"/>
                  <a:pt x="9075444" y="1015663"/>
                </a:cubicBezTo>
                <a:cubicBezTo>
                  <a:pt x="8947327" y="1052135"/>
                  <a:pt x="8818367" y="1001306"/>
                  <a:pt x="8610327" y="1015663"/>
                </a:cubicBezTo>
                <a:cubicBezTo>
                  <a:pt x="8402287" y="1030020"/>
                  <a:pt x="8248502" y="1002875"/>
                  <a:pt x="8145211" y="1015663"/>
                </a:cubicBezTo>
                <a:cubicBezTo>
                  <a:pt x="8041920" y="1028451"/>
                  <a:pt x="7945795" y="982839"/>
                  <a:pt x="7782193" y="1015663"/>
                </a:cubicBezTo>
                <a:cubicBezTo>
                  <a:pt x="7618591" y="1048487"/>
                  <a:pt x="7310145" y="952766"/>
                  <a:pt x="7010780" y="1015663"/>
                </a:cubicBezTo>
                <a:cubicBezTo>
                  <a:pt x="6711415" y="1078560"/>
                  <a:pt x="6641245" y="966090"/>
                  <a:pt x="6341466" y="1015663"/>
                </a:cubicBezTo>
                <a:cubicBezTo>
                  <a:pt x="6041687" y="1065236"/>
                  <a:pt x="6036332" y="973165"/>
                  <a:pt x="5876350" y="1015663"/>
                </a:cubicBezTo>
                <a:cubicBezTo>
                  <a:pt x="5716368" y="1058161"/>
                  <a:pt x="5628021" y="980946"/>
                  <a:pt x="5411233" y="1015663"/>
                </a:cubicBezTo>
                <a:cubicBezTo>
                  <a:pt x="5194445" y="1050380"/>
                  <a:pt x="5094922" y="1015560"/>
                  <a:pt x="4844018" y="1015663"/>
                </a:cubicBezTo>
                <a:cubicBezTo>
                  <a:pt x="4593115" y="1015766"/>
                  <a:pt x="4287027" y="942893"/>
                  <a:pt x="4072605" y="1015663"/>
                </a:cubicBezTo>
                <a:cubicBezTo>
                  <a:pt x="3858183" y="1088433"/>
                  <a:pt x="3825113" y="993702"/>
                  <a:pt x="3709588" y="1015663"/>
                </a:cubicBezTo>
                <a:cubicBezTo>
                  <a:pt x="3594063" y="1037624"/>
                  <a:pt x="3295086" y="1001544"/>
                  <a:pt x="3142372" y="1015663"/>
                </a:cubicBezTo>
                <a:cubicBezTo>
                  <a:pt x="2989658" y="1029782"/>
                  <a:pt x="2879608" y="997963"/>
                  <a:pt x="2779355" y="1015663"/>
                </a:cubicBezTo>
                <a:cubicBezTo>
                  <a:pt x="2679102" y="1033363"/>
                  <a:pt x="2259910" y="939269"/>
                  <a:pt x="2007942" y="1015663"/>
                </a:cubicBezTo>
                <a:cubicBezTo>
                  <a:pt x="1755974" y="1092057"/>
                  <a:pt x="1551602" y="954444"/>
                  <a:pt x="1338628" y="1015663"/>
                </a:cubicBezTo>
                <a:cubicBezTo>
                  <a:pt x="1125654" y="1076882"/>
                  <a:pt x="868505" y="996881"/>
                  <a:pt x="567215" y="1015663"/>
                </a:cubicBezTo>
                <a:cubicBezTo>
                  <a:pt x="265925" y="1034445"/>
                  <a:pt x="255551" y="987978"/>
                  <a:pt x="0" y="1015663"/>
                </a:cubicBezTo>
                <a:cubicBezTo>
                  <a:pt x="-1203" y="909278"/>
                  <a:pt x="57096" y="724426"/>
                  <a:pt x="0" y="517988"/>
                </a:cubicBezTo>
                <a:cubicBezTo>
                  <a:pt x="-57096" y="311551"/>
                  <a:pt x="15600" y="121011"/>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buFont typeface="Wingdings" panose="05000000000000000000" pitchFamily="2" charset="2"/>
              <a:buChar char="q"/>
            </a:pPr>
            <a:r>
              <a:rPr lang="fr-FR" sz="2000" dirty="0">
                <a:solidFill>
                  <a:srgbClr val="2F479E"/>
                </a:solidFill>
                <a:latin typeface="Calibri" panose="020F0502020204030204" pitchFamily="34" charset="0"/>
                <a:cs typeface="Times New Roman" panose="02020603050405020304" pitchFamily="18" charset="0"/>
              </a:rPr>
              <a:t>EN PLACE : Possibilité de </a:t>
            </a:r>
            <a:r>
              <a:rPr lang="fr-FR" sz="2000" b="1" dirty="0">
                <a:solidFill>
                  <a:srgbClr val="2F479E"/>
                </a:solidFill>
                <a:latin typeface="Calibri" panose="020F0502020204030204" pitchFamily="34" charset="0"/>
                <a:cs typeface="Times New Roman" panose="02020603050405020304" pitchFamily="18" charset="0"/>
              </a:rPr>
              <a:t>copier le Compte-rendu et Lien </a:t>
            </a:r>
            <a:r>
              <a:rPr lang="fr-FR" sz="2000" b="1" dirty="0" err="1">
                <a:solidFill>
                  <a:srgbClr val="2F479E"/>
                </a:solidFill>
                <a:latin typeface="Calibri" panose="020F0502020204030204" pitchFamily="34" charset="0"/>
                <a:cs typeface="Times New Roman" panose="02020603050405020304" pitchFamily="18" charset="0"/>
              </a:rPr>
              <a:t>visio</a:t>
            </a:r>
            <a:r>
              <a:rPr lang="fr-FR" sz="2000" b="1" dirty="0">
                <a:solidFill>
                  <a:srgbClr val="2F479E"/>
                </a:solidFill>
                <a:latin typeface="Calibri" panose="020F0502020204030204" pitchFamily="34" charset="0"/>
                <a:cs typeface="Times New Roman" panose="02020603050405020304" pitchFamily="18" charset="0"/>
              </a:rPr>
              <a:t> des actions liées</a:t>
            </a:r>
            <a:r>
              <a:rPr lang="fr-FR" sz="2000" dirty="0">
                <a:solidFill>
                  <a:srgbClr val="2F479E"/>
                </a:solidFill>
                <a:latin typeface="Calibri" panose="020F0502020204030204" pitchFamily="34" charset="0"/>
                <a:cs typeface="Times New Roman" panose="02020603050405020304" pitchFamily="18" charset="0"/>
              </a:rPr>
              <a:t> lors de la duplication </a:t>
            </a:r>
            <a:r>
              <a:rPr lang="fr-FR" dirty="0">
                <a:solidFill>
                  <a:srgbClr val="2F479E"/>
                </a:solidFill>
                <a:latin typeface="Calibri" panose="020F0502020204030204" pitchFamily="34" charset="0"/>
                <a:cs typeface="Times New Roman" panose="02020603050405020304" pitchFamily="18" charset="0"/>
              </a:rPr>
              <a:t>(paramétrage sur la colonne de gauche</a:t>
            </a:r>
            <a:r>
              <a:rPr lang="fr-FR" sz="2000" dirty="0">
                <a:solidFill>
                  <a:srgbClr val="2F479E"/>
                </a:solidFill>
                <a:latin typeface="Calibri" panose="020F0502020204030204" pitchFamily="34" charset="0"/>
                <a:cs typeface="Times New Roman" panose="02020603050405020304" pitchFamily="18" charset="0"/>
              </a:rPr>
              <a:t>).</a:t>
            </a:r>
          </a:p>
          <a:p>
            <a:r>
              <a:rPr lang="fr-FR" sz="2000" dirty="0">
                <a:solidFill>
                  <a:srgbClr val="2F479E"/>
                </a:solidFill>
                <a:latin typeface="Calibri" panose="020F0502020204030204" pitchFamily="34" charset="0"/>
                <a:cs typeface="Times New Roman" panose="02020603050405020304" pitchFamily="18" charset="0"/>
              </a:rPr>
              <a:t>      Ainsi, le lien </a:t>
            </a:r>
            <a:r>
              <a:rPr lang="fr-FR" sz="2000" dirty="0" err="1">
                <a:solidFill>
                  <a:srgbClr val="2F479E"/>
                </a:solidFill>
                <a:latin typeface="Calibri" panose="020F0502020204030204" pitchFamily="34" charset="0"/>
                <a:cs typeface="Times New Roman" panose="02020603050405020304" pitchFamily="18" charset="0"/>
              </a:rPr>
              <a:t>visio</a:t>
            </a:r>
            <a:r>
              <a:rPr lang="fr-FR" sz="2000" dirty="0">
                <a:solidFill>
                  <a:srgbClr val="2F479E"/>
                </a:solidFill>
                <a:latin typeface="Calibri" panose="020F0502020204030204" pitchFamily="34" charset="0"/>
                <a:cs typeface="Times New Roman" panose="02020603050405020304" pitchFamily="18" charset="0"/>
              </a:rPr>
              <a:t>, saisi à la création d’une action, sera copié sur toutes les actions dupliquées</a:t>
            </a:r>
          </a:p>
        </p:txBody>
      </p:sp>
      <p:sp>
        <p:nvSpPr>
          <p:cNvPr id="2" name="ZoneTexte 1">
            <a:extLst>
              <a:ext uri="{FF2B5EF4-FFF2-40B4-BE49-F238E27FC236}">
                <a16:creationId xmlns:a16="http://schemas.microsoft.com/office/drawing/2014/main" id="{2D18DFF3-C044-9F24-90EB-302FFC593BAA}"/>
              </a:ext>
            </a:extLst>
          </p:cNvPr>
          <p:cNvSpPr txBox="1"/>
          <p:nvPr/>
        </p:nvSpPr>
        <p:spPr>
          <a:xfrm>
            <a:off x="379468" y="2921168"/>
            <a:ext cx="10209874" cy="1323439"/>
          </a:xfrm>
          <a:custGeom>
            <a:avLst/>
            <a:gdLst>
              <a:gd name="connsiteX0" fmla="*/ 0 w 10209874"/>
              <a:gd name="connsiteY0" fmla="*/ 0 h 1323439"/>
              <a:gd name="connsiteX1" fmla="*/ 260919 w 10209874"/>
              <a:gd name="connsiteY1" fmla="*/ 0 h 1323439"/>
              <a:gd name="connsiteX2" fmla="*/ 623937 w 10209874"/>
              <a:gd name="connsiteY2" fmla="*/ 0 h 1323439"/>
              <a:gd name="connsiteX3" fmla="*/ 1395349 w 10209874"/>
              <a:gd name="connsiteY3" fmla="*/ 0 h 1323439"/>
              <a:gd name="connsiteX4" fmla="*/ 1962565 w 10209874"/>
              <a:gd name="connsiteY4" fmla="*/ 0 h 1323439"/>
              <a:gd name="connsiteX5" fmla="*/ 2529780 w 10209874"/>
              <a:gd name="connsiteY5" fmla="*/ 0 h 1323439"/>
              <a:gd name="connsiteX6" fmla="*/ 2892798 w 10209874"/>
              <a:gd name="connsiteY6" fmla="*/ 0 h 1323439"/>
              <a:gd name="connsiteX7" fmla="*/ 3153717 w 10209874"/>
              <a:gd name="connsiteY7" fmla="*/ 0 h 1323439"/>
              <a:gd name="connsiteX8" fmla="*/ 3516734 w 10209874"/>
              <a:gd name="connsiteY8" fmla="*/ 0 h 1323439"/>
              <a:gd name="connsiteX9" fmla="*/ 3879752 w 10209874"/>
              <a:gd name="connsiteY9" fmla="*/ 0 h 1323439"/>
              <a:gd name="connsiteX10" fmla="*/ 4344869 w 10209874"/>
              <a:gd name="connsiteY10" fmla="*/ 0 h 1323439"/>
              <a:gd name="connsiteX11" fmla="*/ 4912084 w 10209874"/>
              <a:gd name="connsiteY11" fmla="*/ 0 h 1323439"/>
              <a:gd name="connsiteX12" fmla="*/ 5683497 w 10209874"/>
              <a:gd name="connsiteY12" fmla="*/ 0 h 1323439"/>
              <a:gd name="connsiteX13" fmla="*/ 6454909 w 10209874"/>
              <a:gd name="connsiteY13" fmla="*/ 0 h 1323439"/>
              <a:gd name="connsiteX14" fmla="*/ 7226322 w 10209874"/>
              <a:gd name="connsiteY14" fmla="*/ 0 h 1323439"/>
              <a:gd name="connsiteX15" fmla="*/ 7793537 w 10209874"/>
              <a:gd name="connsiteY15" fmla="*/ 0 h 1323439"/>
              <a:gd name="connsiteX16" fmla="*/ 8360752 w 10209874"/>
              <a:gd name="connsiteY16" fmla="*/ 0 h 1323439"/>
              <a:gd name="connsiteX17" fmla="*/ 8723770 w 10209874"/>
              <a:gd name="connsiteY17" fmla="*/ 0 h 1323439"/>
              <a:gd name="connsiteX18" fmla="*/ 9495183 w 10209874"/>
              <a:gd name="connsiteY18" fmla="*/ 0 h 1323439"/>
              <a:gd name="connsiteX19" fmla="*/ 10209874 w 10209874"/>
              <a:gd name="connsiteY19" fmla="*/ 0 h 1323439"/>
              <a:gd name="connsiteX20" fmla="*/ 10209874 w 10209874"/>
              <a:gd name="connsiteY20" fmla="*/ 401443 h 1323439"/>
              <a:gd name="connsiteX21" fmla="*/ 10209874 w 10209874"/>
              <a:gd name="connsiteY21" fmla="*/ 869058 h 1323439"/>
              <a:gd name="connsiteX22" fmla="*/ 10209874 w 10209874"/>
              <a:gd name="connsiteY22" fmla="*/ 1323439 h 1323439"/>
              <a:gd name="connsiteX23" fmla="*/ 9540560 w 10209874"/>
              <a:gd name="connsiteY23" fmla="*/ 1323439 h 1323439"/>
              <a:gd name="connsiteX24" fmla="*/ 9075444 w 10209874"/>
              <a:gd name="connsiteY24" fmla="*/ 1323439 h 1323439"/>
              <a:gd name="connsiteX25" fmla="*/ 8610327 w 10209874"/>
              <a:gd name="connsiteY25" fmla="*/ 1323439 h 1323439"/>
              <a:gd name="connsiteX26" fmla="*/ 8247309 w 10209874"/>
              <a:gd name="connsiteY26" fmla="*/ 1323439 h 1323439"/>
              <a:gd name="connsiteX27" fmla="*/ 7475897 w 10209874"/>
              <a:gd name="connsiteY27" fmla="*/ 1323439 h 1323439"/>
              <a:gd name="connsiteX28" fmla="*/ 6806583 w 10209874"/>
              <a:gd name="connsiteY28" fmla="*/ 1323439 h 1323439"/>
              <a:gd name="connsiteX29" fmla="*/ 6341466 w 10209874"/>
              <a:gd name="connsiteY29" fmla="*/ 1323439 h 1323439"/>
              <a:gd name="connsiteX30" fmla="*/ 5876350 w 10209874"/>
              <a:gd name="connsiteY30" fmla="*/ 1323439 h 1323439"/>
              <a:gd name="connsiteX31" fmla="*/ 5309134 w 10209874"/>
              <a:gd name="connsiteY31" fmla="*/ 1323439 h 1323439"/>
              <a:gd name="connsiteX32" fmla="*/ 4537722 w 10209874"/>
              <a:gd name="connsiteY32" fmla="*/ 1323439 h 1323439"/>
              <a:gd name="connsiteX33" fmla="*/ 4174704 w 10209874"/>
              <a:gd name="connsiteY33" fmla="*/ 1323439 h 1323439"/>
              <a:gd name="connsiteX34" fmla="*/ 3607489 w 10209874"/>
              <a:gd name="connsiteY34" fmla="*/ 1323439 h 1323439"/>
              <a:gd name="connsiteX35" fmla="*/ 3244471 w 10209874"/>
              <a:gd name="connsiteY35" fmla="*/ 1323439 h 1323439"/>
              <a:gd name="connsiteX36" fmla="*/ 2473058 w 10209874"/>
              <a:gd name="connsiteY36" fmla="*/ 1323439 h 1323439"/>
              <a:gd name="connsiteX37" fmla="*/ 1803744 w 10209874"/>
              <a:gd name="connsiteY37" fmla="*/ 1323439 h 1323439"/>
              <a:gd name="connsiteX38" fmla="*/ 1032332 w 10209874"/>
              <a:gd name="connsiteY38" fmla="*/ 1323439 h 1323439"/>
              <a:gd name="connsiteX39" fmla="*/ 0 w 10209874"/>
              <a:gd name="connsiteY39" fmla="*/ 1323439 h 1323439"/>
              <a:gd name="connsiteX40" fmla="*/ 0 w 10209874"/>
              <a:gd name="connsiteY40" fmla="*/ 895527 h 1323439"/>
              <a:gd name="connsiteX41" fmla="*/ 0 w 10209874"/>
              <a:gd name="connsiteY41" fmla="*/ 480850 h 1323439"/>
              <a:gd name="connsiteX42" fmla="*/ 0 w 10209874"/>
              <a:gd name="connsiteY42" fmla="*/ 0 h 1323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0209874" h="1323439" extrusionOk="0">
                <a:moveTo>
                  <a:pt x="0" y="0"/>
                </a:moveTo>
                <a:cubicBezTo>
                  <a:pt x="102924" y="-18863"/>
                  <a:pt x="174167" y="5398"/>
                  <a:pt x="260919" y="0"/>
                </a:cubicBezTo>
                <a:cubicBezTo>
                  <a:pt x="347671" y="-5398"/>
                  <a:pt x="476643" y="30107"/>
                  <a:pt x="623937" y="0"/>
                </a:cubicBezTo>
                <a:cubicBezTo>
                  <a:pt x="771231" y="-30107"/>
                  <a:pt x="1145069" y="11739"/>
                  <a:pt x="1395349" y="0"/>
                </a:cubicBezTo>
                <a:cubicBezTo>
                  <a:pt x="1645629" y="-11739"/>
                  <a:pt x="1738855" y="8810"/>
                  <a:pt x="1962565" y="0"/>
                </a:cubicBezTo>
                <a:cubicBezTo>
                  <a:pt x="2186275" y="-8810"/>
                  <a:pt x="2339195" y="66574"/>
                  <a:pt x="2529780" y="0"/>
                </a:cubicBezTo>
                <a:cubicBezTo>
                  <a:pt x="2720366" y="-66574"/>
                  <a:pt x="2714074" y="27592"/>
                  <a:pt x="2892798" y="0"/>
                </a:cubicBezTo>
                <a:cubicBezTo>
                  <a:pt x="3071522" y="-27592"/>
                  <a:pt x="3043773" y="4614"/>
                  <a:pt x="3153717" y="0"/>
                </a:cubicBezTo>
                <a:cubicBezTo>
                  <a:pt x="3263661" y="-4614"/>
                  <a:pt x="3392025" y="15339"/>
                  <a:pt x="3516734" y="0"/>
                </a:cubicBezTo>
                <a:cubicBezTo>
                  <a:pt x="3641443" y="-15339"/>
                  <a:pt x="3799980" y="28374"/>
                  <a:pt x="3879752" y="0"/>
                </a:cubicBezTo>
                <a:cubicBezTo>
                  <a:pt x="3959524" y="-28374"/>
                  <a:pt x="4182927" y="18865"/>
                  <a:pt x="4344869" y="0"/>
                </a:cubicBezTo>
                <a:cubicBezTo>
                  <a:pt x="4506811" y="-18865"/>
                  <a:pt x="4774376" y="54316"/>
                  <a:pt x="4912084" y="0"/>
                </a:cubicBezTo>
                <a:cubicBezTo>
                  <a:pt x="5049793" y="-54316"/>
                  <a:pt x="5345243" y="10809"/>
                  <a:pt x="5683497" y="0"/>
                </a:cubicBezTo>
                <a:cubicBezTo>
                  <a:pt x="6021751" y="-10809"/>
                  <a:pt x="6118489" y="72047"/>
                  <a:pt x="6454909" y="0"/>
                </a:cubicBezTo>
                <a:cubicBezTo>
                  <a:pt x="6791329" y="-72047"/>
                  <a:pt x="7069496" y="89693"/>
                  <a:pt x="7226322" y="0"/>
                </a:cubicBezTo>
                <a:cubicBezTo>
                  <a:pt x="7383148" y="-89693"/>
                  <a:pt x="7610188" y="34388"/>
                  <a:pt x="7793537" y="0"/>
                </a:cubicBezTo>
                <a:cubicBezTo>
                  <a:pt x="7976886" y="-34388"/>
                  <a:pt x="8087291" y="19046"/>
                  <a:pt x="8360752" y="0"/>
                </a:cubicBezTo>
                <a:cubicBezTo>
                  <a:pt x="8634214" y="-19046"/>
                  <a:pt x="8579857" y="43299"/>
                  <a:pt x="8723770" y="0"/>
                </a:cubicBezTo>
                <a:cubicBezTo>
                  <a:pt x="8867683" y="-43299"/>
                  <a:pt x="9289310" y="83124"/>
                  <a:pt x="9495183" y="0"/>
                </a:cubicBezTo>
                <a:cubicBezTo>
                  <a:pt x="9701056" y="-83124"/>
                  <a:pt x="10065896" y="72214"/>
                  <a:pt x="10209874" y="0"/>
                </a:cubicBezTo>
                <a:cubicBezTo>
                  <a:pt x="10218913" y="85080"/>
                  <a:pt x="10166446" y="287911"/>
                  <a:pt x="10209874" y="401443"/>
                </a:cubicBezTo>
                <a:cubicBezTo>
                  <a:pt x="10253302" y="514975"/>
                  <a:pt x="10196246" y="740737"/>
                  <a:pt x="10209874" y="869058"/>
                </a:cubicBezTo>
                <a:cubicBezTo>
                  <a:pt x="10223502" y="997380"/>
                  <a:pt x="10169061" y="1229115"/>
                  <a:pt x="10209874" y="1323439"/>
                </a:cubicBezTo>
                <a:cubicBezTo>
                  <a:pt x="9968443" y="1395291"/>
                  <a:pt x="9753784" y="1246482"/>
                  <a:pt x="9540560" y="1323439"/>
                </a:cubicBezTo>
                <a:cubicBezTo>
                  <a:pt x="9327336" y="1400396"/>
                  <a:pt x="9277691" y="1300083"/>
                  <a:pt x="9075444" y="1323439"/>
                </a:cubicBezTo>
                <a:cubicBezTo>
                  <a:pt x="8873197" y="1346795"/>
                  <a:pt x="8717247" y="1316734"/>
                  <a:pt x="8610327" y="1323439"/>
                </a:cubicBezTo>
                <a:cubicBezTo>
                  <a:pt x="8503407" y="1330144"/>
                  <a:pt x="8410911" y="1290615"/>
                  <a:pt x="8247309" y="1323439"/>
                </a:cubicBezTo>
                <a:cubicBezTo>
                  <a:pt x="8083707" y="1356263"/>
                  <a:pt x="7770970" y="1258507"/>
                  <a:pt x="7475897" y="1323439"/>
                </a:cubicBezTo>
                <a:cubicBezTo>
                  <a:pt x="7180824" y="1388371"/>
                  <a:pt x="7106362" y="1273866"/>
                  <a:pt x="6806583" y="1323439"/>
                </a:cubicBezTo>
                <a:cubicBezTo>
                  <a:pt x="6506804" y="1373012"/>
                  <a:pt x="6508149" y="1290010"/>
                  <a:pt x="6341466" y="1323439"/>
                </a:cubicBezTo>
                <a:cubicBezTo>
                  <a:pt x="6174783" y="1356868"/>
                  <a:pt x="6085533" y="1287097"/>
                  <a:pt x="5876350" y="1323439"/>
                </a:cubicBezTo>
                <a:cubicBezTo>
                  <a:pt x="5667167" y="1359781"/>
                  <a:pt x="5560484" y="1257932"/>
                  <a:pt x="5309134" y="1323439"/>
                </a:cubicBezTo>
                <a:cubicBezTo>
                  <a:pt x="5057784" y="1388946"/>
                  <a:pt x="4748556" y="1246002"/>
                  <a:pt x="4537722" y="1323439"/>
                </a:cubicBezTo>
                <a:cubicBezTo>
                  <a:pt x="4326888" y="1400876"/>
                  <a:pt x="4298363" y="1312864"/>
                  <a:pt x="4174704" y="1323439"/>
                </a:cubicBezTo>
                <a:cubicBezTo>
                  <a:pt x="4051045" y="1334014"/>
                  <a:pt x="3752759" y="1306864"/>
                  <a:pt x="3607489" y="1323439"/>
                </a:cubicBezTo>
                <a:cubicBezTo>
                  <a:pt x="3462219" y="1340014"/>
                  <a:pt x="3351231" y="1309766"/>
                  <a:pt x="3244471" y="1323439"/>
                </a:cubicBezTo>
                <a:cubicBezTo>
                  <a:pt x="3137711" y="1337112"/>
                  <a:pt x="2725026" y="1247045"/>
                  <a:pt x="2473058" y="1323439"/>
                </a:cubicBezTo>
                <a:cubicBezTo>
                  <a:pt x="2221090" y="1399833"/>
                  <a:pt x="2016718" y="1262220"/>
                  <a:pt x="1803744" y="1323439"/>
                </a:cubicBezTo>
                <a:cubicBezTo>
                  <a:pt x="1590770" y="1384658"/>
                  <a:pt x="1331254" y="1300771"/>
                  <a:pt x="1032332" y="1323439"/>
                </a:cubicBezTo>
                <a:cubicBezTo>
                  <a:pt x="733410" y="1346107"/>
                  <a:pt x="464588" y="1282172"/>
                  <a:pt x="0" y="1323439"/>
                </a:cubicBezTo>
                <a:cubicBezTo>
                  <a:pt x="-11517" y="1169748"/>
                  <a:pt x="15080" y="1045186"/>
                  <a:pt x="0" y="895527"/>
                </a:cubicBezTo>
                <a:cubicBezTo>
                  <a:pt x="-15080" y="745868"/>
                  <a:pt x="3230" y="657940"/>
                  <a:pt x="0" y="480850"/>
                </a:cubicBezTo>
                <a:cubicBezTo>
                  <a:pt x="-3230" y="303760"/>
                  <a:pt x="46674" y="99288"/>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buFont typeface="Wingdings" panose="05000000000000000000" pitchFamily="2" charset="2"/>
              <a:buChar char="q"/>
            </a:pPr>
            <a:r>
              <a:rPr lang="fr-FR" sz="2000" dirty="0">
                <a:solidFill>
                  <a:srgbClr val="2F479E"/>
                </a:solidFill>
                <a:latin typeface="Calibri" panose="020F0502020204030204" pitchFamily="34" charset="0"/>
                <a:cs typeface="Times New Roman" panose="02020603050405020304" pitchFamily="18" charset="0"/>
              </a:rPr>
              <a:t>A FAIRE : donner la possibilité de copier ces 2 éléments sur les actions liées, quand ajout du « Compte-rendu » et du « lien </a:t>
            </a:r>
            <a:r>
              <a:rPr lang="fr-FR" sz="2000" dirty="0" err="1">
                <a:solidFill>
                  <a:srgbClr val="2F479E"/>
                </a:solidFill>
                <a:latin typeface="Calibri" panose="020F0502020204030204" pitchFamily="34" charset="0"/>
                <a:cs typeface="Times New Roman" panose="02020603050405020304" pitchFamily="18" charset="0"/>
              </a:rPr>
              <a:t>visio</a:t>
            </a:r>
            <a:r>
              <a:rPr lang="fr-FR" sz="2000" dirty="0">
                <a:solidFill>
                  <a:srgbClr val="2F479E"/>
                </a:solidFill>
                <a:latin typeface="Calibri" panose="020F0502020204030204" pitchFamily="34" charset="0"/>
                <a:cs typeface="Times New Roman" panose="02020603050405020304" pitchFamily="18" charset="0"/>
              </a:rPr>
              <a:t> » après la duplication.</a:t>
            </a:r>
          </a:p>
          <a:p>
            <a:r>
              <a:rPr lang="fr-FR" sz="2000" dirty="0">
                <a:solidFill>
                  <a:srgbClr val="2F479E"/>
                </a:solidFill>
                <a:latin typeface="Calibri" panose="020F0502020204030204" pitchFamily="34" charset="0"/>
                <a:cs typeface="Times New Roman" panose="02020603050405020304" pitchFamily="18" charset="0"/>
              </a:rPr>
              <a:t>      Ainsi, quand ajout de cette info sur l’action initiale, le sur CR et « lien </a:t>
            </a:r>
            <a:r>
              <a:rPr lang="fr-FR" sz="2000" dirty="0" err="1">
                <a:solidFill>
                  <a:srgbClr val="2F479E"/>
                </a:solidFill>
                <a:latin typeface="Calibri" panose="020F0502020204030204" pitchFamily="34" charset="0"/>
                <a:cs typeface="Times New Roman" panose="02020603050405020304" pitchFamily="18" charset="0"/>
              </a:rPr>
              <a:t>visio</a:t>
            </a:r>
            <a:r>
              <a:rPr lang="fr-FR" sz="2000" dirty="0">
                <a:solidFill>
                  <a:srgbClr val="2F479E"/>
                </a:solidFill>
                <a:latin typeface="Calibri" panose="020F0502020204030204" pitchFamily="34" charset="0"/>
                <a:cs typeface="Times New Roman" panose="02020603050405020304" pitchFamily="18" charset="0"/>
              </a:rPr>
              <a:t> » seront copiés toutes les actions suivantes </a:t>
            </a:r>
          </a:p>
        </p:txBody>
      </p:sp>
      <p:sp>
        <p:nvSpPr>
          <p:cNvPr id="3" name="ZoneTexte 2">
            <a:extLst>
              <a:ext uri="{FF2B5EF4-FFF2-40B4-BE49-F238E27FC236}">
                <a16:creationId xmlns:a16="http://schemas.microsoft.com/office/drawing/2014/main" id="{563177C6-EB35-1638-F208-BBFCC7261EAD}"/>
              </a:ext>
            </a:extLst>
          </p:cNvPr>
          <p:cNvSpPr txBox="1"/>
          <p:nvPr/>
        </p:nvSpPr>
        <p:spPr>
          <a:xfrm>
            <a:off x="1657964" y="5021753"/>
            <a:ext cx="9019867" cy="1200329"/>
          </a:xfrm>
          <a:prstGeom prst="rect">
            <a:avLst/>
          </a:prstGeom>
          <a:solidFill>
            <a:schemeClr val="bg2"/>
          </a:solidFill>
        </p:spPr>
        <p:txBody>
          <a:bodyPr wrap="square" rtlCol="0">
            <a:spAutoFit/>
          </a:bodyPr>
          <a:lstStyle/>
          <a:p>
            <a:r>
              <a:rPr lang="fr-FR" sz="1800" i="1" dirty="0">
                <a:solidFill>
                  <a:srgbClr val="2F479E"/>
                </a:solidFill>
                <a:latin typeface="Calibri" panose="020F0502020204030204" pitchFamily="34" charset="0"/>
                <a:ea typeface="Calibri" panose="020F0502020204030204" pitchFamily="34" charset="0"/>
                <a:cs typeface="Times New Roman" panose="02020603050405020304" pitchFamily="18" charset="0"/>
              </a:rPr>
              <a:t>POUR RAPPEL : Quand vous liez entre elles les Actions dupliquées, vous pouvez sélectionner des informations à copier automatiquement sur toutes les actions futures, en cochant « oui ».</a:t>
            </a:r>
          </a:p>
          <a:p>
            <a:r>
              <a:rPr lang="fr-FR" i="1" dirty="0">
                <a:solidFill>
                  <a:srgbClr val="2F479E"/>
                </a:solidFill>
                <a:latin typeface="Calibri" panose="020F0502020204030204" pitchFamily="34" charset="0"/>
                <a:cs typeface="Times New Roman" panose="02020603050405020304" pitchFamily="18" charset="0"/>
              </a:rPr>
              <a:t>Ainsi, un Participant ou un commentaire ajouté sur une action sera copier sur toutes les actions liées suivantes.</a:t>
            </a:r>
            <a:endParaRPr lang="fr-FR" dirty="0"/>
          </a:p>
        </p:txBody>
      </p:sp>
    </p:spTree>
    <p:extLst>
      <p:ext uri="{BB962C8B-B14F-4D97-AF65-F5344CB8AC3E}">
        <p14:creationId xmlns:p14="http://schemas.microsoft.com/office/powerpoint/2010/main" val="13974707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C1C18CD6-782F-4560-81A5-3E1B7AF2FED0}"/>
              </a:ext>
            </a:extLst>
          </p:cNvPr>
          <p:cNvSpPr txBox="1"/>
          <p:nvPr/>
        </p:nvSpPr>
        <p:spPr>
          <a:xfrm>
            <a:off x="379467" y="315745"/>
            <a:ext cx="10209874" cy="584775"/>
          </a:xfrm>
          <a:prstGeom prst="rect">
            <a:avLst/>
          </a:prstGeom>
          <a:solidFill>
            <a:srgbClr val="2F479E"/>
          </a:solidFill>
        </p:spPr>
        <p:txBody>
          <a:bodyPr wrap="square" rtlCol="0">
            <a:spAutoFit/>
          </a:bodyPr>
          <a:lstStyle/>
          <a:p>
            <a:r>
              <a:rPr lang="fr-FR" sz="3200" dirty="0">
                <a:solidFill>
                  <a:schemeClr val="bg1"/>
                </a:solidFill>
              </a:rPr>
              <a:t>RESSOURCE DE L’ODS/ AUTOMATISATION --------</a:t>
            </a:r>
          </a:p>
        </p:txBody>
      </p:sp>
      <p:pic>
        <p:nvPicPr>
          <p:cNvPr id="8" name="Image 7" descr="Une image contenant jeu&#10;&#10;Description générée automatiquement">
            <a:extLst>
              <a:ext uri="{FF2B5EF4-FFF2-40B4-BE49-F238E27FC236}">
                <a16:creationId xmlns:a16="http://schemas.microsoft.com/office/drawing/2014/main" id="{9DA96F69-772A-4B86-85D9-8857FBCAEF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10248" y="194058"/>
            <a:ext cx="1099552" cy="706462"/>
          </a:xfrm>
          <a:prstGeom prst="rect">
            <a:avLst/>
          </a:prstGeom>
        </p:spPr>
      </p:pic>
      <p:sp>
        <p:nvSpPr>
          <p:cNvPr id="10" name="ZoneTexte 9">
            <a:extLst>
              <a:ext uri="{FF2B5EF4-FFF2-40B4-BE49-F238E27FC236}">
                <a16:creationId xmlns:a16="http://schemas.microsoft.com/office/drawing/2014/main" id="{748FCAE0-5AE3-40CB-B7A8-6304A9E0D697}"/>
              </a:ext>
            </a:extLst>
          </p:cNvPr>
          <p:cNvSpPr txBox="1"/>
          <p:nvPr/>
        </p:nvSpPr>
        <p:spPr>
          <a:xfrm>
            <a:off x="379468" y="1362746"/>
            <a:ext cx="10209874" cy="1938992"/>
          </a:xfrm>
          <a:custGeom>
            <a:avLst/>
            <a:gdLst>
              <a:gd name="connsiteX0" fmla="*/ 0 w 10209874"/>
              <a:gd name="connsiteY0" fmla="*/ 0 h 1938992"/>
              <a:gd name="connsiteX1" fmla="*/ 260919 w 10209874"/>
              <a:gd name="connsiteY1" fmla="*/ 0 h 1938992"/>
              <a:gd name="connsiteX2" fmla="*/ 623937 w 10209874"/>
              <a:gd name="connsiteY2" fmla="*/ 0 h 1938992"/>
              <a:gd name="connsiteX3" fmla="*/ 1395349 w 10209874"/>
              <a:gd name="connsiteY3" fmla="*/ 0 h 1938992"/>
              <a:gd name="connsiteX4" fmla="*/ 1962565 w 10209874"/>
              <a:gd name="connsiteY4" fmla="*/ 0 h 1938992"/>
              <a:gd name="connsiteX5" fmla="*/ 2529780 w 10209874"/>
              <a:gd name="connsiteY5" fmla="*/ 0 h 1938992"/>
              <a:gd name="connsiteX6" fmla="*/ 2892798 w 10209874"/>
              <a:gd name="connsiteY6" fmla="*/ 0 h 1938992"/>
              <a:gd name="connsiteX7" fmla="*/ 3153717 w 10209874"/>
              <a:gd name="connsiteY7" fmla="*/ 0 h 1938992"/>
              <a:gd name="connsiteX8" fmla="*/ 3516734 w 10209874"/>
              <a:gd name="connsiteY8" fmla="*/ 0 h 1938992"/>
              <a:gd name="connsiteX9" fmla="*/ 3879752 w 10209874"/>
              <a:gd name="connsiteY9" fmla="*/ 0 h 1938992"/>
              <a:gd name="connsiteX10" fmla="*/ 4344869 w 10209874"/>
              <a:gd name="connsiteY10" fmla="*/ 0 h 1938992"/>
              <a:gd name="connsiteX11" fmla="*/ 4912084 w 10209874"/>
              <a:gd name="connsiteY11" fmla="*/ 0 h 1938992"/>
              <a:gd name="connsiteX12" fmla="*/ 5683497 w 10209874"/>
              <a:gd name="connsiteY12" fmla="*/ 0 h 1938992"/>
              <a:gd name="connsiteX13" fmla="*/ 6454909 w 10209874"/>
              <a:gd name="connsiteY13" fmla="*/ 0 h 1938992"/>
              <a:gd name="connsiteX14" fmla="*/ 7226322 w 10209874"/>
              <a:gd name="connsiteY14" fmla="*/ 0 h 1938992"/>
              <a:gd name="connsiteX15" fmla="*/ 7793537 w 10209874"/>
              <a:gd name="connsiteY15" fmla="*/ 0 h 1938992"/>
              <a:gd name="connsiteX16" fmla="*/ 8360752 w 10209874"/>
              <a:gd name="connsiteY16" fmla="*/ 0 h 1938992"/>
              <a:gd name="connsiteX17" fmla="*/ 8723770 w 10209874"/>
              <a:gd name="connsiteY17" fmla="*/ 0 h 1938992"/>
              <a:gd name="connsiteX18" fmla="*/ 9495183 w 10209874"/>
              <a:gd name="connsiteY18" fmla="*/ 0 h 1938992"/>
              <a:gd name="connsiteX19" fmla="*/ 10209874 w 10209874"/>
              <a:gd name="connsiteY19" fmla="*/ 0 h 1938992"/>
              <a:gd name="connsiteX20" fmla="*/ 10209874 w 10209874"/>
              <a:gd name="connsiteY20" fmla="*/ 426578 h 1938992"/>
              <a:gd name="connsiteX21" fmla="*/ 10209874 w 10209874"/>
              <a:gd name="connsiteY21" fmla="*/ 950106 h 1938992"/>
              <a:gd name="connsiteX22" fmla="*/ 10209874 w 10209874"/>
              <a:gd name="connsiteY22" fmla="*/ 1454244 h 1938992"/>
              <a:gd name="connsiteX23" fmla="*/ 10209874 w 10209874"/>
              <a:gd name="connsiteY23" fmla="*/ 1938992 h 1938992"/>
              <a:gd name="connsiteX24" fmla="*/ 9642659 w 10209874"/>
              <a:gd name="connsiteY24" fmla="*/ 1938992 h 1938992"/>
              <a:gd name="connsiteX25" fmla="*/ 9177542 w 10209874"/>
              <a:gd name="connsiteY25" fmla="*/ 1938992 h 1938992"/>
              <a:gd name="connsiteX26" fmla="*/ 8814525 w 10209874"/>
              <a:gd name="connsiteY26" fmla="*/ 1938992 h 1938992"/>
              <a:gd name="connsiteX27" fmla="*/ 8043112 w 10209874"/>
              <a:gd name="connsiteY27" fmla="*/ 1938992 h 1938992"/>
              <a:gd name="connsiteX28" fmla="*/ 7373798 w 10209874"/>
              <a:gd name="connsiteY28" fmla="*/ 1938992 h 1938992"/>
              <a:gd name="connsiteX29" fmla="*/ 6908681 w 10209874"/>
              <a:gd name="connsiteY29" fmla="*/ 1938992 h 1938992"/>
              <a:gd name="connsiteX30" fmla="*/ 6443565 w 10209874"/>
              <a:gd name="connsiteY30" fmla="*/ 1938992 h 1938992"/>
              <a:gd name="connsiteX31" fmla="*/ 5876350 w 10209874"/>
              <a:gd name="connsiteY31" fmla="*/ 1938992 h 1938992"/>
              <a:gd name="connsiteX32" fmla="*/ 5104937 w 10209874"/>
              <a:gd name="connsiteY32" fmla="*/ 1938992 h 1938992"/>
              <a:gd name="connsiteX33" fmla="*/ 4741919 w 10209874"/>
              <a:gd name="connsiteY33" fmla="*/ 1938992 h 1938992"/>
              <a:gd name="connsiteX34" fmla="*/ 4174704 w 10209874"/>
              <a:gd name="connsiteY34" fmla="*/ 1938992 h 1938992"/>
              <a:gd name="connsiteX35" fmla="*/ 3811686 w 10209874"/>
              <a:gd name="connsiteY35" fmla="*/ 1938992 h 1938992"/>
              <a:gd name="connsiteX36" fmla="*/ 3040274 w 10209874"/>
              <a:gd name="connsiteY36" fmla="*/ 1938992 h 1938992"/>
              <a:gd name="connsiteX37" fmla="*/ 2370960 w 10209874"/>
              <a:gd name="connsiteY37" fmla="*/ 1938992 h 1938992"/>
              <a:gd name="connsiteX38" fmla="*/ 1599547 w 10209874"/>
              <a:gd name="connsiteY38" fmla="*/ 1938992 h 1938992"/>
              <a:gd name="connsiteX39" fmla="*/ 930233 w 10209874"/>
              <a:gd name="connsiteY39" fmla="*/ 1938992 h 1938992"/>
              <a:gd name="connsiteX40" fmla="*/ 0 w 10209874"/>
              <a:gd name="connsiteY40" fmla="*/ 1938992 h 1938992"/>
              <a:gd name="connsiteX41" fmla="*/ 0 w 10209874"/>
              <a:gd name="connsiteY41" fmla="*/ 1473634 h 1938992"/>
              <a:gd name="connsiteX42" fmla="*/ 0 w 10209874"/>
              <a:gd name="connsiteY42" fmla="*/ 988886 h 1938992"/>
              <a:gd name="connsiteX43" fmla="*/ 0 w 10209874"/>
              <a:gd name="connsiteY43" fmla="*/ 523528 h 1938992"/>
              <a:gd name="connsiteX44" fmla="*/ 0 w 10209874"/>
              <a:gd name="connsiteY44" fmla="*/ 0 h 1938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10209874" h="1938992" extrusionOk="0">
                <a:moveTo>
                  <a:pt x="0" y="0"/>
                </a:moveTo>
                <a:cubicBezTo>
                  <a:pt x="102924" y="-18863"/>
                  <a:pt x="174167" y="5398"/>
                  <a:pt x="260919" y="0"/>
                </a:cubicBezTo>
                <a:cubicBezTo>
                  <a:pt x="347671" y="-5398"/>
                  <a:pt x="476643" y="30107"/>
                  <a:pt x="623937" y="0"/>
                </a:cubicBezTo>
                <a:cubicBezTo>
                  <a:pt x="771231" y="-30107"/>
                  <a:pt x="1145069" y="11739"/>
                  <a:pt x="1395349" y="0"/>
                </a:cubicBezTo>
                <a:cubicBezTo>
                  <a:pt x="1645629" y="-11739"/>
                  <a:pt x="1738855" y="8810"/>
                  <a:pt x="1962565" y="0"/>
                </a:cubicBezTo>
                <a:cubicBezTo>
                  <a:pt x="2186275" y="-8810"/>
                  <a:pt x="2339195" y="66574"/>
                  <a:pt x="2529780" y="0"/>
                </a:cubicBezTo>
                <a:cubicBezTo>
                  <a:pt x="2720366" y="-66574"/>
                  <a:pt x="2714074" y="27592"/>
                  <a:pt x="2892798" y="0"/>
                </a:cubicBezTo>
                <a:cubicBezTo>
                  <a:pt x="3071522" y="-27592"/>
                  <a:pt x="3043773" y="4614"/>
                  <a:pt x="3153717" y="0"/>
                </a:cubicBezTo>
                <a:cubicBezTo>
                  <a:pt x="3263661" y="-4614"/>
                  <a:pt x="3392025" y="15339"/>
                  <a:pt x="3516734" y="0"/>
                </a:cubicBezTo>
                <a:cubicBezTo>
                  <a:pt x="3641443" y="-15339"/>
                  <a:pt x="3799980" y="28374"/>
                  <a:pt x="3879752" y="0"/>
                </a:cubicBezTo>
                <a:cubicBezTo>
                  <a:pt x="3959524" y="-28374"/>
                  <a:pt x="4182927" y="18865"/>
                  <a:pt x="4344869" y="0"/>
                </a:cubicBezTo>
                <a:cubicBezTo>
                  <a:pt x="4506811" y="-18865"/>
                  <a:pt x="4774376" y="54316"/>
                  <a:pt x="4912084" y="0"/>
                </a:cubicBezTo>
                <a:cubicBezTo>
                  <a:pt x="5049793" y="-54316"/>
                  <a:pt x="5345243" y="10809"/>
                  <a:pt x="5683497" y="0"/>
                </a:cubicBezTo>
                <a:cubicBezTo>
                  <a:pt x="6021751" y="-10809"/>
                  <a:pt x="6118489" y="72047"/>
                  <a:pt x="6454909" y="0"/>
                </a:cubicBezTo>
                <a:cubicBezTo>
                  <a:pt x="6791329" y="-72047"/>
                  <a:pt x="7069496" y="89693"/>
                  <a:pt x="7226322" y="0"/>
                </a:cubicBezTo>
                <a:cubicBezTo>
                  <a:pt x="7383148" y="-89693"/>
                  <a:pt x="7610188" y="34388"/>
                  <a:pt x="7793537" y="0"/>
                </a:cubicBezTo>
                <a:cubicBezTo>
                  <a:pt x="7976886" y="-34388"/>
                  <a:pt x="8087291" y="19046"/>
                  <a:pt x="8360752" y="0"/>
                </a:cubicBezTo>
                <a:cubicBezTo>
                  <a:pt x="8634214" y="-19046"/>
                  <a:pt x="8579857" y="43299"/>
                  <a:pt x="8723770" y="0"/>
                </a:cubicBezTo>
                <a:cubicBezTo>
                  <a:pt x="8867683" y="-43299"/>
                  <a:pt x="9289310" y="83124"/>
                  <a:pt x="9495183" y="0"/>
                </a:cubicBezTo>
                <a:cubicBezTo>
                  <a:pt x="9701056" y="-83124"/>
                  <a:pt x="10065896" y="72214"/>
                  <a:pt x="10209874" y="0"/>
                </a:cubicBezTo>
                <a:cubicBezTo>
                  <a:pt x="10231601" y="107825"/>
                  <a:pt x="10208125" y="275972"/>
                  <a:pt x="10209874" y="426578"/>
                </a:cubicBezTo>
                <a:cubicBezTo>
                  <a:pt x="10211623" y="577184"/>
                  <a:pt x="10190980" y="694227"/>
                  <a:pt x="10209874" y="950106"/>
                </a:cubicBezTo>
                <a:cubicBezTo>
                  <a:pt x="10228768" y="1205985"/>
                  <a:pt x="10153221" y="1247368"/>
                  <a:pt x="10209874" y="1454244"/>
                </a:cubicBezTo>
                <a:cubicBezTo>
                  <a:pt x="10266527" y="1661120"/>
                  <a:pt x="10159351" y="1752556"/>
                  <a:pt x="10209874" y="1938992"/>
                </a:cubicBezTo>
                <a:cubicBezTo>
                  <a:pt x="9977536" y="1943162"/>
                  <a:pt x="9860185" y="1900638"/>
                  <a:pt x="9642659" y="1938992"/>
                </a:cubicBezTo>
                <a:cubicBezTo>
                  <a:pt x="9425134" y="1977346"/>
                  <a:pt x="9284462" y="1932287"/>
                  <a:pt x="9177542" y="1938992"/>
                </a:cubicBezTo>
                <a:cubicBezTo>
                  <a:pt x="9070622" y="1945697"/>
                  <a:pt x="8973935" y="1900811"/>
                  <a:pt x="8814525" y="1938992"/>
                </a:cubicBezTo>
                <a:cubicBezTo>
                  <a:pt x="8655115" y="1977173"/>
                  <a:pt x="8342477" y="1876095"/>
                  <a:pt x="8043112" y="1938992"/>
                </a:cubicBezTo>
                <a:cubicBezTo>
                  <a:pt x="7743747" y="2001889"/>
                  <a:pt x="7673577" y="1889419"/>
                  <a:pt x="7373798" y="1938992"/>
                </a:cubicBezTo>
                <a:cubicBezTo>
                  <a:pt x="7074019" y="1988565"/>
                  <a:pt x="7075364" y="1905563"/>
                  <a:pt x="6908681" y="1938992"/>
                </a:cubicBezTo>
                <a:cubicBezTo>
                  <a:pt x="6741998" y="1972421"/>
                  <a:pt x="6652748" y="1902650"/>
                  <a:pt x="6443565" y="1938992"/>
                </a:cubicBezTo>
                <a:cubicBezTo>
                  <a:pt x="6234382" y="1975334"/>
                  <a:pt x="6127254" y="1938889"/>
                  <a:pt x="5876350" y="1938992"/>
                </a:cubicBezTo>
                <a:cubicBezTo>
                  <a:pt x="5625447" y="1939095"/>
                  <a:pt x="5319359" y="1866222"/>
                  <a:pt x="5104937" y="1938992"/>
                </a:cubicBezTo>
                <a:cubicBezTo>
                  <a:pt x="4890515" y="2011762"/>
                  <a:pt x="4865578" y="1928417"/>
                  <a:pt x="4741919" y="1938992"/>
                </a:cubicBezTo>
                <a:cubicBezTo>
                  <a:pt x="4618260" y="1949567"/>
                  <a:pt x="4319974" y="1922417"/>
                  <a:pt x="4174704" y="1938992"/>
                </a:cubicBezTo>
                <a:cubicBezTo>
                  <a:pt x="4029434" y="1955567"/>
                  <a:pt x="3918446" y="1925319"/>
                  <a:pt x="3811686" y="1938992"/>
                </a:cubicBezTo>
                <a:cubicBezTo>
                  <a:pt x="3704926" y="1952665"/>
                  <a:pt x="3287127" y="1861673"/>
                  <a:pt x="3040274" y="1938992"/>
                </a:cubicBezTo>
                <a:cubicBezTo>
                  <a:pt x="2793421" y="2016311"/>
                  <a:pt x="2583934" y="1877773"/>
                  <a:pt x="2370960" y="1938992"/>
                </a:cubicBezTo>
                <a:cubicBezTo>
                  <a:pt x="2157986" y="2000211"/>
                  <a:pt x="1900837" y="1920210"/>
                  <a:pt x="1599547" y="1938992"/>
                </a:cubicBezTo>
                <a:cubicBezTo>
                  <a:pt x="1298257" y="1957774"/>
                  <a:pt x="1130625" y="1897253"/>
                  <a:pt x="930233" y="1938992"/>
                </a:cubicBezTo>
                <a:cubicBezTo>
                  <a:pt x="729841" y="1980731"/>
                  <a:pt x="283403" y="1913478"/>
                  <a:pt x="0" y="1938992"/>
                </a:cubicBezTo>
                <a:cubicBezTo>
                  <a:pt x="-17724" y="1773164"/>
                  <a:pt x="20518" y="1676588"/>
                  <a:pt x="0" y="1473634"/>
                </a:cubicBezTo>
                <a:cubicBezTo>
                  <a:pt x="-20518" y="1270680"/>
                  <a:pt x="33385" y="1106941"/>
                  <a:pt x="0" y="988886"/>
                </a:cubicBezTo>
                <a:cubicBezTo>
                  <a:pt x="-33385" y="870831"/>
                  <a:pt x="38824" y="729860"/>
                  <a:pt x="0" y="523528"/>
                </a:cubicBezTo>
                <a:cubicBezTo>
                  <a:pt x="-38824" y="317196"/>
                  <a:pt x="5764" y="201925"/>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buFont typeface="Wingdings" panose="05000000000000000000" pitchFamily="2" charset="2"/>
              <a:buChar char="q"/>
            </a:pPr>
            <a:r>
              <a:rPr lang="fr-FR" sz="2000" dirty="0">
                <a:solidFill>
                  <a:srgbClr val="2F479E"/>
                </a:solidFill>
                <a:latin typeface="Calibri" panose="020F0502020204030204" pitchFamily="34" charset="0"/>
                <a:cs typeface="Times New Roman" panose="02020603050405020304" pitchFamily="18" charset="0"/>
              </a:rPr>
              <a:t>A la création d’une Action, la Ressource de l’ODS (fiche Parcours) est maintenant automatiquement </a:t>
            </a:r>
            <a:r>
              <a:rPr lang="fr-FR" sz="2000" dirty="0" err="1">
                <a:solidFill>
                  <a:srgbClr val="2F479E"/>
                </a:solidFill>
                <a:latin typeface="Calibri" panose="020F0502020204030204" pitchFamily="34" charset="0"/>
                <a:cs typeface="Times New Roman" panose="02020603050405020304" pitchFamily="18" charset="0"/>
              </a:rPr>
              <a:t>pré-remplie</a:t>
            </a:r>
            <a:r>
              <a:rPr lang="fr-FR" sz="2000" dirty="0">
                <a:solidFill>
                  <a:srgbClr val="2F479E"/>
                </a:solidFill>
                <a:latin typeface="Calibri" panose="020F0502020204030204" pitchFamily="34" charset="0"/>
                <a:cs typeface="Times New Roman" panose="02020603050405020304" pitchFamily="18" charset="0"/>
              </a:rPr>
              <a:t> par défaut par la Ressource de l’action, avec possibilité de modification dans la fiche Parcours.</a:t>
            </a:r>
          </a:p>
          <a:p>
            <a:pPr marL="342900" indent="-342900">
              <a:buFont typeface="Wingdings" panose="05000000000000000000" pitchFamily="2" charset="2"/>
              <a:buChar char="q"/>
            </a:pPr>
            <a:endParaRPr lang="fr-FR" sz="2000" dirty="0">
              <a:solidFill>
                <a:srgbClr val="2F479E"/>
              </a:solidFill>
              <a:latin typeface="Calibri" panose="020F0502020204030204" pitchFamily="34" charset="0"/>
              <a:cs typeface="Times New Roman" panose="02020603050405020304" pitchFamily="18" charset="0"/>
            </a:endParaRPr>
          </a:p>
          <a:p>
            <a:r>
              <a:rPr lang="fr-FR" sz="2000" dirty="0">
                <a:solidFill>
                  <a:srgbClr val="2F479E"/>
                </a:solidFill>
                <a:latin typeface="Calibri" panose="020F0502020204030204" pitchFamily="34" charset="0"/>
                <a:cs typeface="Times New Roman" panose="02020603050405020304" pitchFamily="18" charset="0"/>
              </a:rPr>
              <a:t>     En revanche, Pas de modification de la Ressource de l’ODS, si déjà renseignée lors de l’ajout de l’ODS sur la fiche Parcours en amont.</a:t>
            </a:r>
          </a:p>
        </p:txBody>
      </p:sp>
    </p:spTree>
    <p:extLst>
      <p:ext uri="{BB962C8B-B14F-4D97-AF65-F5344CB8AC3E}">
        <p14:creationId xmlns:p14="http://schemas.microsoft.com/office/powerpoint/2010/main" val="30521396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C1C18CD6-782F-4560-81A5-3E1B7AF2FED0}"/>
              </a:ext>
            </a:extLst>
          </p:cNvPr>
          <p:cNvSpPr txBox="1"/>
          <p:nvPr/>
        </p:nvSpPr>
        <p:spPr>
          <a:xfrm>
            <a:off x="379468" y="315745"/>
            <a:ext cx="9364299" cy="584775"/>
          </a:xfrm>
          <a:prstGeom prst="rect">
            <a:avLst/>
          </a:prstGeom>
          <a:solidFill>
            <a:srgbClr val="2F479E"/>
          </a:solidFill>
        </p:spPr>
        <p:txBody>
          <a:bodyPr wrap="square" rtlCol="0">
            <a:spAutoFit/>
          </a:bodyPr>
          <a:lstStyle/>
          <a:p>
            <a:r>
              <a:rPr lang="fr-FR" sz="3200" dirty="0">
                <a:solidFill>
                  <a:schemeClr val="bg1"/>
                </a:solidFill>
              </a:rPr>
              <a:t>LIVRABLE ACTIV’CREA/ MODIFICATION REGLE --------</a:t>
            </a:r>
          </a:p>
        </p:txBody>
      </p:sp>
      <p:pic>
        <p:nvPicPr>
          <p:cNvPr id="8" name="Image 7" descr="Une image contenant jeu&#10;&#10;Description générée automatiquement">
            <a:extLst>
              <a:ext uri="{FF2B5EF4-FFF2-40B4-BE49-F238E27FC236}">
                <a16:creationId xmlns:a16="http://schemas.microsoft.com/office/drawing/2014/main" id="{9DA96F69-772A-4B86-85D9-8857FBCAEF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10248" y="194058"/>
            <a:ext cx="1099552" cy="706462"/>
          </a:xfrm>
          <a:prstGeom prst="rect">
            <a:avLst/>
          </a:prstGeom>
        </p:spPr>
      </p:pic>
      <p:sp>
        <p:nvSpPr>
          <p:cNvPr id="10" name="ZoneTexte 9">
            <a:extLst>
              <a:ext uri="{FF2B5EF4-FFF2-40B4-BE49-F238E27FC236}">
                <a16:creationId xmlns:a16="http://schemas.microsoft.com/office/drawing/2014/main" id="{748FCAE0-5AE3-40CB-B7A8-6304A9E0D697}"/>
              </a:ext>
            </a:extLst>
          </p:cNvPr>
          <p:cNvSpPr txBox="1"/>
          <p:nvPr/>
        </p:nvSpPr>
        <p:spPr>
          <a:xfrm>
            <a:off x="379469" y="1362746"/>
            <a:ext cx="9364298" cy="707886"/>
          </a:xfrm>
          <a:custGeom>
            <a:avLst/>
            <a:gdLst>
              <a:gd name="connsiteX0" fmla="*/ 0 w 9364298"/>
              <a:gd name="connsiteY0" fmla="*/ 0 h 707886"/>
              <a:gd name="connsiteX1" fmla="*/ 304340 w 9364298"/>
              <a:gd name="connsiteY1" fmla="*/ 0 h 707886"/>
              <a:gd name="connsiteX2" fmla="*/ 702322 w 9364298"/>
              <a:gd name="connsiteY2" fmla="*/ 0 h 707886"/>
              <a:gd name="connsiteX3" fmla="*/ 1474877 w 9364298"/>
              <a:gd name="connsiteY3" fmla="*/ 0 h 707886"/>
              <a:gd name="connsiteX4" fmla="*/ 2060146 w 9364298"/>
              <a:gd name="connsiteY4" fmla="*/ 0 h 707886"/>
              <a:gd name="connsiteX5" fmla="*/ 2645414 w 9364298"/>
              <a:gd name="connsiteY5" fmla="*/ 0 h 707886"/>
              <a:gd name="connsiteX6" fmla="*/ 3043397 w 9364298"/>
              <a:gd name="connsiteY6" fmla="*/ 0 h 707886"/>
              <a:gd name="connsiteX7" fmla="*/ 3347737 w 9364298"/>
              <a:gd name="connsiteY7" fmla="*/ 0 h 707886"/>
              <a:gd name="connsiteX8" fmla="*/ 3745719 w 9364298"/>
              <a:gd name="connsiteY8" fmla="*/ 0 h 707886"/>
              <a:gd name="connsiteX9" fmla="*/ 4143702 w 9364298"/>
              <a:gd name="connsiteY9" fmla="*/ 0 h 707886"/>
              <a:gd name="connsiteX10" fmla="*/ 4635328 w 9364298"/>
              <a:gd name="connsiteY10" fmla="*/ 0 h 707886"/>
              <a:gd name="connsiteX11" fmla="*/ 5220596 w 9364298"/>
              <a:gd name="connsiteY11" fmla="*/ 0 h 707886"/>
              <a:gd name="connsiteX12" fmla="*/ 5993151 w 9364298"/>
              <a:gd name="connsiteY12" fmla="*/ 0 h 707886"/>
              <a:gd name="connsiteX13" fmla="*/ 6765705 w 9364298"/>
              <a:gd name="connsiteY13" fmla="*/ 0 h 707886"/>
              <a:gd name="connsiteX14" fmla="*/ 7538260 w 9364298"/>
              <a:gd name="connsiteY14" fmla="*/ 0 h 707886"/>
              <a:gd name="connsiteX15" fmla="*/ 8123529 w 9364298"/>
              <a:gd name="connsiteY15" fmla="*/ 0 h 707886"/>
              <a:gd name="connsiteX16" fmla="*/ 8708797 w 9364298"/>
              <a:gd name="connsiteY16" fmla="*/ 0 h 707886"/>
              <a:gd name="connsiteX17" fmla="*/ 9364298 w 9364298"/>
              <a:gd name="connsiteY17" fmla="*/ 0 h 707886"/>
              <a:gd name="connsiteX18" fmla="*/ 9364298 w 9364298"/>
              <a:gd name="connsiteY18" fmla="*/ 368101 h 707886"/>
              <a:gd name="connsiteX19" fmla="*/ 9364298 w 9364298"/>
              <a:gd name="connsiteY19" fmla="*/ 707886 h 707886"/>
              <a:gd name="connsiteX20" fmla="*/ 8872672 w 9364298"/>
              <a:gd name="connsiteY20" fmla="*/ 707886 h 707886"/>
              <a:gd name="connsiteX21" fmla="*/ 8193761 w 9364298"/>
              <a:gd name="connsiteY21" fmla="*/ 707886 h 707886"/>
              <a:gd name="connsiteX22" fmla="*/ 7514849 w 9364298"/>
              <a:gd name="connsiteY22" fmla="*/ 707886 h 707886"/>
              <a:gd name="connsiteX23" fmla="*/ 7023224 w 9364298"/>
              <a:gd name="connsiteY23" fmla="*/ 707886 h 707886"/>
              <a:gd name="connsiteX24" fmla="*/ 6531598 w 9364298"/>
              <a:gd name="connsiteY24" fmla="*/ 707886 h 707886"/>
              <a:gd name="connsiteX25" fmla="*/ 6039972 w 9364298"/>
              <a:gd name="connsiteY25" fmla="*/ 707886 h 707886"/>
              <a:gd name="connsiteX26" fmla="*/ 5641990 w 9364298"/>
              <a:gd name="connsiteY26" fmla="*/ 707886 h 707886"/>
              <a:gd name="connsiteX27" fmla="*/ 4869435 w 9364298"/>
              <a:gd name="connsiteY27" fmla="*/ 707886 h 707886"/>
              <a:gd name="connsiteX28" fmla="*/ 4190523 w 9364298"/>
              <a:gd name="connsiteY28" fmla="*/ 707886 h 707886"/>
              <a:gd name="connsiteX29" fmla="*/ 3698898 w 9364298"/>
              <a:gd name="connsiteY29" fmla="*/ 707886 h 707886"/>
              <a:gd name="connsiteX30" fmla="*/ 3207272 w 9364298"/>
              <a:gd name="connsiteY30" fmla="*/ 707886 h 707886"/>
              <a:gd name="connsiteX31" fmla="*/ 2622003 w 9364298"/>
              <a:gd name="connsiteY31" fmla="*/ 707886 h 707886"/>
              <a:gd name="connsiteX32" fmla="*/ 1849449 w 9364298"/>
              <a:gd name="connsiteY32" fmla="*/ 707886 h 707886"/>
              <a:gd name="connsiteX33" fmla="*/ 1451466 w 9364298"/>
              <a:gd name="connsiteY33" fmla="*/ 707886 h 707886"/>
              <a:gd name="connsiteX34" fmla="*/ 866198 w 9364298"/>
              <a:gd name="connsiteY34" fmla="*/ 707886 h 707886"/>
              <a:gd name="connsiteX35" fmla="*/ 0 w 9364298"/>
              <a:gd name="connsiteY35" fmla="*/ 707886 h 707886"/>
              <a:gd name="connsiteX36" fmla="*/ 0 w 9364298"/>
              <a:gd name="connsiteY36" fmla="*/ 339785 h 707886"/>
              <a:gd name="connsiteX37" fmla="*/ 0 w 9364298"/>
              <a:gd name="connsiteY37" fmla="*/ 0 h 7078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9364298" h="707886" extrusionOk="0">
                <a:moveTo>
                  <a:pt x="0" y="0"/>
                </a:moveTo>
                <a:cubicBezTo>
                  <a:pt x="103396" y="-1716"/>
                  <a:pt x="218771" y="13874"/>
                  <a:pt x="304340" y="0"/>
                </a:cubicBezTo>
                <a:cubicBezTo>
                  <a:pt x="389909" y="-13874"/>
                  <a:pt x="525901" y="35471"/>
                  <a:pt x="702322" y="0"/>
                </a:cubicBezTo>
                <a:cubicBezTo>
                  <a:pt x="878743" y="-35471"/>
                  <a:pt x="1122020" y="27352"/>
                  <a:pt x="1474877" y="0"/>
                </a:cubicBezTo>
                <a:cubicBezTo>
                  <a:pt x="1827735" y="-27352"/>
                  <a:pt x="1865195" y="66406"/>
                  <a:pt x="2060146" y="0"/>
                </a:cubicBezTo>
                <a:cubicBezTo>
                  <a:pt x="2255097" y="-66406"/>
                  <a:pt x="2359882" y="35728"/>
                  <a:pt x="2645414" y="0"/>
                </a:cubicBezTo>
                <a:cubicBezTo>
                  <a:pt x="2930946" y="-35728"/>
                  <a:pt x="2927078" y="26663"/>
                  <a:pt x="3043397" y="0"/>
                </a:cubicBezTo>
                <a:cubicBezTo>
                  <a:pt x="3159716" y="-26663"/>
                  <a:pt x="3205809" y="6970"/>
                  <a:pt x="3347737" y="0"/>
                </a:cubicBezTo>
                <a:cubicBezTo>
                  <a:pt x="3489665" y="-6970"/>
                  <a:pt x="3614156" y="5884"/>
                  <a:pt x="3745719" y="0"/>
                </a:cubicBezTo>
                <a:cubicBezTo>
                  <a:pt x="3877282" y="-5884"/>
                  <a:pt x="3951510" y="26921"/>
                  <a:pt x="4143702" y="0"/>
                </a:cubicBezTo>
                <a:cubicBezTo>
                  <a:pt x="4335894" y="-26921"/>
                  <a:pt x="4495452" y="52785"/>
                  <a:pt x="4635328" y="0"/>
                </a:cubicBezTo>
                <a:cubicBezTo>
                  <a:pt x="4775204" y="-52785"/>
                  <a:pt x="4934226" y="51370"/>
                  <a:pt x="5220596" y="0"/>
                </a:cubicBezTo>
                <a:cubicBezTo>
                  <a:pt x="5506966" y="-51370"/>
                  <a:pt x="5709106" y="22210"/>
                  <a:pt x="5993151" y="0"/>
                </a:cubicBezTo>
                <a:cubicBezTo>
                  <a:pt x="6277196" y="-22210"/>
                  <a:pt x="6527515" y="56357"/>
                  <a:pt x="6765705" y="0"/>
                </a:cubicBezTo>
                <a:cubicBezTo>
                  <a:pt x="7003895" y="-56357"/>
                  <a:pt x="7167220" y="20712"/>
                  <a:pt x="7538260" y="0"/>
                </a:cubicBezTo>
                <a:cubicBezTo>
                  <a:pt x="7909301" y="-20712"/>
                  <a:pt x="7880748" y="25490"/>
                  <a:pt x="8123529" y="0"/>
                </a:cubicBezTo>
                <a:cubicBezTo>
                  <a:pt x="8366310" y="-25490"/>
                  <a:pt x="8535893" y="10849"/>
                  <a:pt x="8708797" y="0"/>
                </a:cubicBezTo>
                <a:cubicBezTo>
                  <a:pt x="8881701" y="-10849"/>
                  <a:pt x="9183811" y="12014"/>
                  <a:pt x="9364298" y="0"/>
                </a:cubicBezTo>
                <a:cubicBezTo>
                  <a:pt x="9397720" y="147460"/>
                  <a:pt x="9352855" y="186832"/>
                  <a:pt x="9364298" y="368101"/>
                </a:cubicBezTo>
                <a:cubicBezTo>
                  <a:pt x="9375741" y="549370"/>
                  <a:pt x="9332320" y="573432"/>
                  <a:pt x="9364298" y="707886"/>
                </a:cubicBezTo>
                <a:cubicBezTo>
                  <a:pt x="9172698" y="732346"/>
                  <a:pt x="9045385" y="705476"/>
                  <a:pt x="8872672" y="707886"/>
                </a:cubicBezTo>
                <a:cubicBezTo>
                  <a:pt x="8699959" y="710296"/>
                  <a:pt x="8402489" y="698869"/>
                  <a:pt x="8193761" y="707886"/>
                </a:cubicBezTo>
                <a:cubicBezTo>
                  <a:pt x="7985033" y="716903"/>
                  <a:pt x="7650915" y="649045"/>
                  <a:pt x="7514849" y="707886"/>
                </a:cubicBezTo>
                <a:cubicBezTo>
                  <a:pt x="7378783" y="766727"/>
                  <a:pt x="7223584" y="673504"/>
                  <a:pt x="7023224" y="707886"/>
                </a:cubicBezTo>
                <a:cubicBezTo>
                  <a:pt x="6822864" y="742268"/>
                  <a:pt x="6636200" y="675996"/>
                  <a:pt x="6531598" y="707886"/>
                </a:cubicBezTo>
                <a:cubicBezTo>
                  <a:pt x="6426996" y="739776"/>
                  <a:pt x="6169450" y="654287"/>
                  <a:pt x="6039972" y="707886"/>
                </a:cubicBezTo>
                <a:cubicBezTo>
                  <a:pt x="5910494" y="761485"/>
                  <a:pt x="5739401" y="699139"/>
                  <a:pt x="5641990" y="707886"/>
                </a:cubicBezTo>
                <a:cubicBezTo>
                  <a:pt x="5544579" y="716633"/>
                  <a:pt x="5202804" y="650837"/>
                  <a:pt x="4869435" y="707886"/>
                </a:cubicBezTo>
                <a:cubicBezTo>
                  <a:pt x="4536066" y="764935"/>
                  <a:pt x="4396218" y="653390"/>
                  <a:pt x="4190523" y="707886"/>
                </a:cubicBezTo>
                <a:cubicBezTo>
                  <a:pt x="3984828" y="762382"/>
                  <a:pt x="3919535" y="654979"/>
                  <a:pt x="3698898" y="707886"/>
                </a:cubicBezTo>
                <a:cubicBezTo>
                  <a:pt x="3478261" y="760793"/>
                  <a:pt x="3413118" y="684916"/>
                  <a:pt x="3207272" y="707886"/>
                </a:cubicBezTo>
                <a:cubicBezTo>
                  <a:pt x="3001426" y="730856"/>
                  <a:pt x="2864481" y="651198"/>
                  <a:pt x="2622003" y="707886"/>
                </a:cubicBezTo>
                <a:cubicBezTo>
                  <a:pt x="2379525" y="764574"/>
                  <a:pt x="2217280" y="674980"/>
                  <a:pt x="1849449" y="707886"/>
                </a:cubicBezTo>
                <a:cubicBezTo>
                  <a:pt x="1481618" y="740792"/>
                  <a:pt x="1561919" y="692852"/>
                  <a:pt x="1451466" y="707886"/>
                </a:cubicBezTo>
                <a:cubicBezTo>
                  <a:pt x="1341013" y="722920"/>
                  <a:pt x="1085450" y="641309"/>
                  <a:pt x="866198" y="707886"/>
                </a:cubicBezTo>
                <a:cubicBezTo>
                  <a:pt x="646946" y="774463"/>
                  <a:pt x="267523" y="666649"/>
                  <a:pt x="0" y="707886"/>
                </a:cubicBezTo>
                <a:cubicBezTo>
                  <a:pt x="-12631" y="626632"/>
                  <a:pt x="18206" y="478061"/>
                  <a:pt x="0" y="339785"/>
                </a:cubicBezTo>
                <a:cubicBezTo>
                  <a:pt x="-18206" y="201509"/>
                  <a:pt x="9438" y="159300"/>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lgn="just">
              <a:buFont typeface="Wingdings" panose="05000000000000000000" pitchFamily="2" charset="2"/>
              <a:buChar char="q"/>
            </a:pP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rPr>
              <a:t>Les actions sur dossier ne remontent plus dans le livrable Activ’Créa</a:t>
            </a: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 fiche B1 liste des </a:t>
            </a:r>
            <a:r>
              <a:rPr lang="fr-FR" sz="2000" dirty="0">
                <a:solidFill>
                  <a:srgbClr val="2F479E"/>
                </a:solidFill>
                <a:latin typeface="Calibri" panose="020F0502020204030204" pitchFamily="34" charset="0"/>
                <a:cs typeface="Times New Roman" panose="02020603050405020304" pitchFamily="18" charset="0"/>
              </a:rPr>
              <a:t>actions.</a:t>
            </a:r>
          </a:p>
        </p:txBody>
      </p:sp>
      <p:sp>
        <p:nvSpPr>
          <p:cNvPr id="9" name="ZoneTexte 8">
            <a:extLst>
              <a:ext uri="{FF2B5EF4-FFF2-40B4-BE49-F238E27FC236}">
                <a16:creationId xmlns:a16="http://schemas.microsoft.com/office/drawing/2014/main" id="{0B267859-0BB0-D3FE-DBBB-6DC6EC264382}"/>
              </a:ext>
            </a:extLst>
          </p:cNvPr>
          <p:cNvSpPr txBox="1"/>
          <p:nvPr/>
        </p:nvSpPr>
        <p:spPr>
          <a:xfrm>
            <a:off x="723900" y="2258888"/>
            <a:ext cx="9019867" cy="646331"/>
          </a:xfrm>
          <a:prstGeom prst="rect">
            <a:avLst/>
          </a:prstGeom>
          <a:solidFill>
            <a:schemeClr val="bg2"/>
          </a:solidFill>
        </p:spPr>
        <p:txBody>
          <a:bodyPr wrap="square" rtlCol="0">
            <a:spAutoFit/>
          </a:bodyPr>
          <a:lstStyle/>
          <a:p>
            <a:r>
              <a:rPr lang="fr-FR" sz="1800" i="1" dirty="0">
                <a:solidFill>
                  <a:srgbClr val="2F479E"/>
                </a:solidFill>
                <a:latin typeface="Calibri" panose="020F0502020204030204" pitchFamily="34" charset="0"/>
                <a:ea typeface="Calibri" panose="020F0502020204030204" pitchFamily="34" charset="0"/>
                <a:cs typeface="Times New Roman" panose="02020603050405020304" pitchFamily="18" charset="0"/>
              </a:rPr>
              <a:t>POUR RAPPEL : Le mode intervention « sur dossier » correspond à un travail personnel du conseiller sans l’entrepreneur.</a:t>
            </a:r>
            <a:endParaRPr lang="fr-FR" dirty="0"/>
          </a:p>
        </p:txBody>
      </p:sp>
    </p:spTree>
    <p:extLst>
      <p:ext uri="{BB962C8B-B14F-4D97-AF65-F5344CB8AC3E}">
        <p14:creationId xmlns:p14="http://schemas.microsoft.com/office/powerpoint/2010/main" val="31911672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C1C18CD6-782F-4560-81A5-3E1B7AF2FED0}"/>
              </a:ext>
            </a:extLst>
          </p:cNvPr>
          <p:cNvSpPr txBox="1"/>
          <p:nvPr/>
        </p:nvSpPr>
        <p:spPr>
          <a:xfrm>
            <a:off x="379466" y="315745"/>
            <a:ext cx="10278701" cy="584775"/>
          </a:xfrm>
          <a:prstGeom prst="rect">
            <a:avLst/>
          </a:prstGeom>
          <a:solidFill>
            <a:srgbClr val="2F479E"/>
          </a:solidFill>
        </p:spPr>
        <p:txBody>
          <a:bodyPr wrap="square" rtlCol="0">
            <a:spAutoFit/>
          </a:bodyPr>
          <a:lstStyle/>
          <a:p>
            <a:r>
              <a:rPr lang="fr-FR" sz="3200" dirty="0">
                <a:solidFill>
                  <a:schemeClr val="bg1"/>
                </a:solidFill>
              </a:rPr>
              <a:t>AGENDA MATERIEL/ OPTIMISATION AFFICHAGE --------</a:t>
            </a:r>
          </a:p>
        </p:txBody>
      </p:sp>
      <p:pic>
        <p:nvPicPr>
          <p:cNvPr id="8" name="Image 7" descr="Une image contenant jeu&#10;&#10;Description générée automatiquement">
            <a:extLst>
              <a:ext uri="{FF2B5EF4-FFF2-40B4-BE49-F238E27FC236}">
                <a16:creationId xmlns:a16="http://schemas.microsoft.com/office/drawing/2014/main" id="{9DA96F69-772A-4B86-85D9-8857FBCAEF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10248" y="194058"/>
            <a:ext cx="1099552" cy="706462"/>
          </a:xfrm>
          <a:prstGeom prst="rect">
            <a:avLst/>
          </a:prstGeom>
        </p:spPr>
      </p:pic>
      <p:sp>
        <p:nvSpPr>
          <p:cNvPr id="10" name="ZoneTexte 9">
            <a:extLst>
              <a:ext uri="{FF2B5EF4-FFF2-40B4-BE49-F238E27FC236}">
                <a16:creationId xmlns:a16="http://schemas.microsoft.com/office/drawing/2014/main" id="{748FCAE0-5AE3-40CB-B7A8-6304A9E0D697}"/>
              </a:ext>
            </a:extLst>
          </p:cNvPr>
          <p:cNvSpPr txBox="1"/>
          <p:nvPr/>
        </p:nvSpPr>
        <p:spPr>
          <a:xfrm>
            <a:off x="379468" y="1362746"/>
            <a:ext cx="10436016" cy="707886"/>
          </a:xfrm>
          <a:custGeom>
            <a:avLst/>
            <a:gdLst>
              <a:gd name="connsiteX0" fmla="*/ 0 w 10436016"/>
              <a:gd name="connsiteY0" fmla="*/ 0 h 707886"/>
              <a:gd name="connsiteX1" fmla="*/ 266698 w 10436016"/>
              <a:gd name="connsiteY1" fmla="*/ 0 h 707886"/>
              <a:gd name="connsiteX2" fmla="*/ 637757 w 10436016"/>
              <a:gd name="connsiteY2" fmla="*/ 0 h 707886"/>
              <a:gd name="connsiteX3" fmla="*/ 1426256 w 10436016"/>
              <a:gd name="connsiteY3" fmla="*/ 0 h 707886"/>
              <a:gd name="connsiteX4" fmla="*/ 2006034 w 10436016"/>
              <a:gd name="connsiteY4" fmla="*/ 0 h 707886"/>
              <a:gd name="connsiteX5" fmla="*/ 2585813 w 10436016"/>
              <a:gd name="connsiteY5" fmla="*/ 0 h 707886"/>
              <a:gd name="connsiteX6" fmla="*/ 2956871 w 10436016"/>
              <a:gd name="connsiteY6" fmla="*/ 0 h 707886"/>
              <a:gd name="connsiteX7" fmla="*/ 3223569 w 10436016"/>
              <a:gd name="connsiteY7" fmla="*/ 0 h 707886"/>
              <a:gd name="connsiteX8" fmla="*/ 3594628 w 10436016"/>
              <a:gd name="connsiteY8" fmla="*/ 0 h 707886"/>
              <a:gd name="connsiteX9" fmla="*/ 3965686 w 10436016"/>
              <a:gd name="connsiteY9" fmla="*/ 0 h 707886"/>
              <a:gd name="connsiteX10" fmla="*/ 4441105 w 10436016"/>
              <a:gd name="connsiteY10" fmla="*/ 0 h 707886"/>
              <a:gd name="connsiteX11" fmla="*/ 5020883 w 10436016"/>
              <a:gd name="connsiteY11" fmla="*/ 0 h 707886"/>
              <a:gd name="connsiteX12" fmla="*/ 5809382 w 10436016"/>
              <a:gd name="connsiteY12" fmla="*/ 0 h 707886"/>
              <a:gd name="connsiteX13" fmla="*/ 6597881 w 10436016"/>
              <a:gd name="connsiteY13" fmla="*/ 0 h 707886"/>
              <a:gd name="connsiteX14" fmla="*/ 7386380 w 10436016"/>
              <a:gd name="connsiteY14" fmla="*/ 0 h 707886"/>
              <a:gd name="connsiteX15" fmla="*/ 7966159 w 10436016"/>
              <a:gd name="connsiteY15" fmla="*/ 0 h 707886"/>
              <a:gd name="connsiteX16" fmla="*/ 8545938 w 10436016"/>
              <a:gd name="connsiteY16" fmla="*/ 0 h 707886"/>
              <a:gd name="connsiteX17" fmla="*/ 8916996 w 10436016"/>
              <a:gd name="connsiteY17" fmla="*/ 0 h 707886"/>
              <a:gd name="connsiteX18" fmla="*/ 9705495 w 10436016"/>
              <a:gd name="connsiteY18" fmla="*/ 0 h 707886"/>
              <a:gd name="connsiteX19" fmla="*/ 10436016 w 10436016"/>
              <a:gd name="connsiteY19" fmla="*/ 0 h 707886"/>
              <a:gd name="connsiteX20" fmla="*/ 10436016 w 10436016"/>
              <a:gd name="connsiteY20" fmla="*/ 332706 h 707886"/>
              <a:gd name="connsiteX21" fmla="*/ 10436016 w 10436016"/>
              <a:gd name="connsiteY21" fmla="*/ 707886 h 707886"/>
              <a:gd name="connsiteX22" fmla="*/ 9751877 w 10436016"/>
              <a:gd name="connsiteY22" fmla="*/ 707886 h 707886"/>
              <a:gd name="connsiteX23" fmla="*/ 9276459 w 10436016"/>
              <a:gd name="connsiteY23" fmla="*/ 707886 h 707886"/>
              <a:gd name="connsiteX24" fmla="*/ 8801040 w 10436016"/>
              <a:gd name="connsiteY24" fmla="*/ 707886 h 707886"/>
              <a:gd name="connsiteX25" fmla="*/ 8325622 w 10436016"/>
              <a:gd name="connsiteY25" fmla="*/ 707886 h 707886"/>
              <a:gd name="connsiteX26" fmla="*/ 7954563 w 10436016"/>
              <a:gd name="connsiteY26" fmla="*/ 707886 h 707886"/>
              <a:gd name="connsiteX27" fmla="*/ 7166064 w 10436016"/>
              <a:gd name="connsiteY27" fmla="*/ 707886 h 707886"/>
              <a:gd name="connsiteX28" fmla="*/ 6481925 w 10436016"/>
              <a:gd name="connsiteY28" fmla="*/ 707886 h 707886"/>
              <a:gd name="connsiteX29" fmla="*/ 6006507 w 10436016"/>
              <a:gd name="connsiteY29" fmla="*/ 707886 h 707886"/>
              <a:gd name="connsiteX30" fmla="*/ 5531088 w 10436016"/>
              <a:gd name="connsiteY30" fmla="*/ 707886 h 707886"/>
              <a:gd name="connsiteX31" fmla="*/ 4951310 w 10436016"/>
              <a:gd name="connsiteY31" fmla="*/ 707886 h 707886"/>
              <a:gd name="connsiteX32" fmla="*/ 4162811 w 10436016"/>
              <a:gd name="connsiteY32" fmla="*/ 707886 h 707886"/>
              <a:gd name="connsiteX33" fmla="*/ 3791752 w 10436016"/>
              <a:gd name="connsiteY33" fmla="*/ 707886 h 707886"/>
              <a:gd name="connsiteX34" fmla="*/ 3211974 w 10436016"/>
              <a:gd name="connsiteY34" fmla="*/ 707886 h 707886"/>
              <a:gd name="connsiteX35" fmla="*/ 2840915 w 10436016"/>
              <a:gd name="connsiteY35" fmla="*/ 707886 h 707886"/>
              <a:gd name="connsiteX36" fmla="*/ 2052416 w 10436016"/>
              <a:gd name="connsiteY36" fmla="*/ 707886 h 707886"/>
              <a:gd name="connsiteX37" fmla="*/ 1368278 w 10436016"/>
              <a:gd name="connsiteY37" fmla="*/ 707886 h 707886"/>
              <a:gd name="connsiteX38" fmla="*/ 579779 w 10436016"/>
              <a:gd name="connsiteY38" fmla="*/ 707886 h 707886"/>
              <a:gd name="connsiteX39" fmla="*/ 0 w 10436016"/>
              <a:gd name="connsiteY39" fmla="*/ 707886 h 707886"/>
              <a:gd name="connsiteX40" fmla="*/ 0 w 10436016"/>
              <a:gd name="connsiteY40" fmla="*/ 361022 h 707886"/>
              <a:gd name="connsiteX41" fmla="*/ 0 w 10436016"/>
              <a:gd name="connsiteY41" fmla="*/ 0 h 7078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0436016" h="707886" extrusionOk="0">
                <a:moveTo>
                  <a:pt x="0" y="0"/>
                </a:moveTo>
                <a:cubicBezTo>
                  <a:pt x="101088" y="-26224"/>
                  <a:pt x="151594" y="26945"/>
                  <a:pt x="266698" y="0"/>
                </a:cubicBezTo>
                <a:cubicBezTo>
                  <a:pt x="381802" y="-26945"/>
                  <a:pt x="452651" y="21980"/>
                  <a:pt x="637757" y="0"/>
                </a:cubicBezTo>
                <a:cubicBezTo>
                  <a:pt x="822863" y="-21980"/>
                  <a:pt x="1242819" y="33808"/>
                  <a:pt x="1426256" y="0"/>
                </a:cubicBezTo>
                <a:cubicBezTo>
                  <a:pt x="1609693" y="-33808"/>
                  <a:pt x="1889168" y="21385"/>
                  <a:pt x="2006034" y="0"/>
                </a:cubicBezTo>
                <a:cubicBezTo>
                  <a:pt x="2122900" y="-21385"/>
                  <a:pt x="2313360" y="44470"/>
                  <a:pt x="2585813" y="0"/>
                </a:cubicBezTo>
                <a:cubicBezTo>
                  <a:pt x="2858266" y="-44470"/>
                  <a:pt x="2852296" y="7615"/>
                  <a:pt x="2956871" y="0"/>
                </a:cubicBezTo>
                <a:cubicBezTo>
                  <a:pt x="3061446" y="-7615"/>
                  <a:pt x="3091374" y="6378"/>
                  <a:pt x="3223569" y="0"/>
                </a:cubicBezTo>
                <a:cubicBezTo>
                  <a:pt x="3355764" y="-6378"/>
                  <a:pt x="3482319" y="25766"/>
                  <a:pt x="3594628" y="0"/>
                </a:cubicBezTo>
                <a:cubicBezTo>
                  <a:pt x="3706937" y="-25766"/>
                  <a:pt x="3810305" y="40831"/>
                  <a:pt x="3965686" y="0"/>
                </a:cubicBezTo>
                <a:cubicBezTo>
                  <a:pt x="4121067" y="-40831"/>
                  <a:pt x="4315462" y="18395"/>
                  <a:pt x="4441105" y="0"/>
                </a:cubicBezTo>
                <a:cubicBezTo>
                  <a:pt x="4566748" y="-18395"/>
                  <a:pt x="4773763" y="1940"/>
                  <a:pt x="5020883" y="0"/>
                </a:cubicBezTo>
                <a:cubicBezTo>
                  <a:pt x="5268003" y="-1940"/>
                  <a:pt x="5541182" y="55131"/>
                  <a:pt x="5809382" y="0"/>
                </a:cubicBezTo>
                <a:cubicBezTo>
                  <a:pt x="6077582" y="-55131"/>
                  <a:pt x="6270527" y="35403"/>
                  <a:pt x="6597881" y="0"/>
                </a:cubicBezTo>
                <a:cubicBezTo>
                  <a:pt x="6925235" y="-35403"/>
                  <a:pt x="7062934" y="73392"/>
                  <a:pt x="7386380" y="0"/>
                </a:cubicBezTo>
                <a:cubicBezTo>
                  <a:pt x="7709826" y="-73392"/>
                  <a:pt x="7763551" y="6955"/>
                  <a:pt x="7966159" y="0"/>
                </a:cubicBezTo>
                <a:cubicBezTo>
                  <a:pt x="8168767" y="-6955"/>
                  <a:pt x="8411429" y="14911"/>
                  <a:pt x="8545938" y="0"/>
                </a:cubicBezTo>
                <a:cubicBezTo>
                  <a:pt x="8680447" y="-14911"/>
                  <a:pt x="8828217" y="11399"/>
                  <a:pt x="8916996" y="0"/>
                </a:cubicBezTo>
                <a:cubicBezTo>
                  <a:pt x="9005775" y="-11399"/>
                  <a:pt x="9444021" y="23051"/>
                  <a:pt x="9705495" y="0"/>
                </a:cubicBezTo>
                <a:cubicBezTo>
                  <a:pt x="9966969" y="-23051"/>
                  <a:pt x="10121195" y="630"/>
                  <a:pt x="10436016" y="0"/>
                </a:cubicBezTo>
                <a:cubicBezTo>
                  <a:pt x="10438959" y="98024"/>
                  <a:pt x="10434076" y="207159"/>
                  <a:pt x="10436016" y="332706"/>
                </a:cubicBezTo>
                <a:cubicBezTo>
                  <a:pt x="10437956" y="458253"/>
                  <a:pt x="10435915" y="556891"/>
                  <a:pt x="10436016" y="707886"/>
                </a:cubicBezTo>
                <a:cubicBezTo>
                  <a:pt x="10271650" y="761369"/>
                  <a:pt x="9990858" y="651968"/>
                  <a:pt x="9751877" y="707886"/>
                </a:cubicBezTo>
                <a:cubicBezTo>
                  <a:pt x="9512896" y="763804"/>
                  <a:pt x="9408935" y="703003"/>
                  <a:pt x="9276459" y="707886"/>
                </a:cubicBezTo>
                <a:cubicBezTo>
                  <a:pt x="9143983" y="712769"/>
                  <a:pt x="8933130" y="696170"/>
                  <a:pt x="8801040" y="707886"/>
                </a:cubicBezTo>
                <a:cubicBezTo>
                  <a:pt x="8668950" y="719602"/>
                  <a:pt x="8440573" y="660741"/>
                  <a:pt x="8325622" y="707886"/>
                </a:cubicBezTo>
                <a:cubicBezTo>
                  <a:pt x="8210671" y="755031"/>
                  <a:pt x="8092450" y="688510"/>
                  <a:pt x="7954563" y="707886"/>
                </a:cubicBezTo>
                <a:cubicBezTo>
                  <a:pt x="7816676" y="727262"/>
                  <a:pt x="7462698" y="682668"/>
                  <a:pt x="7166064" y="707886"/>
                </a:cubicBezTo>
                <a:cubicBezTo>
                  <a:pt x="6869430" y="733104"/>
                  <a:pt x="6819944" y="642036"/>
                  <a:pt x="6481925" y="707886"/>
                </a:cubicBezTo>
                <a:cubicBezTo>
                  <a:pt x="6143906" y="773736"/>
                  <a:pt x="6169013" y="696933"/>
                  <a:pt x="6006507" y="707886"/>
                </a:cubicBezTo>
                <a:cubicBezTo>
                  <a:pt x="5844001" y="718839"/>
                  <a:pt x="5651962" y="698599"/>
                  <a:pt x="5531088" y="707886"/>
                </a:cubicBezTo>
                <a:cubicBezTo>
                  <a:pt x="5410214" y="717173"/>
                  <a:pt x="5076783" y="680678"/>
                  <a:pt x="4951310" y="707886"/>
                </a:cubicBezTo>
                <a:cubicBezTo>
                  <a:pt x="4825837" y="735094"/>
                  <a:pt x="4408335" y="691870"/>
                  <a:pt x="4162811" y="707886"/>
                </a:cubicBezTo>
                <a:cubicBezTo>
                  <a:pt x="3917287" y="723902"/>
                  <a:pt x="3972808" y="703174"/>
                  <a:pt x="3791752" y="707886"/>
                </a:cubicBezTo>
                <a:cubicBezTo>
                  <a:pt x="3610696" y="712598"/>
                  <a:pt x="3478468" y="654462"/>
                  <a:pt x="3211974" y="707886"/>
                </a:cubicBezTo>
                <a:cubicBezTo>
                  <a:pt x="2945480" y="761310"/>
                  <a:pt x="2949869" y="699951"/>
                  <a:pt x="2840915" y="707886"/>
                </a:cubicBezTo>
                <a:cubicBezTo>
                  <a:pt x="2731961" y="715821"/>
                  <a:pt x="2425735" y="648191"/>
                  <a:pt x="2052416" y="707886"/>
                </a:cubicBezTo>
                <a:cubicBezTo>
                  <a:pt x="1679097" y="767581"/>
                  <a:pt x="1644826" y="657235"/>
                  <a:pt x="1368278" y="707886"/>
                </a:cubicBezTo>
                <a:cubicBezTo>
                  <a:pt x="1091730" y="758537"/>
                  <a:pt x="892256" y="651209"/>
                  <a:pt x="579779" y="707886"/>
                </a:cubicBezTo>
                <a:cubicBezTo>
                  <a:pt x="267302" y="764563"/>
                  <a:pt x="177366" y="671882"/>
                  <a:pt x="0" y="707886"/>
                </a:cubicBezTo>
                <a:cubicBezTo>
                  <a:pt x="-1305" y="583404"/>
                  <a:pt x="4620" y="434729"/>
                  <a:pt x="0" y="361022"/>
                </a:cubicBezTo>
                <a:cubicBezTo>
                  <a:pt x="-4620" y="287315"/>
                  <a:pt x="28556" y="134323"/>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buFont typeface="Wingdings" panose="05000000000000000000" pitchFamily="2" charset="2"/>
              <a:buChar char="q"/>
            </a:pPr>
            <a:r>
              <a:rPr lang="fr-FR" sz="2000" dirty="0">
                <a:solidFill>
                  <a:srgbClr val="2F479E"/>
                </a:solidFill>
                <a:latin typeface="Calibri" panose="020F0502020204030204" pitchFamily="34" charset="0"/>
                <a:cs typeface="Times New Roman" panose="02020603050405020304" pitchFamily="18" charset="0"/>
              </a:rPr>
              <a:t>Il est maintenant possible d’avoir </a:t>
            </a:r>
            <a:r>
              <a:rPr lang="fr-FR" sz="2000" b="1" dirty="0">
                <a:solidFill>
                  <a:srgbClr val="2F479E"/>
                </a:solidFill>
                <a:latin typeface="Calibri" panose="020F0502020204030204" pitchFamily="34" charset="0"/>
                <a:cs typeface="Times New Roman" panose="02020603050405020304" pitchFamily="18" charset="0"/>
              </a:rPr>
              <a:t>une vision mensuelle de la réservation d’un Type de matériel</a:t>
            </a:r>
            <a:r>
              <a:rPr lang="fr-FR" sz="2000" dirty="0">
                <a:solidFill>
                  <a:srgbClr val="2F479E"/>
                </a:solidFill>
                <a:latin typeface="Calibri" panose="020F0502020204030204" pitchFamily="34" charset="0"/>
                <a:cs typeface="Times New Roman" panose="02020603050405020304" pitchFamily="18" charset="0"/>
              </a:rPr>
              <a:t> (salle réunion), ou d’une matériel précis (une salle) via le bouton «</a:t>
            </a:r>
            <a:r>
              <a:rPr lang="fr-FR" sz="2000" b="1" dirty="0">
                <a:solidFill>
                  <a:srgbClr val="2F479E"/>
                </a:solidFill>
                <a:latin typeface="Calibri" panose="020F0502020204030204" pitchFamily="34" charset="0"/>
                <a:cs typeface="Times New Roman" panose="02020603050405020304" pitchFamily="18" charset="0"/>
              </a:rPr>
              <a:t> Planning matériel».</a:t>
            </a:r>
          </a:p>
        </p:txBody>
      </p:sp>
      <p:pic>
        <p:nvPicPr>
          <p:cNvPr id="4" name="Image 3">
            <a:extLst>
              <a:ext uri="{FF2B5EF4-FFF2-40B4-BE49-F238E27FC236}">
                <a16:creationId xmlns:a16="http://schemas.microsoft.com/office/drawing/2014/main" id="{EFD27E64-17DB-0567-3D7E-892A169363B3}"/>
              </a:ext>
            </a:extLst>
          </p:cNvPr>
          <p:cNvPicPr>
            <a:picLocks noChangeAspect="1"/>
          </p:cNvPicPr>
          <p:nvPr/>
        </p:nvPicPr>
        <p:blipFill>
          <a:blip r:embed="rId3"/>
          <a:stretch>
            <a:fillRect/>
          </a:stretch>
        </p:blipFill>
        <p:spPr>
          <a:xfrm>
            <a:off x="997609" y="2532858"/>
            <a:ext cx="3182069" cy="4205300"/>
          </a:xfrm>
          <a:prstGeom prst="rect">
            <a:avLst/>
          </a:prstGeom>
          <a:ln>
            <a:solidFill>
              <a:schemeClr val="bg1">
                <a:lumMod val="65000"/>
              </a:schemeClr>
            </a:solidFill>
          </a:ln>
        </p:spPr>
      </p:pic>
      <p:pic>
        <p:nvPicPr>
          <p:cNvPr id="7" name="Image 6">
            <a:extLst>
              <a:ext uri="{FF2B5EF4-FFF2-40B4-BE49-F238E27FC236}">
                <a16:creationId xmlns:a16="http://schemas.microsoft.com/office/drawing/2014/main" id="{E919CE4E-4AEB-453A-833C-988138BBF7C1}"/>
              </a:ext>
            </a:extLst>
          </p:cNvPr>
          <p:cNvPicPr>
            <a:picLocks noChangeAspect="1"/>
          </p:cNvPicPr>
          <p:nvPr/>
        </p:nvPicPr>
        <p:blipFill>
          <a:blip r:embed="rId4"/>
          <a:stretch>
            <a:fillRect/>
          </a:stretch>
        </p:blipFill>
        <p:spPr>
          <a:xfrm>
            <a:off x="5246672" y="3085542"/>
            <a:ext cx="6376696" cy="3652616"/>
          </a:xfrm>
          <a:prstGeom prst="rect">
            <a:avLst/>
          </a:prstGeom>
          <a:ln>
            <a:solidFill>
              <a:schemeClr val="bg1">
                <a:lumMod val="65000"/>
              </a:schemeClr>
            </a:solidFill>
          </a:ln>
        </p:spPr>
      </p:pic>
      <p:sp>
        <p:nvSpPr>
          <p:cNvPr id="9" name="ZoneTexte 8">
            <a:extLst>
              <a:ext uri="{FF2B5EF4-FFF2-40B4-BE49-F238E27FC236}">
                <a16:creationId xmlns:a16="http://schemas.microsoft.com/office/drawing/2014/main" id="{DCDFD2AA-92A3-4450-8603-7BE3EC627048}"/>
              </a:ext>
            </a:extLst>
          </p:cNvPr>
          <p:cNvSpPr txBox="1"/>
          <p:nvPr/>
        </p:nvSpPr>
        <p:spPr>
          <a:xfrm>
            <a:off x="964439" y="2194304"/>
            <a:ext cx="4121256" cy="338554"/>
          </a:xfrm>
          <a:prstGeom prst="rect">
            <a:avLst/>
          </a:prstGeom>
          <a:noFill/>
        </p:spPr>
        <p:txBody>
          <a:bodyPr wrap="none" rtlCol="0">
            <a:spAutoFit/>
          </a:bodyPr>
          <a:lstStyle/>
          <a:p>
            <a:r>
              <a:rPr lang="fr-FR" sz="1600" b="1" i="1" dirty="0">
                <a:solidFill>
                  <a:srgbClr val="00B050"/>
                </a:solidFill>
              </a:rPr>
              <a:t>Agenda matériel / Planning matériel/ 1 salle</a:t>
            </a:r>
          </a:p>
        </p:txBody>
      </p:sp>
      <p:sp>
        <p:nvSpPr>
          <p:cNvPr id="12" name="ZoneTexte 11">
            <a:extLst>
              <a:ext uri="{FF2B5EF4-FFF2-40B4-BE49-F238E27FC236}">
                <a16:creationId xmlns:a16="http://schemas.microsoft.com/office/drawing/2014/main" id="{BEEA0540-E5CE-0A43-BA1B-2D0CA10640F9}"/>
              </a:ext>
            </a:extLst>
          </p:cNvPr>
          <p:cNvSpPr txBox="1"/>
          <p:nvPr/>
        </p:nvSpPr>
        <p:spPr>
          <a:xfrm>
            <a:off x="5084397" y="2746988"/>
            <a:ext cx="5788379" cy="338554"/>
          </a:xfrm>
          <a:prstGeom prst="rect">
            <a:avLst/>
          </a:prstGeom>
          <a:noFill/>
        </p:spPr>
        <p:txBody>
          <a:bodyPr wrap="none" rtlCol="0">
            <a:spAutoFit/>
          </a:bodyPr>
          <a:lstStyle/>
          <a:p>
            <a:r>
              <a:rPr lang="fr-FR" sz="1600" b="1" i="1" dirty="0">
                <a:solidFill>
                  <a:srgbClr val="00B050"/>
                </a:solidFill>
              </a:rPr>
              <a:t>Agenda matériel / Planning matériel/ visualisation plusieurs salles</a:t>
            </a:r>
          </a:p>
        </p:txBody>
      </p:sp>
    </p:spTree>
    <p:extLst>
      <p:ext uri="{BB962C8B-B14F-4D97-AF65-F5344CB8AC3E}">
        <p14:creationId xmlns:p14="http://schemas.microsoft.com/office/powerpoint/2010/main" val="39848436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878439" y="1567740"/>
            <a:ext cx="9144000" cy="2692815"/>
          </a:xfrm>
        </p:spPr>
        <p:txBody>
          <a:bodyPr>
            <a:normAutofit fontScale="90000"/>
          </a:bodyPr>
          <a:lstStyle/>
          <a:p>
            <a:pPr>
              <a:lnSpc>
                <a:spcPct val="150000"/>
              </a:lnSpc>
              <a:spcAft>
                <a:spcPts val="1000"/>
              </a:spcAft>
            </a:pPr>
            <a:r>
              <a:rPr lang="fr-FR" dirty="0">
                <a:solidFill>
                  <a:srgbClr val="2F479E"/>
                </a:solidFill>
                <a:latin typeface="ITC Avant Garde Std Bk" panose="020B0502020202020204" pitchFamily="34" charset="0"/>
              </a:rPr>
              <a:t>|NOUVEAUTES|</a:t>
            </a:r>
            <a:br>
              <a:rPr lang="fr-FR" dirty="0">
                <a:solidFill>
                  <a:srgbClr val="2F479E"/>
                </a:solidFill>
                <a:latin typeface="ITC Avant Garde Std Bk" panose="020B0502020202020204" pitchFamily="34" charset="0"/>
              </a:rPr>
            </a:br>
            <a:r>
              <a:rPr lang="fr-FR" dirty="0">
                <a:solidFill>
                  <a:schemeClr val="accent2"/>
                </a:solidFill>
                <a:latin typeface="ITC Avant Garde Std Bk" panose="020B0502020202020204" pitchFamily="34" charset="0"/>
              </a:rPr>
              <a:t>API Jungo-MBV</a:t>
            </a:r>
            <a:endParaRPr lang="fr-FR" sz="4400" dirty="0">
              <a:solidFill>
                <a:schemeClr val="accent2"/>
              </a:solidFill>
              <a:latin typeface="ITC Avant Garde Std Bk" panose="020B0502020202020204" pitchFamily="34" charset="0"/>
            </a:endParaRPr>
          </a:p>
        </p:txBody>
      </p:sp>
      <p:pic>
        <p:nvPicPr>
          <p:cNvPr id="7" name="Image 6" descr="Une image contenant jeu&#10;&#10;Description générée automatiquement">
            <a:extLst>
              <a:ext uri="{FF2B5EF4-FFF2-40B4-BE49-F238E27FC236}">
                <a16:creationId xmlns:a16="http://schemas.microsoft.com/office/drawing/2014/main" id="{A838307C-333D-432D-891B-AC273343A4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3525" y="377411"/>
            <a:ext cx="2137145" cy="1373116"/>
          </a:xfrm>
          <a:prstGeom prst="rect">
            <a:avLst/>
          </a:prstGeom>
        </p:spPr>
      </p:pic>
      <p:sp>
        <p:nvSpPr>
          <p:cNvPr id="4" name="ZoneTexte 3">
            <a:extLst>
              <a:ext uri="{FF2B5EF4-FFF2-40B4-BE49-F238E27FC236}">
                <a16:creationId xmlns:a16="http://schemas.microsoft.com/office/drawing/2014/main" id="{003D4B86-B5CB-5FD8-3EF1-0FD78B23951A}"/>
              </a:ext>
            </a:extLst>
          </p:cNvPr>
          <p:cNvSpPr txBox="1"/>
          <p:nvPr/>
        </p:nvSpPr>
        <p:spPr>
          <a:xfrm>
            <a:off x="5643717" y="5290260"/>
            <a:ext cx="4336025" cy="523220"/>
          </a:xfrm>
          <a:prstGeom prst="rect">
            <a:avLst/>
          </a:prstGeom>
          <a:solidFill>
            <a:schemeClr val="bg2"/>
          </a:solidFill>
        </p:spPr>
        <p:txBody>
          <a:bodyPr wrap="square">
            <a:spAutoFit/>
          </a:bodyPr>
          <a:lstStyle/>
          <a:p>
            <a:pPr algn="ctr"/>
            <a:r>
              <a:rPr lang="fr-FR" sz="2800" dirty="0">
                <a:solidFill>
                  <a:srgbClr val="2F479E"/>
                </a:solidFill>
                <a:latin typeface="ITC Avant Garde Std Bk" panose="020B0502020202020204" pitchFamily="34" charset="0"/>
              </a:rPr>
              <a:t>du 7 juillet au 29 août 2022</a:t>
            </a:r>
            <a:endParaRPr lang="fr-FR" sz="2800" dirty="0"/>
          </a:p>
        </p:txBody>
      </p:sp>
    </p:spTree>
    <p:extLst>
      <p:ext uri="{BB962C8B-B14F-4D97-AF65-F5344CB8AC3E}">
        <p14:creationId xmlns:p14="http://schemas.microsoft.com/office/powerpoint/2010/main" val="681592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85749D93-E3C2-46E0-87B4-D2A375126319}"/>
              </a:ext>
            </a:extLst>
          </p:cNvPr>
          <p:cNvSpPr txBox="1"/>
          <p:nvPr/>
        </p:nvSpPr>
        <p:spPr>
          <a:xfrm>
            <a:off x="1060305" y="1028029"/>
            <a:ext cx="9763881" cy="584775"/>
          </a:xfrm>
          <a:prstGeom prst="rect">
            <a:avLst/>
          </a:prstGeom>
          <a:noFill/>
          <a:ln>
            <a:solidFill>
              <a:schemeClr val="accent2"/>
            </a:solidFill>
          </a:ln>
        </p:spPr>
        <p:txBody>
          <a:bodyPr wrap="square" rtlCol="0">
            <a:spAutoFit/>
          </a:bodyPr>
          <a:lstStyle/>
          <a:p>
            <a:pPr algn="ctr"/>
            <a:r>
              <a:rPr lang="fr-FR" sz="3200" dirty="0">
                <a:solidFill>
                  <a:schemeClr val="accent2"/>
                </a:solidFill>
              </a:rPr>
              <a:t>ORDRE DU JOUR</a:t>
            </a:r>
          </a:p>
        </p:txBody>
      </p:sp>
      <p:pic>
        <p:nvPicPr>
          <p:cNvPr id="12" name="Image 11" descr="Une image contenant jeu&#10;&#10;Description générée automatiquement">
            <a:extLst>
              <a:ext uri="{FF2B5EF4-FFF2-40B4-BE49-F238E27FC236}">
                <a16:creationId xmlns:a16="http://schemas.microsoft.com/office/drawing/2014/main" id="{ED485DE2-0FB8-4654-A189-4C738B81BC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24186" y="161991"/>
            <a:ext cx="1099552" cy="706462"/>
          </a:xfrm>
          <a:prstGeom prst="rect">
            <a:avLst/>
          </a:prstGeom>
        </p:spPr>
      </p:pic>
      <p:sp>
        <p:nvSpPr>
          <p:cNvPr id="2" name="ZoneTexte 1">
            <a:extLst>
              <a:ext uri="{FF2B5EF4-FFF2-40B4-BE49-F238E27FC236}">
                <a16:creationId xmlns:a16="http://schemas.microsoft.com/office/drawing/2014/main" id="{DA101AA8-5C2C-4A4E-90B0-F6F899E7F95E}"/>
              </a:ext>
            </a:extLst>
          </p:cNvPr>
          <p:cNvSpPr txBox="1"/>
          <p:nvPr/>
        </p:nvSpPr>
        <p:spPr>
          <a:xfrm>
            <a:off x="2787636" y="2312607"/>
            <a:ext cx="4104778" cy="3139321"/>
          </a:xfrm>
          <a:prstGeom prst="rect">
            <a:avLst/>
          </a:prstGeom>
          <a:noFill/>
        </p:spPr>
        <p:txBody>
          <a:bodyPr wrap="none" rtlCol="0">
            <a:spAutoFit/>
          </a:bodyPr>
          <a:lstStyle/>
          <a:p>
            <a:pPr>
              <a:lnSpc>
                <a:spcPct val="150000"/>
              </a:lnSpc>
            </a:pPr>
            <a:r>
              <a:rPr lang="fr-FR" sz="2400" dirty="0">
                <a:solidFill>
                  <a:srgbClr val="2F479E"/>
                </a:solidFill>
              </a:rPr>
              <a:t>NOUVEAUTES  PARAMETRAGE|</a:t>
            </a:r>
          </a:p>
          <a:p>
            <a:pPr>
              <a:lnSpc>
                <a:spcPct val="150000"/>
              </a:lnSpc>
            </a:pPr>
            <a:r>
              <a:rPr lang="fr-FR" sz="2400" dirty="0">
                <a:solidFill>
                  <a:srgbClr val="2F479E"/>
                </a:solidFill>
              </a:rPr>
              <a:t>NOUVEAUTES  UTILISATION|</a:t>
            </a:r>
          </a:p>
          <a:p>
            <a:pPr>
              <a:lnSpc>
                <a:spcPct val="150000"/>
              </a:lnSpc>
            </a:pPr>
            <a:r>
              <a:rPr lang="fr-FR" sz="2400" dirty="0">
                <a:solidFill>
                  <a:srgbClr val="2F479E"/>
                </a:solidFill>
              </a:rPr>
              <a:t>CORRECTIONS|</a:t>
            </a:r>
          </a:p>
          <a:p>
            <a:pPr>
              <a:lnSpc>
                <a:spcPct val="150000"/>
              </a:lnSpc>
            </a:pPr>
            <a:r>
              <a:rPr lang="fr-FR" sz="2400" dirty="0">
                <a:solidFill>
                  <a:srgbClr val="2F479E"/>
                </a:solidFill>
              </a:rPr>
              <a:t>NOUVEAUTES  A VENIR|</a:t>
            </a:r>
          </a:p>
          <a:p>
            <a:pPr>
              <a:lnSpc>
                <a:spcPct val="150000"/>
              </a:lnSpc>
            </a:pPr>
            <a:r>
              <a:rPr lang="fr-FR" sz="2400" dirty="0">
                <a:solidFill>
                  <a:srgbClr val="2F479E"/>
                </a:solidFill>
              </a:rPr>
              <a:t>A DISCUTER|</a:t>
            </a:r>
          </a:p>
          <a:p>
            <a:endParaRPr lang="fr-FR" dirty="0"/>
          </a:p>
        </p:txBody>
      </p:sp>
      <p:sp>
        <p:nvSpPr>
          <p:cNvPr id="3" name="ZoneTexte 2">
            <a:extLst>
              <a:ext uri="{FF2B5EF4-FFF2-40B4-BE49-F238E27FC236}">
                <a16:creationId xmlns:a16="http://schemas.microsoft.com/office/drawing/2014/main" id="{A080772F-40B0-4D99-B504-04B4B69F327B}"/>
              </a:ext>
            </a:extLst>
          </p:cNvPr>
          <p:cNvSpPr txBox="1"/>
          <p:nvPr/>
        </p:nvSpPr>
        <p:spPr>
          <a:xfrm>
            <a:off x="7742407" y="2312607"/>
            <a:ext cx="803425" cy="2805063"/>
          </a:xfrm>
          <a:prstGeom prst="rect">
            <a:avLst/>
          </a:prstGeom>
          <a:noFill/>
        </p:spPr>
        <p:txBody>
          <a:bodyPr wrap="none" rtlCol="0">
            <a:spAutoFit/>
          </a:bodyPr>
          <a:lstStyle/>
          <a:p>
            <a:pPr>
              <a:lnSpc>
                <a:spcPct val="150000"/>
              </a:lnSpc>
            </a:pPr>
            <a:r>
              <a:rPr lang="fr-FR" sz="2400" dirty="0">
                <a:solidFill>
                  <a:srgbClr val="2F479E"/>
                </a:solidFill>
              </a:rPr>
              <a:t>p.  3</a:t>
            </a:r>
          </a:p>
          <a:p>
            <a:pPr>
              <a:lnSpc>
                <a:spcPct val="150000"/>
              </a:lnSpc>
            </a:pPr>
            <a:r>
              <a:rPr lang="fr-FR" sz="2400" dirty="0">
                <a:solidFill>
                  <a:srgbClr val="2F479E"/>
                </a:solidFill>
              </a:rPr>
              <a:t>p. 9</a:t>
            </a:r>
          </a:p>
          <a:p>
            <a:pPr>
              <a:lnSpc>
                <a:spcPct val="150000"/>
              </a:lnSpc>
            </a:pPr>
            <a:r>
              <a:rPr lang="fr-FR" sz="2400" dirty="0">
                <a:solidFill>
                  <a:srgbClr val="2F479E"/>
                </a:solidFill>
              </a:rPr>
              <a:t>p. 21</a:t>
            </a:r>
          </a:p>
          <a:p>
            <a:pPr>
              <a:lnSpc>
                <a:spcPct val="150000"/>
              </a:lnSpc>
            </a:pPr>
            <a:r>
              <a:rPr lang="fr-FR" sz="2400" dirty="0">
                <a:solidFill>
                  <a:srgbClr val="2F479E"/>
                </a:solidFill>
              </a:rPr>
              <a:t>p. 24</a:t>
            </a:r>
          </a:p>
          <a:p>
            <a:pPr>
              <a:lnSpc>
                <a:spcPct val="150000"/>
              </a:lnSpc>
            </a:pPr>
            <a:r>
              <a:rPr lang="fr-FR" sz="2400" dirty="0">
                <a:solidFill>
                  <a:srgbClr val="2F479E"/>
                </a:solidFill>
              </a:rPr>
              <a:t>p. 26</a:t>
            </a:r>
          </a:p>
        </p:txBody>
      </p:sp>
    </p:spTree>
    <p:extLst>
      <p:ext uri="{BB962C8B-B14F-4D97-AF65-F5344CB8AC3E}">
        <p14:creationId xmlns:p14="http://schemas.microsoft.com/office/powerpoint/2010/main" val="40468220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C1C18CD6-782F-4560-81A5-3E1B7AF2FED0}"/>
              </a:ext>
            </a:extLst>
          </p:cNvPr>
          <p:cNvSpPr txBox="1"/>
          <p:nvPr/>
        </p:nvSpPr>
        <p:spPr>
          <a:xfrm>
            <a:off x="379468" y="315745"/>
            <a:ext cx="9364299" cy="584775"/>
          </a:xfrm>
          <a:prstGeom prst="rect">
            <a:avLst/>
          </a:prstGeom>
          <a:solidFill>
            <a:srgbClr val="2F479E"/>
          </a:solidFill>
        </p:spPr>
        <p:txBody>
          <a:bodyPr wrap="square" rtlCol="0">
            <a:spAutoFit/>
          </a:bodyPr>
          <a:lstStyle/>
          <a:p>
            <a:r>
              <a:rPr lang="fr-FR" sz="3200" dirty="0">
                <a:solidFill>
                  <a:schemeClr val="bg1"/>
                </a:solidFill>
              </a:rPr>
              <a:t>API Jungo-MBV/ ENVOI NOUVELLE DONNEE --------</a:t>
            </a:r>
          </a:p>
        </p:txBody>
      </p:sp>
      <p:pic>
        <p:nvPicPr>
          <p:cNvPr id="8" name="Image 7" descr="Une image contenant jeu&#10;&#10;Description générée automatiquement">
            <a:extLst>
              <a:ext uri="{FF2B5EF4-FFF2-40B4-BE49-F238E27FC236}">
                <a16:creationId xmlns:a16="http://schemas.microsoft.com/office/drawing/2014/main" id="{9DA96F69-772A-4B86-85D9-8857FBCAEF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10248" y="194058"/>
            <a:ext cx="1099552" cy="706462"/>
          </a:xfrm>
          <a:prstGeom prst="rect">
            <a:avLst/>
          </a:prstGeom>
        </p:spPr>
      </p:pic>
      <p:sp>
        <p:nvSpPr>
          <p:cNvPr id="10" name="ZoneTexte 9">
            <a:extLst>
              <a:ext uri="{FF2B5EF4-FFF2-40B4-BE49-F238E27FC236}">
                <a16:creationId xmlns:a16="http://schemas.microsoft.com/office/drawing/2014/main" id="{748FCAE0-5AE3-40CB-B7A8-6304A9E0D697}"/>
              </a:ext>
            </a:extLst>
          </p:cNvPr>
          <p:cNvSpPr txBox="1"/>
          <p:nvPr/>
        </p:nvSpPr>
        <p:spPr>
          <a:xfrm>
            <a:off x="379469" y="1362746"/>
            <a:ext cx="9364298" cy="1015663"/>
          </a:xfrm>
          <a:custGeom>
            <a:avLst/>
            <a:gdLst>
              <a:gd name="connsiteX0" fmla="*/ 0 w 9364298"/>
              <a:gd name="connsiteY0" fmla="*/ 0 h 1015663"/>
              <a:gd name="connsiteX1" fmla="*/ 304340 w 9364298"/>
              <a:gd name="connsiteY1" fmla="*/ 0 h 1015663"/>
              <a:gd name="connsiteX2" fmla="*/ 702322 w 9364298"/>
              <a:gd name="connsiteY2" fmla="*/ 0 h 1015663"/>
              <a:gd name="connsiteX3" fmla="*/ 1474877 w 9364298"/>
              <a:gd name="connsiteY3" fmla="*/ 0 h 1015663"/>
              <a:gd name="connsiteX4" fmla="*/ 2060146 w 9364298"/>
              <a:gd name="connsiteY4" fmla="*/ 0 h 1015663"/>
              <a:gd name="connsiteX5" fmla="*/ 2645414 w 9364298"/>
              <a:gd name="connsiteY5" fmla="*/ 0 h 1015663"/>
              <a:gd name="connsiteX6" fmla="*/ 3043397 w 9364298"/>
              <a:gd name="connsiteY6" fmla="*/ 0 h 1015663"/>
              <a:gd name="connsiteX7" fmla="*/ 3347737 w 9364298"/>
              <a:gd name="connsiteY7" fmla="*/ 0 h 1015663"/>
              <a:gd name="connsiteX8" fmla="*/ 3745719 w 9364298"/>
              <a:gd name="connsiteY8" fmla="*/ 0 h 1015663"/>
              <a:gd name="connsiteX9" fmla="*/ 4143702 w 9364298"/>
              <a:gd name="connsiteY9" fmla="*/ 0 h 1015663"/>
              <a:gd name="connsiteX10" fmla="*/ 4635328 w 9364298"/>
              <a:gd name="connsiteY10" fmla="*/ 0 h 1015663"/>
              <a:gd name="connsiteX11" fmla="*/ 5220596 w 9364298"/>
              <a:gd name="connsiteY11" fmla="*/ 0 h 1015663"/>
              <a:gd name="connsiteX12" fmla="*/ 5993151 w 9364298"/>
              <a:gd name="connsiteY12" fmla="*/ 0 h 1015663"/>
              <a:gd name="connsiteX13" fmla="*/ 6765705 w 9364298"/>
              <a:gd name="connsiteY13" fmla="*/ 0 h 1015663"/>
              <a:gd name="connsiteX14" fmla="*/ 7538260 w 9364298"/>
              <a:gd name="connsiteY14" fmla="*/ 0 h 1015663"/>
              <a:gd name="connsiteX15" fmla="*/ 8123529 w 9364298"/>
              <a:gd name="connsiteY15" fmla="*/ 0 h 1015663"/>
              <a:gd name="connsiteX16" fmla="*/ 8708797 w 9364298"/>
              <a:gd name="connsiteY16" fmla="*/ 0 h 1015663"/>
              <a:gd name="connsiteX17" fmla="*/ 9364298 w 9364298"/>
              <a:gd name="connsiteY17" fmla="*/ 0 h 1015663"/>
              <a:gd name="connsiteX18" fmla="*/ 9364298 w 9364298"/>
              <a:gd name="connsiteY18" fmla="*/ 528145 h 1015663"/>
              <a:gd name="connsiteX19" fmla="*/ 9364298 w 9364298"/>
              <a:gd name="connsiteY19" fmla="*/ 1015663 h 1015663"/>
              <a:gd name="connsiteX20" fmla="*/ 8872672 w 9364298"/>
              <a:gd name="connsiteY20" fmla="*/ 1015663 h 1015663"/>
              <a:gd name="connsiteX21" fmla="*/ 8193761 w 9364298"/>
              <a:gd name="connsiteY21" fmla="*/ 1015663 h 1015663"/>
              <a:gd name="connsiteX22" fmla="*/ 7514849 w 9364298"/>
              <a:gd name="connsiteY22" fmla="*/ 1015663 h 1015663"/>
              <a:gd name="connsiteX23" fmla="*/ 7023224 w 9364298"/>
              <a:gd name="connsiteY23" fmla="*/ 1015663 h 1015663"/>
              <a:gd name="connsiteX24" fmla="*/ 6531598 w 9364298"/>
              <a:gd name="connsiteY24" fmla="*/ 1015663 h 1015663"/>
              <a:gd name="connsiteX25" fmla="*/ 6039972 w 9364298"/>
              <a:gd name="connsiteY25" fmla="*/ 1015663 h 1015663"/>
              <a:gd name="connsiteX26" fmla="*/ 5641990 w 9364298"/>
              <a:gd name="connsiteY26" fmla="*/ 1015663 h 1015663"/>
              <a:gd name="connsiteX27" fmla="*/ 4869435 w 9364298"/>
              <a:gd name="connsiteY27" fmla="*/ 1015663 h 1015663"/>
              <a:gd name="connsiteX28" fmla="*/ 4190523 w 9364298"/>
              <a:gd name="connsiteY28" fmla="*/ 1015663 h 1015663"/>
              <a:gd name="connsiteX29" fmla="*/ 3698898 w 9364298"/>
              <a:gd name="connsiteY29" fmla="*/ 1015663 h 1015663"/>
              <a:gd name="connsiteX30" fmla="*/ 3207272 w 9364298"/>
              <a:gd name="connsiteY30" fmla="*/ 1015663 h 1015663"/>
              <a:gd name="connsiteX31" fmla="*/ 2622003 w 9364298"/>
              <a:gd name="connsiteY31" fmla="*/ 1015663 h 1015663"/>
              <a:gd name="connsiteX32" fmla="*/ 1849449 w 9364298"/>
              <a:gd name="connsiteY32" fmla="*/ 1015663 h 1015663"/>
              <a:gd name="connsiteX33" fmla="*/ 1451466 w 9364298"/>
              <a:gd name="connsiteY33" fmla="*/ 1015663 h 1015663"/>
              <a:gd name="connsiteX34" fmla="*/ 866198 w 9364298"/>
              <a:gd name="connsiteY34" fmla="*/ 1015663 h 1015663"/>
              <a:gd name="connsiteX35" fmla="*/ 0 w 9364298"/>
              <a:gd name="connsiteY35" fmla="*/ 1015663 h 1015663"/>
              <a:gd name="connsiteX36" fmla="*/ 0 w 9364298"/>
              <a:gd name="connsiteY36" fmla="*/ 487518 h 1015663"/>
              <a:gd name="connsiteX37" fmla="*/ 0 w 9364298"/>
              <a:gd name="connsiteY37" fmla="*/ 0 h 1015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9364298" h="1015663" extrusionOk="0">
                <a:moveTo>
                  <a:pt x="0" y="0"/>
                </a:moveTo>
                <a:cubicBezTo>
                  <a:pt x="103396" y="-1716"/>
                  <a:pt x="218771" y="13874"/>
                  <a:pt x="304340" y="0"/>
                </a:cubicBezTo>
                <a:cubicBezTo>
                  <a:pt x="389909" y="-13874"/>
                  <a:pt x="525901" y="35471"/>
                  <a:pt x="702322" y="0"/>
                </a:cubicBezTo>
                <a:cubicBezTo>
                  <a:pt x="878743" y="-35471"/>
                  <a:pt x="1122020" y="27352"/>
                  <a:pt x="1474877" y="0"/>
                </a:cubicBezTo>
                <a:cubicBezTo>
                  <a:pt x="1827735" y="-27352"/>
                  <a:pt x="1865195" y="66406"/>
                  <a:pt x="2060146" y="0"/>
                </a:cubicBezTo>
                <a:cubicBezTo>
                  <a:pt x="2255097" y="-66406"/>
                  <a:pt x="2359882" y="35728"/>
                  <a:pt x="2645414" y="0"/>
                </a:cubicBezTo>
                <a:cubicBezTo>
                  <a:pt x="2930946" y="-35728"/>
                  <a:pt x="2927078" y="26663"/>
                  <a:pt x="3043397" y="0"/>
                </a:cubicBezTo>
                <a:cubicBezTo>
                  <a:pt x="3159716" y="-26663"/>
                  <a:pt x="3205809" y="6970"/>
                  <a:pt x="3347737" y="0"/>
                </a:cubicBezTo>
                <a:cubicBezTo>
                  <a:pt x="3489665" y="-6970"/>
                  <a:pt x="3614156" y="5884"/>
                  <a:pt x="3745719" y="0"/>
                </a:cubicBezTo>
                <a:cubicBezTo>
                  <a:pt x="3877282" y="-5884"/>
                  <a:pt x="3951510" y="26921"/>
                  <a:pt x="4143702" y="0"/>
                </a:cubicBezTo>
                <a:cubicBezTo>
                  <a:pt x="4335894" y="-26921"/>
                  <a:pt x="4495452" y="52785"/>
                  <a:pt x="4635328" y="0"/>
                </a:cubicBezTo>
                <a:cubicBezTo>
                  <a:pt x="4775204" y="-52785"/>
                  <a:pt x="4934226" y="51370"/>
                  <a:pt x="5220596" y="0"/>
                </a:cubicBezTo>
                <a:cubicBezTo>
                  <a:pt x="5506966" y="-51370"/>
                  <a:pt x="5709106" y="22210"/>
                  <a:pt x="5993151" y="0"/>
                </a:cubicBezTo>
                <a:cubicBezTo>
                  <a:pt x="6277196" y="-22210"/>
                  <a:pt x="6527515" y="56357"/>
                  <a:pt x="6765705" y="0"/>
                </a:cubicBezTo>
                <a:cubicBezTo>
                  <a:pt x="7003895" y="-56357"/>
                  <a:pt x="7167220" y="20712"/>
                  <a:pt x="7538260" y="0"/>
                </a:cubicBezTo>
                <a:cubicBezTo>
                  <a:pt x="7909301" y="-20712"/>
                  <a:pt x="7880748" y="25490"/>
                  <a:pt x="8123529" y="0"/>
                </a:cubicBezTo>
                <a:cubicBezTo>
                  <a:pt x="8366310" y="-25490"/>
                  <a:pt x="8535893" y="10849"/>
                  <a:pt x="8708797" y="0"/>
                </a:cubicBezTo>
                <a:cubicBezTo>
                  <a:pt x="8881701" y="-10849"/>
                  <a:pt x="9183811" y="12014"/>
                  <a:pt x="9364298" y="0"/>
                </a:cubicBezTo>
                <a:cubicBezTo>
                  <a:pt x="9369516" y="236883"/>
                  <a:pt x="9345523" y="306709"/>
                  <a:pt x="9364298" y="528145"/>
                </a:cubicBezTo>
                <a:cubicBezTo>
                  <a:pt x="9383073" y="749582"/>
                  <a:pt x="9309600" y="774408"/>
                  <a:pt x="9364298" y="1015663"/>
                </a:cubicBezTo>
                <a:cubicBezTo>
                  <a:pt x="9172698" y="1040123"/>
                  <a:pt x="9045385" y="1013253"/>
                  <a:pt x="8872672" y="1015663"/>
                </a:cubicBezTo>
                <a:cubicBezTo>
                  <a:pt x="8699959" y="1018073"/>
                  <a:pt x="8402489" y="1006646"/>
                  <a:pt x="8193761" y="1015663"/>
                </a:cubicBezTo>
                <a:cubicBezTo>
                  <a:pt x="7985033" y="1024680"/>
                  <a:pt x="7650915" y="956822"/>
                  <a:pt x="7514849" y="1015663"/>
                </a:cubicBezTo>
                <a:cubicBezTo>
                  <a:pt x="7378783" y="1074504"/>
                  <a:pt x="7223584" y="981281"/>
                  <a:pt x="7023224" y="1015663"/>
                </a:cubicBezTo>
                <a:cubicBezTo>
                  <a:pt x="6822864" y="1050045"/>
                  <a:pt x="6636200" y="983773"/>
                  <a:pt x="6531598" y="1015663"/>
                </a:cubicBezTo>
                <a:cubicBezTo>
                  <a:pt x="6426996" y="1047553"/>
                  <a:pt x="6169450" y="962064"/>
                  <a:pt x="6039972" y="1015663"/>
                </a:cubicBezTo>
                <a:cubicBezTo>
                  <a:pt x="5910494" y="1069262"/>
                  <a:pt x="5739401" y="1006916"/>
                  <a:pt x="5641990" y="1015663"/>
                </a:cubicBezTo>
                <a:cubicBezTo>
                  <a:pt x="5544579" y="1024410"/>
                  <a:pt x="5202804" y="958614"/>
                  <a:pt x="4869435" y="1015663"/>
                </a:cubicBezTo>
                <a:cubicBezTo>
                  <a:pt x="4536066" y="1072712"/>
                  <a:pt x="4396218" y="961167"/>
                  <a:pt x="4190523" y="1015663"/>
                </a:cubicBezTo>
                <a:cubicBezTo>
                  <a:pt x="3984828" y="1070159"/>
                  <a:pt x="3919535" y="962756"/>
                  <a:pt x="3698898" y="1015663"/>
                </a:cubicBezTo>
                <a:cubicBezTo>
                  <a:pt x="3478261" y="1068570"/>
                  <a:pt x="3413118" y="992693"/>
                  <a:pt x="3207272" y="1015663"/>
                </a:cubicBezTo>
                <a:cubicBezTo>
                  <a:pt x="3001426" y="1038633"/>
                  <a:pt x="2864481" y="958975"/>
                  <a:pt x="2622003" y="1015663"/>
                </a:cubicBezTo>
                <a:cubicBezTo>
                  <a:pt x="2379525" y="1072351"/>
                  <a:pt x="2217280" y="982757"/>
                  <a:pt x="1849449" y="1015663"/>
                </a:cubicBezTo>
                <a:cubicBezTo>
                  <a:pt x="1481618" y="1048569"/>
                  <a:pt x="1561919" y="1000629"/>
                  <a:pt x="1451466" y="1015663"/>
                </a:cubicBezTo>
                <a:cubicBezTo>
                  <a:pt x="1341013" y="1030697"/>
                  <a:pt x="1085450" y="949086"/>
                  <a:pt x="866198" y="1015663"/>
                </a:cubicBezTo>
                <a:cubicBezTo>
                  <a:pt x="646946" y="1082240"/>
                  <a:pt x="267523" y="974426"/>
                  <a:pt x="0" y="1015663"/>
                </a:cubicBezTo>
                <a:cubicBezTo>
                  <a:pt x="-12749" y="810599"/>
                  <a:pt x="25358" y="728070"/>
                  <a:pt x="0" y="487518"/>
                </a:cubicBezTo>
                <a:cubicBezTo>
                  <a:pt x="-25358" y="246967"/>
                  <a:pt x="52292" y="189924"/>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lgn="just">
              <a:buFont typeface="Wingdings" panose="05000000000000000000" pitchFamily="2" charset="2"/>
              <a:buChar char="q"/>
            </a:pP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rPr>
              <a:t>Envoi de l’adresse des entrepreneurs au Bureau Virtuel </a:t>
            </a: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pour affichage notamment pour la mise en relation avec les Partenaires.</a:t>
            </a:r>
            <a:endParaRPr lang="fr-FR" sz="2000" dirty="0">
              <a:solidFill>
                <a:srgbClr val="2F479E"/>
              </a:solidFill>
              <a:latin typeface="Calibri" panose="020F0502020204030204" pitchFamily="34" charset="0"/>
              <a:cs typeface="Times New Roman" panose="02020603050405020304" pitchFamily="18" charset="0"/>
            </a:endParaRPr>
          </a:p>
          <a:p>
            <a:pPr algn="just"/>
            <a:endParaRPr lang="fr-FR" sz="2000" dirty="0">
              <a:solidFill>
                <a:srgbClr val="2F479E"/>
              </a:solidFill>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612557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99781" y="1479250"/>
            <a:ext cx="9144000" cy="2692815"/>
          </a:xfrm>
        </p:spPr>
        <p:txBody>
          <a:bodyPr>
            <a:normAutofit/>
          </a:bodyPr>
          <a:lstStyle/>
          <a:p>
            <a:pPr>
              <a:lnSpc>
                <a:spcPct val="150000"/>
              </a:lnSpc>
              <a:spcAft>
                <a:spcPts val="1000"/>
              </a:spcAft>
            </a:pPr>
            <a:r>
              <a:rPr lang="fr-FR" dirty="0">
                <a:solidFill>
                  <a:srgbClr val="2F479E"/>
                </a:solidFill>
                <a:latin typeface="ITC Avant Garde Std Bk" panose="020B0502020202020204" pitchFamily="34" charset="0"/>
              </a:rPr>
              <a:t>|CORRECTIONS|</a:t>
            </a:r>
            <a:endParaRPr lang="fr-FR" sz="5300" dirty="0">
              <a:solidFill>
                <a:schemeClr val="accent2"/>
              </a:solidFill>
              <a:latin typeface="ITC Avant Garde Std Bk" panose="020B0502020202020204" pitchFamily="34" charset="0"/>
            </a:endParaRPr>
          </a:p>
        </p:txBody>
      </p:sp>
      <p:pic>
        <p:nvPicPr>
          <p:cNvPr id="7" name="Image 6" descr="Une image contenant jeu&#10;&#10;Description générée automatiquement">
            <a:extLst>
              <a:ext uri="{FF2B5EF4-FFF2-40B4-BE49-F238E27FC236}">
                <a16:creationId xmlns:a16="http://schemas.microsoft.com/office/drawing/2014/main" id="{A838307C-333D-432D-891B-AC273343A4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3525" y="377411"/>
            <a:ext cx="2137145" cy="1373116"/>
          </a:xfrm>
          <a:prstGeom prst="rect">
            <a:avLst/>
          </a:prstGeom>
        </p:spPr>
      </p:pic>
      <p:sp>
        <p:nvSpPr>
          <p:cNvPr id="3" name="ZoneTexte 2">
            <a:extLst>
              <a:ext uri="{FF2B5EF4-FFF2-40B4-BE49-F238E27FC236}">
                <a16:creationId xmlns:a16="http://schemas.microsoft.com/office/drawing/2014/main" id="{68E5E455-6080-6DB6-6189-9EFBF0B709D2}"/>
              </a:ext>
            </a:extLst>
          </p:cNvPr>
          <p:cNvSpPr txBox="1"/>
          <p:nvPr/>
        </p:nvSpPr>
        <p:spPr>
          <a:xfrm>
            <a:off x="5643717" y="5290260"/>
            <a:ext cx="4336025" cy="523220"/>
          </a:xfrm>
          <a:prstGeom prst="rect">
            <a:avLst/>
          </a:prstGeom>
          <a:solidFill>
            <a:schemeClr val="bg2"/>
          </a:solidFill>
        </p:spPr>
        <p:txBody>
          <a:bodyPr wrap="square">
            <a:spAutoFit/>
          </a:bodyPr>
          <a:lstStyle/>
          <a:p>
            <a:pPr algn="ctr"/>
            <a:r>
              <a:rPr lang="fr-FR" sz="2800" dirty="0">
                <a:solidFill>
                  <a:srgbClr val="2F479E"/>
                </a:solidFill>
                <a:latin typeface="ITC Avant Garde Std Bk" panose="020B0502020202020204" pitchFamily="34" charset="0"/>
              </a:rPr>
              <a:t>du 7 juillet au 29 août 2022</a:t>
            </a:r>
            <a:endParaRPr lang="fr-FR" sz="2800" dirty="0"/>
          </a:p>
        </p:txBody>
      </p:sp>
    </p:spTree>
    <p:extLst>
      <p:ext uri="{BB962C8B-B14F-4D97-AF65-F5344CB8AC3E}">
        <p14:creationId xmlns:p14="http://schemas.microsoft.com/office/powerpoint/2010/main" val="42907204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descr="Une image contenant jeu&#10;&#10;Description générée automatiquement">
            <a:extLst>
              <a:ext uri="{FF2B5EF4-FFF2-40B4-BE49-F238E27FC236}">
                <a16:creationId xmlns:a16="http://schemas.microsoft.com/office/drawing/2014/main" id="{9DA96F69-772A-4B86-85D9-8857FBCAEF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10248" y="194058"/>
            <a:ext cx="1099552" cy="706462"/>
          </a:xfrm>
          <a:prstGeom prst="rect">
            <a:avLst/>
          </a:prstGeom>
        </p:spPr>
      </p:pic>
      <p:sp>
        <p:nvSpPr>
          <p:cNvPr id="4" name="ZoneTexte 3">
            <a:extLst>
              <a:ext uri="{FF2B5EF4-FFF2-40B4-BE49-F238E27FC236}">
                <a16:creationId xmlns:a16="http://schemas.microsoft.com/office/drawing/2014/main" id="{CCA52932-9A6B-5C2B-1A3E-AB2E283EBA8D}"/>
              </a:ext>
            </a:extLst>
          </p:cNvPr>
          <p:cNvSpPr txBox="1"/>
          <p:nvPr/>
        </p:nvSpPr>
        <p:spPr>
          <a:xfrm>
            <a:off x="379469" y="1459499"/>
            <a:ext cx="10530779" cy="707886"/>
          </a:xfrm>
          <a:custGeom>
            <a:avLst/>
            <a:gdLst>
              <a:gd name="connsiteX0" fmla="*/ 0 w 10530779"/>
              <a:gd name="connsiteY0" fmla="*/ 0 h 707886"/>
              <a:gd name="connsiteX1" fmla="*/ 269120 w 10530779"/>
              <a:gd name="connsiteY1" fmla="*/ 0 h 707886"/>
              <a:gd name="connsiteX2" fmla="*/ 643548 w 10530779"/>
              <a:gd name="connsiteY2" fmla="*/ 0 h 707886"/>
              <a:gd name="connsiteX3" fmla="*/ 1439206 w 10530779"/>
              <a:gd name="connsiteY3" fmla="*/ 0 h 707886"/>
              <a:gd name="connsiteX4" fmla="*/ 2024250 w 10530779"/>
              <a:gd name="connsiteY4" fmla="*/ 0 h 707886"/>
              <a:gd name="connsiteX5" fmla="*/ 2609293 w 10530779"/>
              <a:gd name="connsiteY5" fmla="*/ 0 h 707886"/>
              <a:gd name="connsiteX6" fmla="*/ 2983721 w 10530779"/>
              <a:gd name="connsiteY6" fmla="*/ 0 h 707886"/>
              <a:gd name="connsiteX7" fmla="*/ 3252841 w 10530779"/>
              <a:gd name="connsiteY7" fmla="*/ 0 h 707886"/>
              <a:gd name="connsiteX8" fmla="*/ 3627268 w 10530779"/>
              <a:gd name="connsiteY8" fmla="*/ 0 h 707886"/>
              <a:gd name="connsiteX9" fmla="*/ 4001696 w 10530779"/>
              <a:gd name="connsiteY9" fmla="*/ 0 h 707886"/>
              <a:gd name="connsiteX10" fmla="*/ 4481432 w 10530779"/>
              <a:gd name="connsiteY10" fmla="*/ 0 h 707886"/>
              <a:gd name="connsiteX11" fmla="*/ 5066475 w 10530779"/>
              <a:gd name="connsiteY11" fmla="*/ 0 h 707886"/>
              <a:gd name="connsiteX12" fmla="*/ 5862134 w 10530779"/>
              <a:gd name="connsiteY12" fmla="*/ 0 h 707886"/>
              <a:gd name="connsiteX13" fmla="*/ 6657793 w 10530779"/>
              <a:gd name="connsiteY13" fmla="*/ 0 h 707886"/>
              <a:gd name="connsiteX14" fmla="*/ 7453451 w 10530779"/>
              <a:gd name="connsiteY14" fmla="*/ 0 h 707886"/>
              <a:gd name="connsiteX15" fmla="*/ 8038495 w 10530779"/>
              <a:gd name="connsiteY15" fmla="*/ 0 h 707886"/>
              <a:gd name="connsiteX16" fmla="*/ 8623538 w 10530779"/>
              <a:gd name="connsiteY16" fmla="*/ 0 h 707886"/>
              <a:gd name="connsiteX17" fmla="*/ 8997966 w 10530779"/>
              <a:gd name="connsiteY17" fmla="*/ 0 h 707886"/>
              <a:gd name="connsiteX18" fmla="*/ 9793624 w 10530779"/>
              <a:gd name="connsiteY18" fmla="*/ 0 h 707886"/>
              <a:gd name="connsiteX19" fmla="*/ 10530779 w 10530779"/>
              <a:gd name="connsiteY19" fmla="*/ 0 h 707886"/>
              <a:gd name="connsiteX20" fmla="*/ 10530779 w 10530779"/>
              <a:gd name="connsiteY20" fmla="*/ 332706 h 707886"/>
              <a:gd name="connsiteX21" fmla="*/ 10530779 w 10530779"/>
              <a:gd name="connsiteY21" fmla="*/ 707886 h 707886"/>
              <a:gd name="connsiteX22" fmla="*/ 9840428 w 10530779"/>
              <a:gd name="connsiteY22" fmla="*/ 707886 h 707886"/>
              <a:gd name="connsiteX23" fmla="*/ 9360692 w 10530779"/>
              <a:gd name="connsiteY23" fmla="*/ 707886 h 707886"/>
              <a:gd name="connsiteX24" fmla="*/ 8880957 w 10530779"/>
              <a:gd name="connsiteY24" fmla="*/ 707886 h 707886"/>
              <a:gd name="connsiteX25" fmla="*/ 8401221 w 10530779"/>
              <a:gd name="connsiteY25" fmla="*/ 707886 h 707886"/>
              <a:gd name="connsiteX26" fmla="*/ 8026794 w 10530779"/>
              <a:gd name="connsiteY26" fmla="*/ 707886 h 707886"/>
              <a:gd name="connsiteX27" fmla="*/ 7231135 w 10530779"/>
              <a:gd name="connsiteY27" fmla="*/ 707886 h 707886"/>
              <a:gd name="connsiteX28" fmla="*/ 6540784 w 10530779"/>
              <a:gd name="connsiteY28" fmla="*/ 707886 h 707886"/>
              <a:gd name="connsiteX29" fmla="*/ 6061048 w 10530779"/>
              <a:gd name="connsiteY29" fmla="*/ 707886 h 707886"/>
              <a:gd name="connsiteX30" fmla="*/ 5581313 w 10530779"/>
              <a:gd name="connsiteY30" fmla="*/ 707886 h 707886"/>
              <a:gd name="connsiteX31" fmla="*/ 4996270 w 10530779"/>
              <a:gd name="connsiteY31" fmla="*/ 707886 h 707886"/>
              <a:gd name="connsiteX32" fmla="*/ 4200611 w 10530779"/>
              <a:gd name="connsiteY32" fmla="*/ 707886 h 707886"/>
              <a:gd name="connsiteX33" fmla="*/ 3826183 w 10530779"/>
              <a:gd name="connsiteY33" fmla="*/ 707886 h 707886"/>
              <a:gd name="connsiteX34" fmla="*/ 3241140 w 10530779"/>
              <a:gd name="connsiteY34" fmla="*/ 707886 h 707886"/>
              <a:gd name="connsiteX35" fmla="*/ 2866712 w 10530779"/>
              <a:gd name="connsiteY35" fmla="*/ 707886 h 707886"/>
              <a:gd name="connsiteX36" fmla="*/ 2071053 w 10530779"/>
              <a:gd name="connsiteY36" fmla="*/ 707886 h 707886"/>
              <a:gd name="connsiteX37" fmla="*/ 1380702 w 10530779"/>
              <a:gd name="connsiteY37" fmla="*/ 707886 h 707886"/>
              <a:gd name="connsiteX38" fmla="*/ 585043 w 10530779"/>
              <a:gd name="connsiteY38" fmla="*/ 707886 h 707886"/>
              <a:gd name="connsiteX39" fmla="*/ 0 w 10530779"/>
              <a:gd name="connsiteY39" fmla="*/ 707886 h 707886"/>
              <a:gd name="connsiteX40" fmla="*/ 0 w 10530779"/>
              <a:gd name="connsiteY40" fmla="*/ 361022 h 707886"/>
              <a:gd name="connsiteX41" fmla="*/ 0 w 10530779"/>
              <a:gd name="connsiteY41" fmla="*/ 0 h 7078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0530779" h="707886" extrusionOk="0">
                <a:moveTo>
                  <a:pt x="0" y="0"/>
                </a:moveTo>
                <a:cubicBezTo>
                  <a:pt x="114602" y="-7652"/>
                  <a:pt x="156196" y="20750"/>
                  <a:pt x="269120" y="0"/>
                </a:cubicBezTo>
                <a:cubicBezTo>
                  <a:pt x="382044" y="-20750"/>
                  <a:pt x="485455" y="39117"/>
                  <a:pt x="643548" y="0"/>
                </a:cubicBezTo>
                <a:cubicBezTo>
                  <a:pt x="801641" y="-39117"/>
                  <a:pt x="1165261" y="44394"/>
                  <a:pt x="1439206" y="0"/>
                </a:cubicBezTo>
                <a:cubicBezTo>
                  <a:pt x="1713151" y="-44394"/>
                  <a:pt x="1820846" y="26409"/>
                  <a:pt x="2024250" y="0"/>
                </a:cubicBezTo>
                <a:cubicBezTo>
                  <a:pt x="2227654" y="-26409"/>
                  <a:pt x="2375267" y="61206"/>
                  <a:pt x="2609293" y="0"/>
                </a:cubicBezTo>
                <a:cubicBezTo>
                  <a:pt x="2843319" y="-61206"/>
                  <a:pt x="2875886" y="4630"/>
                  <a:pt x="2983721" y="0"/>
                </a:cubicBezTo>
                <a:cubicBezTo>
                  <a:pt x="3091556" y="-4630"/>
                  <a:pt x="3172898" y="26734"/>
                  <a:pt x="3252841" y="0"/>
                </a:cubicBezTo>
                <a:cubicBezTo>
                  <a:pt x="3332784" y="-26734"/>
                  <a:pt x="3508100" y="21482"/>
                  <a:pt x="3627268" y="0"/>
                </a:cubicBezTo>
                <a:cubicBezTo>
                  <a:pt x="3746436" y="-21482"/>
                  <a:pt x="3855076" y="12018"/>
                  <a:pt x="4001696" y="0"/>
                </a:cubicBezTo>
                <a:cubicBezTo>
                  <a:pt x="4148316" y="-12018"/>
                  <a:pt x="4288312" y="52228"/>
                  <a:pt x="4481432" y="0"/>
                </a:cubicBezTo>
                <a:cubicBezTo>
                  <a:pt x="4674552" y="-52228"/>
                  <a:pt x="4886907" y="5958"/>
                  <a:pt x="5066475" y="0"/>
                </a:cubicBezTo>
                <a:cubicBezTo>
                  <a:pt x="5246043" y="-5958"/>
                  <a:pt x="5485707" y="20778"/>
                  <a:pt x="5862134" y="0"/>
                </a:cubicBezTo>
                <a:cubicBezTo>
                  <a:pt x="6238561" y="-20778"/>
                  <a:pt x="6460063" y="10019"/>
                  <a:pt x="6657793" y="0"/>
                </a:cubicBezTo>
                <a:cubicBezTo>
                  <a:pt x="6855523" y="-10019"/>
                  <a:pt x="7255763" y="65021"/>
                  <a:pt x="7453451" y="0"/>
                </a:cubicBezTo>
                <a:cubicBezTo>
                  <a:pt x="7651139" y="-65021"/>
                  <a:pt x="7755554" y="54480"/>
                  <a:pt x="8038495" y="0"/>
                </a:cubicBezTo>
                <a:cubicBezTo>
                  <a:pt x="8321436" y="-54480"/>
                  <a:pt x="8334793" y="59436"/>
                  <a:pt x="8623538" y="0"/>
                </a:cubicBezTo>
                <a:cubicBezTo>
                  <a:pt x="8912283" y="-59436"/>
                  <a:pt x="8819857" y="33602"/>
                  <a:pt x="8997966" y="0"/>
                </a:cubicBezTo>
                <a:cubicBezTo>
                  <a:pt x="9176075" y="-33602"/>
                  <a:pt x="9622330" y="41254"/>
                  <a:pt x="9793624" y="0"/>
                </a:cubicBezTo>
                <a:cubicBezTo>
                  <a:pt x="9964918" y="-41254"/>
                  <a:pt x="10376642" y="6251"/>
                  <a:pt x="10530779" y="0"/>
                </a:cubicBezTo>
                <a:cubicBezTo>
                  <a:pt x="10533722" y="98024"/>
                  <a:pt x="10528839" y="207159"/>
                  <a:pt x="10530779" y="332706"/>
                </a:cubicBezTo>
                <a:cubicBezTo>
                  <a:pt x="10532719" y="458253"/>
                  <a:pt x="10530678" y="556891"/>
                  <a:pt x="10530779" y="707886"/>
                </a:cubicBezTo>
                <a:cubicBezTo>
                  <a:pt x="10207721" y="760715"/>
                  <a:pt x="10162920" y="688586"/>
                  <a:pt x="9840428" y="707886"/>
                </a:cubicBezTo>
                <a:cubicBezTo>
                  <a:pt x="9517936" y="727186"/>
                  <a:pt x="9503190" y="683820"/>
                  <a:pt x="9360692" y="707886"/>
                </a:cubicBezTo>
                <a:cubicBezTo>
                  <a:pt x="9218194" y="731952"/>
                  <a:pt x="9008617" y="699913"/>
                  <a:pt x="8880957" y="707886"/>
                </a:cubicBezTo>
                <a:cubicBezTo>
                  <a:pt x="8753297" y="715859"/>
                  <a:pt x="8588498" y="680825"/>
                  <a:pt x="8401221" y="707886"/>
                </a:cubicBezTo>
                <a:cubicBezTo>
                  <a:pt x="8213944" y="734947"/>
                  <a:pt x="8159023" y="680199"/>
                  <a:pt x="8026794" y="707886"/>
                </a:cubicBezTo>
                <a:cubicBezTo>
                  <a:pt x="7894565" y="735573"/>
                  <a:pt x="7514425" y="613216"/>
                  <a:pt x="7231135" y="707886"/>
                </a:cubicBezTo>
                <a:cubicBezTo>
                  <a:pt x="6947845" y="802556"/>
                  <a:pt x="6700860" y="674125"/>
                  <a:pt x="6540784" y="707886"/>
                </a:cubicBezTo>
                <a:cubicBezTo>
                  <a:pt x="6380708" y="741647"/>
                  <a:pt x="6178904" y="665555"/>
                  <a:pt x="6061048" y="707886"/>
                </a:cubicBezTo>
                <a:cubicBezTo>
                  <a:pt x="5943192" y="750217"/>
                  <a:pt x="5719596" y="652337"/>
                  <a:pt x="5581313" y="707886"/>
                </a:cubicBezTo>
                <a:cubicBezTo>
                  <a:pt x="5443031" y="763435"/>
                  <a:pt x="5140867" y="700100"/>
                  <a:pt x="4996270" y="707886"/>
                </a:cubicBezTo>
                <a:cubicBezTo>
                  <a:pt x="4851673" y="715672"/>
                  <a:pt x="4513656" y="629091"/>
                  <a:pt x="4200611" y="707886"/>
                </a:cubicBezTo>
                <a:cubicBezTo>
                  <a:pt x="3887566" y="786681"/>
                  <a:pt x="3968993" y="668252"/>
                  <a:pt x="3826183" y="707886"/>
                </a:cubicBezTo>
                <a:cubicBezTo>
                  <a:pt x="3683373" y="747520"/>
                  <a:pt x="3416665" y="667433"/>
                  <a:pt x="3241140" y="707886"/>
                </a:cubicBezTo>
                <a:cubicBezTo>
                  <a:pt x="3065615" y="748339"/>
                  <a:pt x="2967468" y="671568"/>
                  <a:pt x="2866712" y="707886"/>
                </a:cubicBezTo>
                <a:cubicBezTo>
                  <a:pt x="2765956" y="744204"/>
                  <a:pt x="2237384" y="640855"/>
                  <a:pt x="2071053" y="707886"/>
                </a:cubicBezTo>
                <a:cubicBezTo>
                  <a:pt x="1904722" y="774917"/>
                  <a:pt x="1684320" y="634018"/>
                  <a:pt x="1380702" y="707886"/>
                </a:cubicBezTo>
                <a:cubicBezTo>
                  <a:pt x="1077084" y="781754"/>
                  <a:pt x="776899" y="655690"/>
                  <a:pt x="585043" y="707886"/>
                </a:cubicBezTo>
                <a:cubicBezTo>
                  <a:pt x="393187" y="760082"/>
                  <a:pt x="258290" y="644503"/>
                  <a:pt x="0" y="707886"/>
                </a:cubicBezTo>
                <a:cubicBezTo>
                  <a:pt x="-1305" y="583404"/>
                  <a:pt x="4620" y="434729"/>
                  <a:pt x="0" y="361022"/>
                </a:cubicBezTo>
                <a:cubicBezTo>
                  <a:pt x="-4620" y="287315"/>
                  <a:pt x="28556" y="134323"/>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Correction sur une requête pour Actions tenues et affichage des dates « première », « dernière » et « prochaine » actions  </a:t>
            </a:r>
            <a:endPar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9" name="ZoneTexte 8">
            <a:extLst>
              <a:ext uri="{FF2B5EF4-FFF2-40B4-BE49-F238E27FC236}">
                <a16:creationId xmlns:a16="http://schemas.microsoft.com/office/drawing/2014/main" id="{51DB5912-D210-28CF-8FD7-91811422F9E2}"/>
              </a:ext>
            </a:extLst>
          </p:cNvPr>
          <p:cNvSpPr txBox="1"/>
          <p:nvPr/>
        </p:nvSpPr>
        <p:spPr>
          <a:xfrm>
            <a:off x="503729" y="608132"/>
            <a:ext cx="10406519" cy="584775"/>
          </a:xfrm>
          <a:prstGeom prst="rect">
            <a:avLst/>
          </a:prstGeom>
          <a:solidFill>
            <a:srgbClr val="2F479E"/>
          </a:solidFill>
        </p:spPr>
        <p:txBody>
          <a:bodyPr wrap="square" rtlCol="0">
            <a:spAutoFit/>
          </a:bodyPr>
          <a:lstStyle/>
          <a:p>
            <a:r>
              <a:rPr lang="fr-FR" sz="3200" dirty="0">
                <a:solidFill>
                  <a:schemeClr val="bg1"/>
                </a:solidFill>
              </a:rPr>
              <a:t>REQUETE/ AFFICHAGE DATE PROCHAINE ACTION --------</a:t>
            </a:r>
          </a:p>
        </p:txBody>
      </p:sp>
      <p:sp>
        <p:nvSpPr>
          <p:cNvPr id="12" name="ZoneTexte 11">
            <a:extLst>
              <a:ext uri="{FF2B5EF4-FFF2-40B4-BE49-F238E27FC236}">
                <a16:creationId xmlns:a16="http://schemas.microsoft.com/office/drawing/2014/main" id="{A925A1C2-4603-B3CD-F340-F7BB2A31490B}"/>
              </a:ext>
            </a:extLst>
          </p:cNvPr>
          <p:cNvSpPr txBox="1"/>
          <p:nvPr/>
        </p:nvSpPr>
        <p:spPr>
          <a:xfrm>
            <a:off x="832055" y="2484972"/>
            <a:ext cx="10078193" cy="1200329"/>
          </a:xfrm>
          <a:prstGeom prst="rect">
            <a:avLst/>
          </a:prstGeom>
          <a:solidFill>
            <a:schemeClr val="bg2"/>
          </a:solidFill>
        </p:spPr>
        <p:txBody>
          <a:bodyPr wrap="square" rtlCol="0">
            <a:spAutoFit/>
          </a:bodyPr>
          <a:lstStyle/>
          <a:p>
            <a:r>
              <a:rPr lang="fr-FR" sz="1800" i="1" dirty="0">
                <a:solidFill>
                  <a:srgbClr val="2F479E"/>
                </a:solidFill>
                <a:latin typeface="Calibri" panose="020F0502020204030204" pitchFamily="34" charset="0"/>
                <a:ea typeface="Calibri" panose="020F0502020204030204" pitchFamily="34" charset="0"/>
                <a:cs typeface="Times New Roman" panose="02020603050405020304" pitchFamily="18" charset="0"/>
              </a:rPr>
              <a:t>A SAVOIR : </a:t>
            </a:r>
          </a:p>
          <a:p>
            <a:r>
              <a:rPr lang="fr-FR" b="1" i="1" dirty="0">
                <a:solidFill>
                  <a:schemeClr val="accent4"/>
                </a:solidFill>
                <a:latin typeface="Calibri" panose="020F0502020204030204" pitchFamily="34" charset="0"/>
                <a:cs typeface="Times New Roman" panose="02020603050405020304" pitchFamily="18" charset="0"/>
              </a:rPr>
              <a:t>&lt; </a:t>
            </a:r>
            <a:r>
              <a:rPr lang="fr-FR" i="1" dirty="0">
                <a:solidFill>
                  <a:srgbClr val="2F479E"/>
                </a:solidFill>
                <a:latin typeface="Calibri" panose="020F0502020204030204" pitchFamily="34" charset="0"/>
                <a:cs typeface="Times New Roman" panose="02020603050405020304" pitchFamily="18" charset="0"/>
              </a:rPr>
              <a:t>« Première action » : date du 1</a:t>
            </a:r>
            <a:r>
              <a:rPr lang="fr-FR" i="1" baseline="30000" dirty="0">
                <a:solidFill>
                  <a:srgbClr val="2F479E"/>
                </a:solidFill>
                <a:latin typeface="Calibri" panose="020F0502020204030204" pitchFamily="34" charset="0"/>
                <a:cs typeface="Times New Roman" panose="02020603050405020304" pitchFamily="18" charset="0"/>
              </a:rPr>
              <a:t>er</a:t>
            </a:r>
            <a:r>
              <a:rPr lang="fr-FR" i="1" dirty="0">
                <a:solidFill>
                  <a:srgbClr val="2F479E"/>
                </a:solidFill>
                <a:latin typeface="Calibri" panose="020F0502020204030204" pitchFamily="34" charset="0"/>
                <a:cs typeface="Times New Roman" panose="02020603050405020304" pitchFamily="18" charset="0"/>
              </a:rPr>
              <a:t> rdv de l’entrepreneur, </a:t>
            </a:r>
            <a:r>
              <a:rPr lang="fr-FR" b="1" i="1" dirty="0">
                <a:solidFill>
                  <a:srgbClr val="2F479E"/>
                </a:solidFill>
                <a:latin typeface="Calibri" panose="020F0502020204030204" pitchFamily="34" charset="0"/>
                <a:cs typeface="Times New Roman" panose="02020603050405020304" pitchFamily="18" charset="0"/>
              </a:rPr>
              <a:t>avec Présence</a:t>
            </a:r>
          </a:p>
          <a:p>
            <a:r>
              <a:rPr lang="fr-FR" b="1" i="1" dirty="0">
                <a:solidFill>
                  <a:schemeClr val="accent4"/>
                </a:solidFill>
                <a:latin typeface="Calibri" panose="020F0502020204030204" pitchFamily="34" charset="0"/>
                <a:cs typeface="Times New Roman" panose="02020603050405020304" pitchFamily="18" charset="0"/>
              </a:rPr>
              <a:t>&lt; </a:t>
            </a:r>
            <a:r>
              <a:rPr lang="fr-FR" i="1" dirty="0">
                <a:solidFill>
                  <a:srgbClr val="2F479E"/>
                </a:solidFill>
                <a:latin typeface="Calibri" panose="020F0502020204030204" pitchFamily="34" charset="0"/>
                <a:cs typeface="Times New Roman" panose="02020603050405020304" pitchFamily="18" charset="0"/>
              </a:rPr>
              <a:t>« Dernière action » : date du dernier rdv de l’entrepreneur, </a:t>
            </a:r>
            <a:r>
              <a:rPr lang="fr-FR" b="1" i="1" dirty="0">
                <a:solidFill>
                  <a:srgbClr val="2F479E"/>
                </a:solidFill>
                <a:latin typeface="Calibri" panose="020F0502020204030204" pitchFamily="34" charset="0"/>
                <a:cs typeface="Times New Roman" panose="02020603050405020304" pitchFamily="18" charset="0"/>
              </a:rPr>
              <a:t>avec Présence, </a:t>
            </a:r>
            <a:r>
              <a:rPr lang="fr-FR" i="1" dirty="0">
                <a:solidFill>
                  <a:srgbClr val="2F479E"/>
                </a:solidFill>
                <a:latin typeface="Calibri" panose="020F0502020204030204" pitchFamily="34" charset="0"/>
                <a:cs typeface="Times New Roman" panose="02020603050405020304" pitchFamily="18" charset="0"/>
              </a:rPr>
              <a:t>avant le jour de la génération de la requête</a:t>
            </a:r>
            <a:endParaRPr lang="fr-FR" dirty="0"/>
          </a:p>
        </p:txBody>
      </p:sp>
      <p:sp>
        <p:nvSpPr>
          <p:cNvPr id="5" name="ZoneTexte 4">
            <a:extLst>
              <a:ext uri="{FF2B5EF4-FFF2-40B4-BE49-F238E27FC236}">
                <a16:creationId xmlns:a16="http://schemas.microsoft.com/office/drawing/2014/main" id="{E6E8021D-DAD9-5CDF-7C3D-9F5F46F0D31A}"/>
              </a:ext>
            </a:extLst>
          </p:cNvPr>
          <p:cNvSpPr txBox="1"/>
          <p:nvPr/>
        </p:nvSpPr>
        <p:spPr>
          <a:xfrm>
            <a:off x="503729" y="5633293"/>
            <a:ext cx="10530779" cy="400110"/>
          </a:xfrm>
          <a:custGeom>
            <a:avLst/>
            <a:gdLst>
              <a:gd name="connsiteX0" fmla="*/ 0 w 10530779"/>
              <a:gd name="connsiteY0" fmla="*/ 0 h 400110"/>
              <a:gd name="connsiteX1" fmla="*/ 269120 w 10530779"/>
              <a:gd name="connsiteY1" fmla="*/ 0 h 400110"/>
              <a:gd name="connsiteX2" fmla="*/ 643548 w 10530779"/>
              <a:gd name="connsiteY2" fmla="*/ 0 h 400110"/>
              <a:gd name="connsiteX3" fmla="*/ 1439206 w 10530779"/>
              <a:gd name="connsiteY3" fmla="*/ 0 h 400110"/>
              <a:gd name="connsiteX4" fmla="*/ 2024250 w 10530779"/>
              <a:gd name="connsiteY4" fmla="*/ 0 h 400110"/>
              <a:gd name="connsiteX5" fmla="*/ 2609293 w 10530779"/>
              <a:gd name="connsiteY5" fmla="*/ 0 h 400110"/>
              <a:gd name="connsiteX6" fmla="*/ 2983721 w 10530779"/>
              <a:gd name="connsiteY6" fmla="*/ 0 h 400110"/>
              <a:gd name="connsiteX7" fmla="*/ 3252841 w 10530779"/>
              <a:gd name="connsiteY7" fmla="*/ 0 h 400110"/>
              <a:gd name="connsiteX8" fmla="*/ 3627268 w 10530779"/>
              <a:gd name="connsiteY8" fmla="*/ 0 h 400110"/>
              <a:gd name="connsiteX9" fmla="*/ 4001696 w 10530779"/>
              <a:gd name="connsiteY9" fmla="*/ 0 h 400110"/>
              <a:gd name="connsiteX10" fmla="*/ 4481432 w 10530779"/>
              <a:gd name="connsiteY10" fmla="*/ 0 h 400110"/>
              <a:gd name="connsiteX11" fmla="*/ 5066475 w 10530779"/>
              <a:gd name="connsiteY11" fmla="*/ 0 h 400110"/>
              <a:gd name="connsiteX12" fmla="*/ 5862134 w 10530779"/>
              <a:gd name="connsiteY12" fmla="*/ 0 h 400110"/>
              <a:gd name="connsiteX13" fmla="*/ 6657793 w 10530779"/>
              <a:gd name="connsiteY13" fmla="*/ 0 h 400110"/>
              <a:gd name="connsiteX14" fmla="*/ 7453451 w 10530779"/>
              <a:gd name="connsiteY14" fmla="*/ 0 h 400110"/>
              <a:gd name="connsiteX15" fmla="*/ 8038495 w 10530779"/>
              <a:gd name="connsiteY15" fmla="*/ 0 h 400110"/>
              <a:gd name="connsiteX16" fmla="*/ 8623538 w 10530779"/>
              <a:gd name="connsiteY16" fmla="*/ 0 h 400110"/>
              <a:gd name="connsiteX17" fmla="*/ 8997966 w 10530779"/>
              <a:gd name="connsiteY17" fmla="*/ 0 h 400110"/>
              <a:gd name="connsiteX18" fmla="*/ 9793624 w 10530779"/>
              <a:gd name="connsiteY18" fmla="*/ 0 h 400110"/>
              <a:gd name="connsiteX19" fmla="*/ 10530779 w 10530779"/>
              <a:gd name="connsiteY19" fmla="*/ 0 h 400110"/>
              <a:gd name="connsiteX20" fmla="*/ 10530779 w 10530779"/>
              <a:gd name="connsiteY20" fmla="*/ 400110 h 400110"/>
              <a:gd name="connsiteX21" fmla="*/ 9735120 w 10530779"/>
              <a:gd name="connsiteY21" fmla="*/ 400110 h 400110"/>
              <a:gd name="connsiteX22" fmla="*/ 9044769 w 10530779"/>
              <a:gd name="connsiteY22" fmla="*/ 400110 h 400110"/>
              <a:gd name="connsiteX23" fmla="*/ 8565034 w 10530779"/>
              <a:gd name="connsiteY23" fmla="*/ 400110 h 400110"/>
              <a:gd name="connsiteX24" fmla="*/ 8085298 w 10530779"/>
              <a:gd name="connsiteY24" fmla="*/ 400110 h 400110"/>
              <a:gd name="connsiteX25" fmla="*/ 7605563 w 10530779"/>
              <a:gd name="connsiteY25" fmla="*/ 400110 h 400110"/>
              <a:gd name="connsiteX26" fmla="*/ 7231135 w 10530779"/>
              <a:gd name="connsiteY26" fmla="*/ 400110 h 400110"/>
              <a:gd name="connsiteX27" fmla="*/ 6435476 w 10530779"/>
              <a:gd name="connsiteY27" fmla="*/ 400110 h 400110"/>
              <a:gd name="connsiteX28" fmla="*/ 5745125 w 10530779"/>
              <a:gd name="connsiteY28" fmla="*/ 400110 h 400110"/>
              <a:gd name="connsiteX29" fmla="*/ 5265390 w 10530779"/>
              <a:gd name="connsiteY29" fmla="*/ 400110 h 400110"/>
              <a:gd name="connsiteX30" fmla="*/ 4785654 w 10530779"/>
              <a:gd name="connsiteY30" fmla="*/ 400110 h 400110"/>
              <a:gd name="connsiteX31" fmla="*/ 4200611 w 10530779"/>
              <a:gd name="connsiteY31" fmla="*/ 400110 h 400110"/>
              <a:gd name="connsiteX32" fmla="*/ 3404952 w 10530779"/>
              <a:gd name="connsiteY32" fmla="*/ 400110 h 400110"/>
              <a:gd name="connsiteX33" fmla="*/ 3030524 w 10530779"/>
              <a:gd name="connsiteY33" fmla="*/ 400110 h 400110"/>
              <a:gd name="connsiteX34" fmla="*/ 2445481 w 10530779"/>
              <a:gd name="connsiteY34" fmla="*/ 400110 h 400110"/>
              <a:gd name="connsiteX35" fmla="*/ 2071053 w 10530779"/>
              <a:gd name="connsiteY35" fmla="*/ 400110 h 400110"/>
              <a:gd name="connsiteX36" fmla="*/ 1275394 w 10530779"/>
              <a:gd name="connsiteY36" fmla="*/ 400110 h 400110"/>
              <a:gd name="connsiteX37" fmla="*/ 585043 w 10530779"/>
              <a:gd name="connsiteY37" fmla="*/ 400110 h 400110"/>
              <a:gd name="connsiteX38" fmla="*/ 0 w 10530779"/>
              <a:gd name="connsiteY38" fmla="*/ 400110 h 400110"/>
              <a:gd name="connsiteX39" fmla="*/ 0 w 10530779"/>
              <a:gd name="connsiteY39" fmla="*/ 0 h 400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0530779" h="400110" extrusionOk="0">
                <a:moveTo>
                  <a:pt x="0" y="0"/>
                </a:moveTo>
                <a:cubicBezTo>
                  <a:pt x="114602" y="-7652"/>
                  <a:pt x="156196" y="20750"/>
                  <a:pt x="269120" y="0"/>
                </a:cubicBezTo>
                <a:cubicBezTo>
                  <a:pt x="382044" y="-20750"/>
                  <a:pt x="485455" y="39117"/>
                  <a:pt x="643548" y="0"/>
                </a:cubicBezTo>
                <a:cubicBezTo>
                  <a:pt x="801641" y="-39117"/>
                  <a:pt x="1165261" y="44394"/>
                  <a:pt x="1439206" y="0"/>
                </a:cubicBezTo>
                <a:cubicBezTo>
                  <a:pt x="1713151" y="-44394"/>
                  <a:pt x="1820846" y="26409"/>
                  <a:pt x="2024250" y="0"/>
                </a:cubicBezTo>
                <a:cubicBezTo>
                  <a:pt x="2227654" y="-26409"/>
                  <a:pt x="2375267" y="61206"/>
                  <a:pt x="2609293" y="0"/>
                </a:cubicBezTo>
                <a:cubicBezTo>
                  <a:pt x="2843319" y="-61206"/>
                  <a:pt x="2875886" y="4630"/>
                  <a:pt x="2983721" y="0"/>
                </a:cubicBezTo>
                <a:cubicBezTo>
                  <a:pt x="3091556" y="-4630"/>
                  <a:pt x="3172898" y="26734"/>
                  <a:pt x="3252841" y="0"/>
                </a:cubicBezTo>
                <a:cubicBezTo>
                  <a:pt x="3332784" y="-26734"/>
                  <a:pt x="3508100" y="21482"/>
                  <a:pt x="3627268" y="0"/>
                </a:cubicBezTo>
                <a:cubicBezTo>
                  <a:pt x="3746436" y="-21482"/>
                  <a:pt x="3855076" y="12018"/>
                  <a:pt x="4001696" y="0"/>
                </a:cubicBezTo>
                <a:cubicBezTo>
                  <a:pt x="4148316" y="-12018"/>
                  <a:pt x="4288312" y="52228"/>
                  <a:pt x="4481432" y="0"/>
                </a:cubicBezTo>
                <a:cubicBezTo>
                  <a:pt x="4674552" y="-52228"/>
                  <a:pt x="4886907" y="5958"/>
                  <a:pt x="5066475" y="0"/>
                </a:cubicBezTo>
                <a:cubicBezTo>
                  <a:pt x="5246043" y="-5958"/>
                  <a:pt x="5485707" y="20778"/>
                  <a:pt x="5862134" y="0"/>
                </a:cubicBezTo>
                <a:cubicBezTo>
                  <a:pt x="6238561" y="-20778"/>
                  <a:pt x="6460063" y="10019"/>
                  <a:pt x="6657793" y="0"/>
                </a:cubicBezTo>
                <a:cubicBezTo>
                  <a:pt x="6855523" y="-10019"/>
                  <a:pt x="7255763" y="65021"/>
                  <a:pt x="7453451" y="0"/>
                </a:cubicBezTo>
                <a:cubicBezTo>
                  <a:pt x="7651139" y="-65021"/>
                  <a:pt x="7755554" y="54480"/>
                  <a:pt x="8038495" y="0"/>
                </a:cubicBezTo>
                <a:cubicBezTo>
                  <a:pt x="8321436" y="-54480"/>
                  <a:pt x="8334793" y="59436"/>
                  <a:pt x="8623538" y="0"/>
                </a:cubicBezTo>
                <a:cubicBezTo>
                  <a:pt x="8912283" y="-59436"/>
                  <a:pt x="8819857" y="33602"/>
                  <a:pt x="8997966" y="0"/>
                </a:cubicBezTo>
                <a:cubicBezTo>
                  <a:pt x="9176075" y="-33602"/>
                  <a:pt x="9622330" y="41254"/>
                  <a:pt x="9793624" y="0"/>
                </a:cubicBezTo>
                <a:cubicBezTo>
                  <a:pt x="9964918" y="-41254"/>
                  <a:pt x="10376642" y="6251"/>
                  <a:pt x="10530779" y="0"/>
                </a:cubicBezTo>
                <a:cubicBezTo>
                  <a:pt x="10575323" y="114102"/>
                  <a:pt x="10487157" y="295513"/>
                  <a:pt x="10530779" y="400110"/>
                </a:cubicBezTo>
                <a:cubicBezTo>
                  <a:pt x="10205347" y="439174"/>
                  <a:pt x="10068290" y="367375"/>
                  <a:pt x="9735120" y="400110"/>
                </a:cubicBezTo>
                <a:cubicBezTo>
                  <a:pt x="9401950" y="432845"/>
                  <a:pt x="9367261" y="380810"/>
                  <a:pt x="9044769" y="400110"/>
                </a:cubicBezTo>
                <a:cubicBezTo>
                  <a:pt x="8722277" y="419410"/>
                  <a:pt x="8701089" y="367580"/>
                  <a:pt x="8565034" y="400110"/>
                </a:cubicBezTo>
                <a:cubicBezTo>
                  <a:pt x="8428980" y="432640"/>
                  <a:pt x="8218575" y="343293"/>
                  <a:pt x="8085298" y="400110"/>
                </a:cubicBezTo>
                <a:cubicBezTo>
                  <a:pt x="7952021" y="456927"/>
                  <a:pt x="7789322" y="367152"/>
                  <a:pt x="7605563" y="400110"/>
                </a:cubicBezTo>
                <a:cubicBezTo>
                  <a:pt x="7421804" y="433068"/>
                  <a:pt x="7367428" y="377617"/>
                  <a:pt x="7231135" y="400110"/>
                </a:cubicBezTo>
                <a:cubicBezTo>
                  <a:pt x="7094842" y="422603"/>
                  <a:pt x="6718766" y="305440"/>
                  <a:pt x="6435476" y="400110"/>
                </a:cubicBezTo>
                <a:cubicBezTo>
                  <a:pt x="6152186" y="494780"/>
                  <a:pt x="5905201" y="366349"/>
                  <a:pt x="5745125" y="400110"/>
                </a:cubicBezTo>
                <a:cubicBezTo>
                  <a:pt x="5585049" y="433871"/>
                  <a:pt x="5376750" y="348987"/>
                  <a:pt x="5265390" y="400110"/>
                </a:cubicBezTo>
                <a:cubicBezTo>
                  <a:pt x="5154031" y="451233"/>
                  <a:pt x="4931310" y="346136"/>
                  <a:pt x="4785654" y="400110"/>
                </a:cubicBezTo>
                <a:cubicBezTo>
                  <a:pt x="4639998" y="454084"/>
                  <a:pt x="4345208" y="392324"/>
                  <a:pt x="4200611" y="400110"/>
                </a:cubicBezTo>
                <a:cubicBezTo>
                  <a:pt x="4056014" y="407896"/>
                  <a:pt x="3717997" y="321315"/>
                  <a:pt x="3404952" y="400110"/>
                </a:cubicBezTo>
                <a:cubicBezTo>
                  <a:pt x="3091907" y="478905"/>
                  <a:pt x="3173334" y="360476"/>
                  <a:pt x="3030524" y="400110"/>
                </a:cubicBezTo>
                <a:cubicBezTo>
                  <a:pt x="2887714" y="439744"/>
                  <a:pt x="2621006" y="359657"/>
                  <a:pt x="2445481" y="400110"/>
                </a:cubicBezTo>
                <a:cubicBezTo>
                  <a:pt x="2269956" y="440563"/>
                  <a:pt x="2171809" y="363792"/>
                  <a:pt x="2071053" y="400110"/>
                </a:cubicBezTo>
                <a:cubicBezTo>
                  <a:pt x="1970297" y="436428"/>
                  <a:pt x="1441725" y="333079"/>
                  <a:pt x="1275394" y="400110"/>
                </a:cubicBezTo>
                <a:cubicBezTo>
                  <a:pt x="1109063" y="467141"/>
                  <a:pt x="888661" y="326242"/>
                  <a:pt x="585043" y="400110"/>
                </a:cubicBezTo>
                <a:cubicBezTo>
                  <a:pt x="281425" y="473978"/>
                  <a:pt x="200438" y="362805"/>
                  <a:pt x="0" y="400110"/>
                </a:cubicBezTo>
                <a:cubicBezTo>
                  <a:pt x="-15522" y="236638"/>
                  <a:pt x="40954" y="187895"/>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Le filtre sur le champ « Suite entretien initial » est à nouveau fonctionnel.</a:t>
            </a:r>
            <a:endPar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1" name="ZoneTexte 10">
            <a:extLst>
              <a:ext uri="{FF2B5EF4-FFF2-40B4-BE49-F238E27FC236}">
                <a16:creationId xmlns:a16="http://schemas.microsoft.com/office/drawing/2014/main" id="{80A18837-71AF-C8A8-50A1-B4EAFB17DD77}"/>
              </a:ext>
            </a:extLst>
          </p:cNvPr>
          <p:cNvSpPr txBox="1"/>
          <p:nvPr/>
        </p:nvSpPr>
        <p:spPr>
          <a:xfrm>
            <a:off x="627989" y="4781926"/>
            <a:ext cx="10406519" cy="584775"/>
          </a:xfrm>
          <a:prstGeom prst="rect">
            <a:avLst/>
          </a:prstGeom>
          <a:solidFill>
            <a:srgbClr val="2F479E"/>
          </a:solidFill>
        </p:spPr>
        <p:txBody>
          <a:bodyPr wrap="square" rtlCol="0">
            <a:spAutoFit/>
          </a:bodyPr>
          <a:lstStyle/>
          <a:p>
            <a:r>
              <a:rPr lang="fr-FR" sz="3200" dirty="0">
                <a:solidFill>
                  <a:schemeClr val="bg1"/>
                </a:solidFill>
              </a:rPr>
              <a:t>REQUETE/ CORRECTION FILTRE  --------</a:t>
            </a:r>
          </a:p>
        </p:txBody>
      </p:sp>
    </p:spTree>
    <p:extLst>
      <p:ext uri="{BB962C8B-B14F-4D97-AF65-F5344CB8AC3E}">
        <p14:creationId xmlns:p14="http://schemas.microsoft.com/office/powerpoint/2010/main" val="25081963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C1C18CD6-782F-4560-81A5-3E1B7AF2FED0}"/>
              </a:ext>
            </a:extLst>
          </p:cNvPr>
          <p:cNvSpPr txBox="1"/>
          <p:nvPr/>
        </p:nvSpPr>
        <p:spPr>
          <a:xfrm>
            <a:off x="379467" y="315745"/>
            <a:ext cx="10406519" cy="584775"/>
          </a:xfrm>
          <a:prstGeom prst="rect">
            <a:avLst/>
          </a:prstGeom>
          <a:solidFill>
            <a:srgbClr val="2F479E"/>
          </a:solidFill>
        </p:spPr>
        <p:txBody>
          <a:bodyPr wrap="square" rtlCol="0">
            <a:spAutoFit/>
          </a:bodyPr>
          <a:lstStyle/>
          <a:p>
            <a:r>
              <a:rPr lang="fr-FR" sz="3200" dirty="0">
                <a:solidFill>
                  <a:schemeClr val="bg1"/>
                </a:solidFill>
              </a:rPr>
              <a:t>ACTION ABSENCE/ AFFICHAGE LIEU --------</a:t>
            </a:r>
          </a:p>
        </p:txBody>
      </p:sp>
      <p:pic>
        <p:nvPicPr>
          <p:cNvPr id="8" name="Image 7" descr="Une image contenant jeu&#10;&#10;Description générée automatiquement">
            <a:extLst>
              <a:ext uri="{FF2B5EF4-FFF2-40B4-BE49-F238E27FC236}">
                <a16:creationId xmlns:a16="http://schemas.microsoft.com/office/drawing/2014/main" id="{9DA96F69-772A-4B86-85D9-8857FBCAEF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10248" y="194058"/>
            <a:ext cx="1099552" cy="706462"/>
          </a:xfrm>
          <a:prstGeom prst="rect">
            <a:avLst/>
          </a:prstGeom>
        </p:spPr>
      </p:pic>
      <p:sp>
        <p:nvSpPr>
          <p:cNvPr id="10" name="ZoneTexte 9">
            <a:extLst>
              <a:ext uri="{FF2B5EF4-FFF2-40B4-BE49-F238E27FC236}">
                <a16:creationId xmlns:a16="http://schemas.microsoft.com/office/drawing/2014/main" id="{748FCAE0-5AE3-40CB-B7A8-6304A9E0D697}"/>
              </a:ext>
            </a:extLst>
          </p:cNvPr>
          <p:cNvSpPr txBox="1"/>
          <p:nvPr/>
        </p:nvSpPr>
        <p:spPr>
          <a:xfrm>
            <a:off x="379469" y="1362746"/>
            <a:ext cx="8744866" cy="1015663"/>
          </a:xfrm>
          <a:custGeom>
            <a:avLst/>
            <a:gdLst>
              <a:gd name="connsiteX0" fmla="*/ 0 w 8744866"/>
              <a:gd name="connsiteY0" fmla="*/ 0 h 1015663"/>
              <a:gd name="connsiteX1" fmla="*/ 320645 w 8744866"/>
              <a:gd name="connsiteY1" fmla="*/ 0 h 1015663"/>
              <a:gd name="connsiteX2" fmla="*/ 728739 w 8744866"/>
              <a:gd name="connsiteY2" fmla="*/ 0 h 1015663"/>
              <a:gd name="connsiteX3" fmla="*/ 1486627 w 8744866"/>
              <a:gd name="connsiteY3" fmla="*/ 0 h 1015663"/>
              <a:gd name="connsiteX4" fmla="*/ 2069618 w 8744866"/>
              <a:gd name="connsiteY4" fmla="*/ 0 h 1015663"/>
              <a:gd name="connsiteX5" fmla="*/ 2652609 w 8744866"/>
              <a:gd name="connsiteY5" fmla="*/ 0 h 1015663"/>
              <a:gd name="connsiteX6" fmla="*/ 3060703 w 8744866"/>
              <a:gd name="connsiteY6" fmla="*/ 0 h 1015663"/>
              <a:gd name="connsiteX7" fmla="*/ 3381348 w 8744866"/>
              <a:gd name="connsiteY7" fmla="*/ 0 h 1015663"/>
              <a:gd name="connsiteX8" fmla="*/ 3789442 w 8744866"/>
              <a:gd name="connsiteY8" fmla="*/ 0 h 1015663"/>
              <a:gd name="connsiteX9" fmla="*/ 4197536 w 8744866"/>
              <a:gd name="connsiteY9" fmla="*/ 0 h 1015663"/>
              <a:gd name="connsiteX10" fmla="*/ 4693078 w 8744866"/>
              <a:gd name="connsiteY10" fmla="*/ 0 h 1015663"/>
              <a:gd name="connsiteX11" fmla="*/ 5276069 w 8744866"/>
              <a:gd name="connsiteY11" fmla="*/ 0 h 1015663"/>
              <a:gd name="connsiteX12" fmla="*/ 6033958 w 8744866"/>
              <a:gd name="connsiteY12" fmla="*/ 0 h 1015663"/>
              <a:gd name="connsiteX13" fmla="*/ 6791846 w 8744866"/>
              <a:gd name="connsiteY13" fmla="*/ 0 h 1015663"/>
              <a:gd name="connsiteX14" fmla="*/ 7549734 w 8744866"/>
              <a:gd name="connsiteY14" fmla="*/ 0 h 1015663"/>
              <a:gd name="connsiteX15" fmla="*/ 8132725 w 8744866"/>
              <a:gd name="connsiteY15" fmla="*/ 0 h 1015663"/>
              <a:gd name="connsiteX16" fmla="*/ 8744866 w 8744866"/>
              <a:gd name="connsiteY16" fmla="*/ 0 h 1015663"/>
              <a:gd name="connsiteX17" fmla="*/ 8744866 w 8744866"/>
              <a:gd name="connsiteY17" fmla="*/ 487518 h 1015663"/>
              <a:gd name="connsiteX18" fmla="*/ 8744866 w 8744866"/>
              <a:gd name="connsiteY18" fmla="*/ 1015663 h 1015663"/>
              <a:gd name="connsiteX19" fmla="*/ 8161875 w 8744866"/>
              <a:gd name="connsiteY19" fmla="*/ 1015663 h 1015663"/>
              <a:gd name="connsiteX20" fmla="*/ 7666333 w 8744866"/>
              <a:gd name="connsiteY20" fmla="*/ 1015663 h 1015663"/>
              <a:gd name="connsiteX21" fmla="*/ 6995893 w 8744866"/>
              <a:gd name="connsiteY21" fmla="*/ 1015663 h 1015663"/>
              <a:gd name="connsiteX22" fmla="*/ 6325453 w 8744866"/>
              <a:gd name="connsiteY22" fmla="*/ 1015663 h 1015663"/>
              <a:gd name="connsiteX23" fmla="*/ 5829911 w 8744866"/>
              <a:gd name="connsiteY23" fmla="*/ 1015663 h 1015663"/>
              <a:gd name="connsiteX24" fmla="*/ 5334368 w 8744866"/>
              <a:gd name="connsiteY24" fmla="*/ 1015663 h 1015663"/>
              <a:gd name="connsiteX25" fmla="*/ 4838826 w 8744866"/>
              <a:gd name="connsiteY25" fmla="*/ 1015663 h 1015663"/>
              <a:gd name="connsiteX26" fmla="*/ 4430732 w 8744866"/>
              <a:gd name="connsiteY26" fmla="*/ 1015663 h 1015663"/>
              <a:gd name="connsiteX27" fmla="*/ 3672844 w 8744866"/>
              <a:gd name="connsiteY27" fmla="*/ 1015663 h 1015663"/>
              <a:gd name="connsiteX28" fmla="*/ 3002404 w 8744866"/>
              <a:gd name="connsiteY28" fmla="*/ 1015663 h 1015663"/>
              <a:gd name="connsiteX29" fmla="*/ 2506862 w 8744866"/>
              <a:gd name="connsiteY29" fmla="*/ 1015663 h 1015663"/>
              <a:gd name="connsiteX30" fmla="*/ 2011319 w 8744866"/>
              <a:gd name="connsiteY30" fmla="*/ 1015663 h 1015663"/>
              <a:gd name="connsiteX31" fmla="*/ 1428328 w 8744866"/>
              <a:gd name="connsiteY31" fmla="*/ 1015663 h 1015663"/>
              <a:gd name="connsiteX32" fmla="*/ 670440 w 8744866"/>
              <a:gd name="connsiteY32" fmla="*/ 1015663 h 1015663"/>
              <a:gd name="connsiteX33" fmla="*/ 0 w 8744866"/>
              <a:gd name="connsiteY33" fmla="*/ 1015663 h 1015663"/>
              <a:gd name="connsiteX34" fmla="*/ 0 w 8744866"/>
              <a:gd name="connsiteY34" fmla="*/ 507832 h 1015663"/>
              <a:gd name="connsiteX35" fmla="*/ 0 w 8744866"/>
              <a:gd name="connsiteY35" fmla="*/ 0 h 1015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8744866" h="1015663" extrusionOk="0">
                <a:moveTo>
                  <a:pt x="0" y="0"/>
                </a:moveTo>
                <a:cubicBezTo>
                  <a:pt x="138485" y="-20612"/>
                  <a:pt x="173118" y="23034"/>
                  <a:pt x="320645" y="0"/>
                </a:cubicBezTo>
                <a:cubicBezTo>
                  <a:pt x="468173" y="-23034"/>
                  <a:pt x="624707" y="27908"/>
                  <a:pt x="728739" y="0"/>
                </a:cubicBezTo>
                <a:cubicBezTo>
                  <a:pt x="832771" y="-27908"/>
                  <a:pt x="1155185" y="40011"/>
                  <a:pt x="1486627" y="0"/>
                </a:cubicBezTo>
                <a:cubicBezTo>
                  <a:pt x="1818069" y="-40011"/>
                  <a:pt x="1866196" y="19697"/>
                  <a:pt x="2069618" y="0"/>
                </a:cubicBezTo>
                <a:cubicBezTo>
                  <a:pt x="2273040" y="-19697"/>
                  <a:pt x="2445274" y="54248"/>
                  <a:pt x="2652609" y="0"/>
                </a:cubicBezTo>
                <a:cubicBezTo>
                  <a:pt x="2859944" y="-54248"/>
                  <a:pt x="2880233" y="37474"/>
                  <a:pt x="3060703" y="0"/>
                </a:cubicBezTo>
                <a:cubicBezTo>
                  <a:pt x="3241173" y="-37474"/>
                  <a:pt x="3304508" y="23370"/>
                  <a:pt x="3381348" y="0"/>
                </a:cubicBezTo>
                <a:cubicBezTo>
                  <a:pt x="3458188" y="-23370"/>
                  <a:pt x="3598589" y="10348"/>
                  <a:pt x="3789442" y="0"/>
                </a:cubicBezTo>
                <a:cubicBezTo>
                  <a:pt x="3980295" y="-10348"/>
                  <a:pt x="4026832" y="10912"/>
                  <a:pt x="4197536" y="0"/>
                </a:cubicBezTo>
                <a:cubicBezTo>
                  <a:pt x="4368240" y="-10912"/>
                  <a:pt x="4486198" y="33433"/>
                  <a:pt x="4693078" y="0"/>
                </a:cubicBezTo>
                <a:cubicBezTo>
                  <a:pt x="4899958" y="-33433"/>
                  <a:pt x="5075582" y="50469"/>
                  <a:pt x="5276069" y="0"/>
                </a:cubicBezTo>
                <a:cubicBezTo>
                  <a:pt x="5476556" y="-50469"/>
                  <a:pt x="5704051" y="64632"/>
                  <a:pt x="6033958" y="0"/>
                </a:cubicBezTo>
                <a:cubicBezTo>
                  <a:pt x="6363865" y="-64632"/>
                  <a:pt x="6575757" y="24645"/>
                  <a:pt x="6791846" y="0"/>
                </a:cubicBezTo>
                <a:cubicBezTo>
                  <a:pt x="7007935" y="-24645"/>
                  <a:pt x="7353014" y="66997"/>
                  <a:pt x="7549734" y="0"/>
                </a:cubicBezTo>
                <a:cubicBezTo>
                  <a:pt x="7746454" y="-66997"/>
                  <a:pt x="7917144" y="19682"/>
                  <a:pt x="8132725" y="0"/>
                </a:cubicBezTo>
                <a:cubicBezTo>
                  <a:pt x="8348306" y="-19682"/>
                  <a:pt x="8525145" y="16109"/>
                  <a:pt x="8744866" y="0"/>
                </a:cubicBezTo>
                <a:cubicBezTo>
                  <a:pt x="8796530" y="219598"/>
                  <a:pt x="8706606" y="361476"/>
                  <a:pt x="8744866" y="487518"/>
                </a:cubicBezTo>
                <a:cubicBezTo>
                  <a:pt x="8783126" y="613560"/>
                  <a:pt x="8726091" y="794227"/>
                  <a:pt x="8744866" y="1015663"/>
                </a:cubicBezTo>
                <a:cubicBezTo>
                  <a:pt x="8468073" y="1077743"/>
                  <a:pt x="8411735" y="968438"/>
                  <a:pt x="8161875" y="1015663"/>
                </a:cubicBezTo>
                <a:cubicBezTo>
                  <a:pt x="7912015" y="1062888"/>
                  <a:pt x="7854962" y="961924"/>
                  <a:pt x="7666333" y="1015663"/>
                </a:cubicBezTo>
                <a:cubicBezTo>
                  <a:pt x="7477704" y="1069402"/>
                  <a:pt x="7205388" y="954503"/>
                  <a:pt x="6995893" y="1015663"/>
                </a:cubicBezTo>
                <a:cubicBezTo>
                  <a:pt x="6786398" y="1076823"/>
                  <a:pt x="6541042" y="958049"/>
                  <a:pt x="6325453" y="1015663"/>
                </a:cubicBezTo>
                <a:cubicBezTo>
                  <a:pt x="6109864" y="1073277"/>
                  <a:pt x="5980643" y="986093"/>
                  <a:pt x="5829911" y="1015663"/>
                </a:cubicBezTo>
                <a:cubicBezTo>
                  <a:pt x="5679179" y="1045233"/>
                  <a:pt x="5500054" y="972686"/>
                  <a:pt x="5334368" y="1015663"/>
                </a:cubicBezTo>
                <a:cubicBezTo>
                  <a:pt x="5168682" y="1058640"/>
                  <a:pt x="5031425" y="959827"/>
                  <a:pt x="4838826" y="1015663"/>
                </a:cubicBezTo>
                <a:cubicBezTo>
                  <a:pt x="4646227" y="1071499"/>
                  <a:pt x="4622132" y="1001318"/>
                  <a:pt x="4430732" y="1015663"/>
                </a:cubicBezTo>
                <a:cubicBezTo>
                  <a:pt x="4239332" y="1030008"/>
                  <a:pt x="3905654" y="991608"/>
                  <a:pt x="3672844" y="1015663"/>
                </a:cubicBezTo>
                <a:cubicBezTo>
                  <a:pt x="3440034" y="1039718"/>
                  <a:pt x="3324477" y="978845"/>
                  <a:pt x="3002404" y="1015663"/>
                </a:cubicBezTo>
                <a:cubicBezTo>
                  <a:pt x="2680331" y="1052481"/>
                  <a:pt x="2733674" y="970518"/>
                  <a:pt x="2506862" y="1015663"/>
                </a:cubicBezTo>
                <a:cubicBezTo>
                  <a:pt x="2280050" y="1060808"/>
                  <a:pt x="2154230" y="1008865"/>
                  <a:pt x="2011319" y="1015663"/>
                </a:cubicBezTo>
                <a:cubicBezTo>
                  <a:pt x="1868408" y="1022461"/>
                  <a:pt x="1558696" y="959651"/>
                  <a:pt x="1428328" y="1015663"/>
                </a:cubicBezTo>
                <a:cubicBezTo>
                  <a:pt x="1297960" y="1071675"/>
                  <a:pt x="1019195" y="949450"/>
                  <a:pt x="670440" y="1015663"/>
                </a:cubicBezTo>
                <a:cubicBezTo>
                  <a:pt x="321685" y="1081876"/>
                  <a:pt x="256173" y="1002823"/>
                  <a:pt x="0" y="1015663"/>
                </a:cubicBezTo>
                <a:cubicBezTo>
                  <a:pt x="-30761" y="847772"/>
                  <a:pt x="13205" y="746120"/>
                  <a:pt x="0" y="507832"/>
                </a:cubicBezTo>
                <a:cubicBezTo>
                  <a:pt x="-13205" y="269544"/>
                  <a:pt x="369" y="124583"/>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lgn="just">
              <a:buFont typeface="Wingdings" panose="05000000000000000000" pitchFamily="2" charset="2"/>
              <a:buChar char="q"/>
            </a:pP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rPr>
              <a:t>A la création d’une action absence : </a:t>
            </a:r>
          </a:p>
          <a:p>
            <a:pPr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      - ajout du champ « Lieu d’action »</a:t>
            </a:r>
          </a:p>
          <a:p>
            <a:pPr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      - affichage automatique du </a:t>
            </a: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rPr>
              <a:t>« Lieu d’action par défaut » de l’Utilisateur </a:t>
            </a:r>
          </a:p>
        </p:txBody>
      </p:sp>
      <p:sp>
        <p:nvSpPr>
          <p:cNvPr id="4" name="ZoneTexte 3">
            <a:extLst>
              <a:ext uri="{FF2B5EF4-FFF2-40B4-BE49-F238E27FC236}">
                <a16:creationId xmlns:a16="http://schemas.microsoft.com/office/drawing/2014/main" id="{CCA52932-9A6B-5C2B-1A3E-AB2E283EBA8D}"/>
              </a:ext>
            </a:extLst>
          </p:cNvPr>
          <p:cNvSpPr txBox="1"/>
          <p:nvPr/>
        </p:nvSpPr>
        <p:spPr>
          <a:xfrm>
            <a:off x="379469" y="4067534"/>
            <a:ext cx="10530779" cy="707886"/>
          </a:xfrm>
          <a:custGeom>
            <a:avLst/>
            <a:gdLst>
              <a:gd name="connsiteX0" fmla="*/ 0 w 10530779"/>
              <a:gd name="connsiteY0" fmla="*/ 0 h 707886"/>
              <a:gd name="connsiteX1" fmla="*/ 269120 w 10530779"/>
              <a:gd name="connsiteY1" fmla="*/ 0 h 707886"/>
              <a:gd name="connsiteX2" fmla="*/ 643548 w 10530779"/>
              <a:gd name="connsiteY2" fmla="*/ 0 h 707886"/>
              <a:gd name="connsiteX3" fmla="*/ 1439206 w 10530779"/>
              <a:gd name="connsiteY3" fmla="*/ 0 h 707886"/>
              <a:gd name="connsiteX4" fmla="*/ 2024250 w 10530779"/>
              <a:gd name="connsiteY4" fmla="*/ 0 h 707886"/>
              <a:gd name="connsiteX5" fmla="*/ 2609293 w 10530779"/>
              <a:gd name="connsiteY5" fmla="*/ 0 h 707886"/>
              <a:gd name="connsiteX6" fmla="*/ 2983721 w 10530779"/>
              <a:gd name="connsiteY6" fmla="*/ 0 h 707886"/>
              <a:gd name="connsiteX7" fmla="*/ 3252841 w 10530779"/>
              <a:gd name="connsiteY7" fmla="*/ 0 h 707886"/>
              <a:gd name="connsiteX8" fmla="*/ 3627268 w 10530779"/>
              <a:gd name="connsiteY8" fmla="*/ 0 h 707886"/>
              <a:gd name="connsiteX9" fmla="*/ 4001696 w 10530779"/>
              <a:gd name="connsiteY9" fmla="*/ 0 h 707886"/>
              <a:gd name="connsiteX10" fmla="*/ 4481432 w 10530779"/>
              <a:gd name="connsiteY10" fmla="*/ 0 h 707886"/>
              <a:gd name="connsiteX11" fmla="*/ 5066475 w 10530779"/>
              <a:gd name="connsiteY11" fmla="*/ 0 h 707886"/>
              <a:gd name="connsiteX12" fmla="*/ 5862134 w 10530779"/>
              <a:gd name="connsiteY12" fmla="*/ 0 h 707886"/>
              <a:gd name="connsiteX13" fmla="*/ 6657793 w 10530779"/>
              <a:gd name="connsiteY13" fmla="*/ 0 h 707886"/>
              <a:gd name="connsiteX14" fmla="*/ 7453451 w 10530779"/>
              <a:gd name="connsiteY14" fmla="*/ 0 h 707886"/>
              <a:gd name="connsiteX15" fmla="*/ 8038495 w 10530779"/>
              <a:gd name="connsiteY15" fmla="*/ 0 h 707886"/>
              <a:gd name="connsiteX16" fmla="*/ 8623538 w 10530779"/>
              <a:gd name="connsiteY16" fmla="*/ 0 h 707886"/>
              <a:gd name="connsiteX17" fmla="*/ 8997966 w 10530779"/>
              <a:gd name="connsiteY17" fmla="*/ 0 h 707886"/>
              <a:gd name="connsiteX18" fmla="*/ 9793624 w 10530779"/>
              <a:gd name="connsiteY18" fmla="*/ 0 h 707886"/>
              <a:gd name="connsiteX19" fmla="*/ 10530779 w 10530779"/>
              <a:gd name="connsiteY19" fmla="*/ 0 h 707886"/>
              <a:gd name="connsiteX20" fmla="*/ 10530779 w 10530779"/>
              <a:gd name="connsiteY20" fmla="*/ 332706 h 707886"/>
              <a:gd name="connsiteX21" fmla="*/ 10530779 w 10530779"/>
              <a:gd name="connsiteY21" fmla="*/ 707886 h 707886"/>
              <a:gd name="connsiteX22" fmla="*/ 9840428 w 10530779"/>
              <a:gd name="connsiteY22" fmla="*/ 707886 h 707886"/>
              <a:gd name="connsiteX23" fmla="*/ 9360692 w 10530779"/>
              <a:gd name="connsiteY23" fmla="*/ 707886 h 707886"/>
              <a:gd name="connsiteX24" fmla="*/ 8880957 w 10530779"/>
              <a:gd name="connsiteY24" fmla="*/ 707886 h 707886"/>
              <a:gd name="connsiteX25" fmla="*/ 8401221 w 10530779"/>
              <a:gd name="connsiteY25" fmla="*/ 707886 h 707886"/>
              <a:gd name="connsiteX26" fmla="*/ 8026794 w 10530779"/>
              <a:gd name="connsiteY26" fmla="*/ 707886 h 707886"/>
              <a:gd name="connsiteX27" fmla="*/ 7231135 w 10530779"/>
              <a:gd name="connsiteY27" fmla="*/ 707886 h 707886"/>
              <a:gd name="connsiteX28" fmla="*/ 6540784 w 10530779"/>
              <a:gd name="connsiteY28" fmla="*/ 707886 h 707886"/>
              <a:gd name="connsiteX29" fmla="*/ 6061048 w 10530779"/>
              <a:gd name="connsiteY29" fmla="*/ 707886 h 707886"/>
              <a:gd name="connsiteX30" fmla="*/ 5581313 w 10530779"/>
              <a:gd name="connsiteY30" fmla="*/ 707886 h 707886"/>
              <a:gd name="connsiteX31" fmla="*/ 4996270 w 10530779"/>
              <a:gd name="connsiteY31" fmla="*/ 707886 h 707886"/>
              <a:gd name="connsiteX32" fmla="*/ 4200611 w 10530779"/>
              <a:gd name="connsiteY32" fmla="*/ 707886 h 707886"/>
              <a:gd name="connsiteX33" fmla="*/ 3826183 w 10530779"/>
              <a:gd name="connsiteY33" fmla="*/ 707886 h 707886"/>
              <a:gd name="connsiteX34" fmla="*/ 3241140 w 10530779"/>
              <a:gd name="connsiteY34" fmla="*/ 707886 h 707886"/>
              <a:gd name="connsiteX35" fmla="*/ 2866712 w 10530779"/>
              <a:gd name="connsiteY35" fmla="*/ 707886 h 707886"/>
              <a:gd name="connsiteX36" fmla="*/ 2071053 w 10530779"/>
              <a:gd name="connsiteY36" fmla="*/ 707886 h 707886"/>
              <a:gd name="connsiteX37" fmla="*/ 1380702 w 10530779"/>
              <a:gd name="connsiteY37" fmla="*/ 707886 h 707886"/>
              <a:gd name="connsiteX38" fmla="*/ 585043 w 10530779"/>
              <a:gd name="connsiteY38" fmla="*/ 707886 h 707886"/>
              <a:gd name="connsiteX39" fmla="*/ 0 w 10530779"/>
              <a:gd name="connsiteY39" fmla="*/ 707886 h 707886"/>
              <a:gd name="connsiteX40" fmla="*/ 0 w 10530779"/>
              <a:gd name="connsiteY40" fmla="*/ 361022 h 707886"/>
              <a:gd name="connsiteX41" fmla="*/ 0 w 10530779"/>
              <a:gd name="connsiteY41" fmla="*/ 0 h 7078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0530779" h="707886" extrusionOk="0">
                <a:moveTo>
                  <a:pt x="0" y="0"/>
                </a:moveTo>
                <a:cubicBezTo>
                  <a:pt x="114602" y="-7652"/>
                  <a:pt x="156196" y="20750"/>
                  <a:pt x="269120" y="0"/>
                </a:cubicBezTo>
                <a:cubicBezTo>
                  <a:pt x="382044" y="-20750"/>
                  <a:pt x="485455" y="39117"/>
                  <a:pt x="643548" y="0"/>
                </a:cubicBezTo>
                <a:cubicBezTo>
                  <a:pt x="801641" y="-39117"/>
                  <a:pt x="1165261" y="44394"/>
                  <a:pt x="1439206" y="0"/>
                </a:cubicBezTo>
                <a:cubicBezTo>
                  <a:pt x="1713151" y="-44394"/>
                  <a:pt x="1820846" y="26409"/>
                  <a:pt x="2024250" y="0"/>
                </a:cubicBezTo>
                <a:cubicBezTo>
                  <a:pt x="2227654" y="-26409"/>
                  <a:pt x="2375267" y="61206"/>
                  <a:pt x="2609293" y="0"/>
                </a:cubicBezTo>
                <a:cubicBezTo>
                  <a:pt x="2843319" y="-61206"/>
                  <a:pt x="2875886" y="4630"/>
                  <a:pt x="2983721" y="0"/>
                </a:cubicBezTo>
                <a:cubicBezTo>
                  <a:pt x="3091556" y="-4630"/>
                  <a:pt x="3172898" y="26734"/>
                  <a:pt x="3252841" y="0"/>
                </a:cubicBezTo>
                <a:cubicBezTo>
                  <a:pt x="3332784" y="-26734"/>
                  <a:pt x="3508100" y="21482"/>
                  <a:pt x="3627268" y="0"/>
                </a:cubicBezTo>
                <a:cubicBezTo>
                  <a:pt x="3746436" y="-21482"/>
                  <a:pt x="3855076" y="12018"/>
                  <a:pt x="4001696" y="0"/>
                </a:cubicBezTo>
                <a:cubicBezTo>
                  <a:pt x="4148316" y="-12018"/>
                  <a:pt x="4288312" y="52228"/>
                  <a:pt x="4481432" y="0"/>
                </a:cubicBezTo>
                <a:cubicBezTo>
                  <a:pt x="4674552" y="-52228"/>
                  <a:pt x="4886907" y="5958"/>
                  <a:pt x="5066475" y="0"/>
                </a:cubicBezTo>
                <a:cubicBezTo>
                  <a:pt x="5246043" y="-5958"/>
                  <a:pt x="5485707" y="20778"/>
                  <a:pt x="5862134" y="0"/>
                </a:cubicBezTo>
                <a:cubicBezTo>
                  <a:pt x="6238561" y="-20778"/>
                  <a:pt x="6460063" y="10019"/>
                  <a:pt x="6657793" y="0"/>
                </a:cubicBezTo>
                <a:cubicBezTo>
                  <a:pt x="6855523" y="-10019"/>
                  <a:pt x="7255763" y="65021"/>
                  <a:pt x="7453451" y="0"/>
                </a:cubicBezTo>
                <a:cubicBezTo>
                  <a:pt x="7651139" y="-65021"/>
                  <a:pt x="7755554" y="54480"/>
                  <a:pt x="8038495" y="0"/>
                </a:cubicBezTo>
                <a:cubicBezTo>
                  <a:pt x="8321436" y="-54480"/>
                  <a:pt x="8334793" y="59436"/>
                  <a:pt x="8623538" y="0"/>
                </a:cubicBezTo>
                <a:cubicBezTo>
                  <a:pt x="8912283" y="-59436"/>
                  <a:pt x="8819857" y="33602"/>
                  <a:pt x="8997966" y="0"/>
                </a:cubicBezTo>
                <a:cubicBezTo>
                  <a:pt x="9176075" y="-33602"/>
                  <a:pt x="9622330" y="41254"/>
                  <a:pt x="9793624" y="0"/>
                </a:cubicBezTo>
                <a:cubicBezTo>
                  <a:pt x="9964918" y="-41254"/>
                  <a:pt x="10376642" y="6251"/>
                  <a:pt x="10530779" y="0"/>
                </a:cubicBezTo>
                <a:cubicBezTo>
                  <a:pt x="10533722" y="98024"/>
                  <a:pt x="10528839" y="207159"/>
                  <a:pt x="10530779" y="332706"/>
                </a:cubicBezTo>
                <a:cubicBezTo>
                  <a:pt x="10532719" y="458253"/>
                  <a:pt x="10530678" y="556891"/>
                  <a:pt x="10530779" y="707886"/>
                </a:cubicBezTo>
                <a:cubicBezTo>
                  <a:pt x="10207721" y="760715"/>
                  <a:pt x="10162920" y="688586"/>
                  <a:pt x="9840428" y="707886"/>
                </a:cubicBezTo>
                <a:cubicBezTo>
                  <a:pt x="9517936" y="727186"/>
                  <a:pt x="9503190" y="683820"/>
                  <a:pt x="9360692" y="707886"/>
                </a:cubicBezTo>
                <a:cubicBezTo>
                  <a:pt x="9218194" y="731952"/>
                  <a:pt x="9008617" y="699913"/>
                  <a:pt x="8880957" y="707886"/>
                </a:cubicBezTo>
                <a:cubicBezTo>
                  <a:pt x="8753297" y="715859"/>
                  <a:pt x="8588498" y="680825"/>
                  <a:pt x="8401221" y="707886"/>
                </a:cubicBezTo>
                <a:cubicBezTo>
                  <a:pt x="8213944" y="734947"/>
                  <a:pt x="8159023" y="680199"/>
                  <a:pt x="8026794" y="707886"/>
                </a:cubicBezTo>
                <a:cubicBezTo>
                  <a:pt x="7894565" y="735573"/>
                  <a:pt x="7514425" y="613216"/>
                  <a:pt x="7231135" y="707886"/>
                </a:cubicBezTo>
                <a:cubicBezTo>
                  <a:pt x="6947845" y="802556"/>
                  <a:pt x="6700860" y="674125"/>
                  <a:pt x="6540784" y="707886"/>
                </a:cubicBezTo>
                <a:cubicBezTo>
                  <a:pt x="6380708" y="741647"/>
                  <a:pt x="6178904" y="665555"/>
                  <a:pt x="6061048" y="707886"/>
                </a:cubicBezTo>
                <a:cubicBezTo>
                  <a:pt x="5943192" y="750217"/>
                  <a:pt x="5719596" y="652337"/>
                  <a:pt x="5581313" y="707886"/>
                </a:cubicBezTo>
                <a:cubicBezTo>
                  <a:pt x="5443031" y="763435"/>
                  <a:pt x="5140867" y="700100"/>
                  <a:pt x="4996270" y="707886"/>
                </a:cubicBezTo>
                <a:cubicBezTo>
                  <a:pt x="4851673" y="715672"/>
                  <a:pt x="4513656" y="629091"/>
                  <a:pt x="4200611" y="707886"/>
                </a:cubicBezTo>
                <a:cubicBezTo>
                  <a:pt x="3887566" y="786681"/>
                  <a:pt x="3968993" y="668252"/>
                  <a:pt x="3826183" y="707886"/>
                </a:cubicBezTo>
                <a:cubicBezTo>
                  <a:pt x="3683373" y="747520"/>
                  <a:pt x="3416665" y="667433"/>
                  <a:pt x="3241140" y="707886"/>
                </a:cubicBezTo>
                <a:cubicBezTo>
                  <a:pt x="3065615" y="748339"/>
                  <a:pt x="2967468" y="671568"/>
                  <a:pt x="2866712" y="707886"/>
                </a:cubicBezTo>
                <a:cubicBezTo>
                  <a:pt x="2765956" y="744204"/>
                  <a:pt x="2237384" y="640855"/>
                  <a:pt x="2071053" y="707886"/>
                </a:cubicBezTo>
                <a:cubicBezTo>
                  <a:pt x="1904722" y="774917"/>
                  <a:pt x="1684320" y="634018"/>
                  <a:pt x="1380702" y="707886"/>
                </a:cubicBezTo>
                <a:cubicBezTo>
                  <a:pt x="1077084" y="781754"/>
                  <a:pt x="776899" y="655690"/>
                  <a:pt x="585043" y="707886"/>
                </a:cubicBezTo>
                <a:cubicBezTo>
                  <a:pt x="393187" y="760082"/>
                  <a:pt x="258290" y="644503"/>
                  <a:pt x="0" y="707886"/>
                </a:cubicBezTo>
                <a:cubicBezTo>
                  <a:pt x="-1305" y="583404"/>
                  <a:pt x="4620" y="434729"/>
                  <a:pt x="0" y="361022"/>
                </a:cubicBezTo>
                <a:cubicBezTo>
                  <a:pt x="-4620" y="287315"/>
                  <a:pt x="28556" y="134323"/>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Application du format à 10 chiffre sans espace pour les numéros de téléphone apportés dans Jungo via « copier/coller »</a:t>
            </a:r>
            <a:endPar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9" name="ZoneTexte 8">
            <a:extLst>
              <a:ext uri="{FF2B5EF4-FFF2-40B4-BE49-F238E27FC236}">
                <a16:creationId xmlns:a16="http://schemas.microsoft.com/office/drawing/2014/main" id="{51DB5912-D210-28CF-8FD7-91811422F9E2}"/>
              </a:ext>
            </a:extLst>
          </p:cNvPr>
          <p:cNvSpPr txBox="1"/>
          <p:nvPr/>
        </p:nvSpPr>
        <p:spPr>
          <a:xfrm>
            <a:off x="503729" y="3062851"/>
            <a:ext cx="10406519" cy="584775"/>
          </a:xfrm>
          <a:prstGeom prst="rect">
            <a:avLst/>
          </a:prstGeom>
          <a:solidFill>
            <a:srgbClr val="2F479E"/>
          </a:solidFill>
        </p:spPr>
        <p:txBody>
          <a:bodyPr wrap="square" rtlCol="0">
            <a:spAutoFit/>
          </a:bodyPr>
          <a:lstStyle/>
          <a:p>
            <a:r>
              <a:rPr lang="fr-FR" sz="3200" dirty="0">
                <a:solidFill>
                  <a:schemeClr val="bg1"/>
                </a:solidFill>
              </a:rPr>
              <a:t>COPIE &amp; FORMAT N° TELEPHONE --------</a:t>
            </a:r>
          </a:p>
        </p:txBody>
      </p:sp>
    </p:spTree>
    <p:extLst>
      <p:ext uri="{BB962C8B-B14F-4D97-AF65-F5344CB8AC3E}">
        <p14:creationId xmlns:p14="http://schemas.microsoft.com/office/powerpoint/2010/main" val="35598252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60452" y="1980695"/>
            <a:ext cx="9144000" cy="2692815"/>
          </a:xfrm>
        </p:spPr>
        <p:txBody>
          <a:bodyPr>
            <a:normAutofit fontScale="90000"/>
          </a:bodyPr>
          <a:lstStyle/>
          <a:p>
            <a:pPr>
              <a:lnSpc>
                <a:spcPct val="150000"/>
              </a:lnSpc>
            </a:pPr>
            <a:r>
              <a:rPr lang="fr-FR" dirty="0">
                <a:solidFill>
                  <a:srgbClr val="2F479E"/>
                </a:solidFill>
                <a:latin typeface="ITC Avant Garde Std Bk" panose="020B0502020202020204" pitchFamily="34" charset="0"/>
              </a:rPr>
              <a:t>|NOUVEAUTES|</a:t>
            </a:r>
            <a:br>
              <a:rPr lang="fr-FR" dirty="0">
                <a:solidFill>
                  <a:srgbClr val="2F479E"/>
                </a:solidFill>
                <a:latin typeface="ITC Avant Garde Std Bk" panose="020B0502020202020204" pitchFamily="34" charset="0"/>
              </a:rPr>
            </a:br>
            <a:r>
              <a:rPr lang="fr-FR" dirty="0">
                <a:solidFill>
                  <a:schemeClr val="accent2"/>
                </a:solidFill>
                <a:latin typeface="ITC Avant Garde Std Bk" panose="020B0502020202020204" pitchFamily="34" charset="0"/>
              </a:rPr>
              <a:t>A VENIR POUR LE 19 SEPT</a:t>
            </a:r>
            <a:endParaRPr lang="fr-FR" sz="4400" dirty="0">
              <a:solidFill>
                <a:schemeClr val="accent2"/>
              </a:solidFill>
              <a:latin typeface="ITC Avant Garde Std Bk" panose="020B0502020202020204" pitchFamily="34" charset="0"/>
            </a:endParaRPr>
          </a:p>
        </p:txBody>
      </p:sp>
      <p:pic>
        <p:nvPicPr>
          <p:cNvPr id="7" name="Image 6" descr="Une image contenant jeu&#10;&#10;Description générée automatiquement">
            <a:extLst>
              <a:ext uri="{FF2B5EF4-FFF2-40B4-BE49-F238E27FC236}">
                <a16:creationId xmlns:a16="http://schemas.microsoft.com/office/drawing/2014/main" id="{A838307C-333D-432D-891B-AC273343A4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3525" y="377411"/>
            <a:ext cx="2137145" cy="1373116"/>
          </a:xfrm>
          <a:prstGeom prst="rect">
            <a:avLst/>
          </a:prstGeom>
        </p:spPr>
      </p:pic>
    </p:spTree>
    <p:extLst>
      <p:ext uri="{BB962C8B-B14F-4D97-AF65-F5344CB8AC3E}">
        <p14:creationId xmlns:p14="http://schemas.microsoft.com/office/powerpoint/2010/main" val="35715334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C1C18CD6-782F-4560-81A5-3E1B7AF2FED0}"/>
              </a:ext>
            </a:extLst>
          </p:cNvPr>
          <p:cNvSpPr txBox="1"/>
          <p:nvPr/>
        </p:nvSpPr>
        <p:spPr>
          <a:xfrm>
            <a:off x="379467" y="315745"/>
            <a:ext cx="9767423" cy="584775"/>
          </a:xfrm>
          <a:prstGeom prst="rect">
            <a:avLst/>
          </a:prstGeom>
          <a:solidFill>
            <a:srgbClr val="2F479E"/>
          </a:solidFill>
        </p:spPr>
        <p:txBody>
          <a:bodyPr wrap="square" rtlCol="0">
            <a:spAutoFit/>
          </a:bodyPr>
          <a:lstStyle/>
          <a:p>
            <a:r>
              <a:rPr lang="fr-FR" sz="3200" dirty="0">
                <a:solidFill>
                  <a:schemeClr val="bg1"/>
                </a:solidFill>
              </a:rPr>
              <a:t>NOUVEAUTES A VENIR POUR LE 19 SEPT --------</a:t>
            </a:r>
          </a:p>
        </p:txBody>
      </p:sp>
      <p:pic>
        <p:nvPicPr>
          <p:cNvPr id="8" name="Image 7" descr="Une image contenant jeu&#10;&#10;Description générée automatiquement">
            <a:extLst>
              <a:ext uri="{FF2B5EF4-FFF2-40B4-BE49-F238E27FC236}">
                <a16:creationId xmlns:a16="http://schemas.microsoft.com/office/drawing/2014/main" id="{9DA96F69-772A-4B86-85D9-8857FBCAEF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10248" y="194058"/>
            <a:ext cx="1099552" cy="706462"/>
          </a:xfrm>
          <a:prstGeom prst="rect">
            <a:avLst/>
          </a:prstGeom>
        </p:spPr>
      </p:pic>
      <p:sp>
        <p:nvSpPr>
          <p:cNvPr id="10" name="ZoneTexte 9">
            <a:extLst>
              <a:ext uri="{FF2B5EF4-FFF2-40B4-BE49-F238E27FC236}">
                <a16:creationId xmlns:a16="http://schemas.microsoft.com/office/drawing/2014/main" id="{748FCAE0-5AE3-40CB-B7A8-6304A9E0D697}"/>
              </a:ext>
            </a:extLst>
          </p:cNvPr>
          <p:cNvSpPr txBox="1"/>
          <p:nvPr/>
        </p:nvSpPr>
        <p:spPr>
          <a:xfrm>
            <a:off x="418797" y="2994901"/>
            <a:ext cx="9767423" cy="1015663"/>
          </a:xfrm>
          <a:custGeom>
            <a:avLst/>
            <a:gdLst>
              <a:gd name="connsiteX0" fmla="*/ 0 w 9767423"/>
              <a:gd name="connsiteY0" fmla="*/ 0 h 1015663"/>
              <a:gd name="connsiteX1" fmla="*/ 281532 w 9767423"/>
              <a:gd name="connsiteY1" fmla="*/ 0 h 1015663"/>
              <a:gd name="connsiteX2" fmla="*/ 660737 w 9767423"/>
              <a:gd name="connsiteY2" fmla="*/ 0 h 1015663"/>
              <a:gd name="connsiteX3" fmla="*/ 1430640 w 9767423"/>
              <a:gd name="connsiteY3" fmla="*/ 0 h 1015663"/>
              <a:gd name="connsiteX4" fmla="*/ 2005194 w 9767423"/>
              <a:gd name="connsiteY4" fmla="*/ 0 h 1015663"/>
              <a:gd name="connsiteX5" fmla="*/ 2579749 w 9767423"/>
              <a:gd name="connsiteY5" fmla="*/ 0 h 1015663"/>
              <a:gd name="connsiteX6" fmla="*/ 2958955 w 9767423"/>
              <a:gd name="connsiteY6" fmla="*/ 0 h 1015663"/>
              <a:gd name="connsiteX7" fmla="*/ 3240486 w 9767423"/>
              <a:gd name="connsiteY7" fmla="*/ 0 h 1015663"/>
              <a:gd name="connsiteX8" fmla="*/ 3619692 w 9767423"/>
              <a:gd name="connsiteY8" fmla="*/ 0 h 1015663"/>
              <a:gd name="connsiteX9" fmla="*/ 3998898 w 9767423"/>
              <a:gd name="connsiteY9" fmla="*/ 0 h 1015663"/>
              <a:gd name="connsiteX10" fmla="*/ 4475778 w 9767423"/>
              <a:gd name="connsiteY10" fmla="*/ 0 h 1015663"/>
              <a:gd name="connsiteX11" fmla="*/ 5050332 w 9767423"/>
              <a:gd name="connsiteY11" fmla="*/ 0 h 1015663"/>
              <a:gd name="connsiteX12" fmla="*/ 5820235 w 9767423"/>
              <a:gd name="connsiteY12" fmla="*/ 0 h 1015663"/>
              <a:gd name="connsiteX13" fmla="*/ 6590138 w 9767423"/>
              <a:gd name="connsiteY13" fmla="*/ 0 h 1015663"/>
              <a:gd name="connsiteX14" fmla="*/ 7360041 w 9767423"/>
              <a:gd name="connsiteY14" fmla="*/ 0 h 1015663"/>
              <a:gd name="connsiteX15" fmla="*/ 7934595 w 9767423"/>
              <a:gd name="connsiteY15" fmla="*/ 0 h 1015663"/>
              <a:gd name="connsiteX16" fmla="*/ 8509149 w 9767423"/>
              <a:gd name="connsiteY16" fmla="*/ 0 h 1015663"/>
              <a:gd name="connsiteX17" fmla="*/ 8888355 w 9767423"/>
              <a:gd name="connsiteY17" fmla="*/ 0 h 1015663"/>
              <a:gd name="connsiteX18" fmla="*/ 9767423 w 9767423"/>
              <a:gd name="connsiteY18" fmla="*/ 0 h 1015663"/>
              <a:gd name="connsiteX19" fmla="*/ 9767423 w 9767423"/>
              <a:gd name="connsiteY19" fmla="*/ 517988 h 1015663"/>
              <a:gd name="connsiteX20" fmla="*/ 9767423 w 9767423"/>
              <a:gd name="connsiteY20" fmla="*/ 1015663 h 1015663"/>
              <a:gd name="connsiteX21" fmla="*/ 8997520 w 9767423"/>
              <a:gd name="connsiteY21" fmla="*/ 1015663 h 1015663"/>
              <a:gd name="connsiteX22" fmla="*/ 8325292 w 9767423"/>
              <a:gd name="connsiteY22" fmla="*/ 1015663 h 1015663"/>
              <a:gd name="connsiteX23" fmla="*/ 7848412 w 9767423"/>
              <a:gd name="connsiteY23" fmla="*/ 1015663 h 1015663"/>
              <a:gd name="connsiteX24" fmla="*/ 7371532 w 9767423"/>
              <a:gd name="connsiteY24" fmla="*/ 1015663 h 1015663"/>
              <a:gd name="connsiteX25" fmla="*/ 6894652 w 9767423"/>
              <a:gd name="connsiteY25" fmla="*/ 1015663 h 1015663"/>
              <a:gd name="connsiteX26" fmla="*/ 6515446 w 9767423"/>
              <a:gd name="connsiteY26" fmla="*/ 1015663 h 1015663"/>
              <a:gd name="connsiteX27" fmla="*/ 5745543 w 9767423"/>
              <a:gd name="connsiteY27" fmla="*/ 1015663 h 1015663"/>
              <a:gd name="connsiteX28" fmla="*/ 5073314 w 9767423"/>
              <a:gd name="connsiteY28" fmla="*/ 1015663 h 1015663"/>
              <a:gd name="connsiteX29" fmla="*/ 4596434 w 9767423"/>
              <a:gd name="connsiteY29" fmla="*/ 1015663 h 1015663"/>
              <a:gd name="connsiteX30" fmla="*/ 4119554 w 9767423"/>
              <a:gd name="connsiteY30" fmla="*/ 1015663 h 1015663"/>
              <a:gd name="connsiteX31" fmla="*/ 3545000 w 9767423"/>
              <a:gd name="connsiteY31" fmla="*/ 1015663 h 1015663"/>
              <a:gd name="connsiteX32" fmla="*/ 2775097 w 9767423"/>
              <a:gd name="connsiteY32" fmla="*/ 1015663 h 1015663"/>
              <a:gd name="connsiteX33" fmla="*/ 2395891 w 9767423"/>
              <a:gd name="connsiteY33" fmla="*/ 1015663 h 1015663"/>
              <a:gd name="connsiteX34" fmla="*/ 1821337 w 9767423"/>
              <a:gd name="connsiteY34" fmla="*/ 1015663 h 1015663"/>
              <a:gd name="connsiteX35" fmla="*/ 1442131 w 9767423"/>
              <a:gd name="connsiteY35" fmla="*/ 1015663 h 1015663"/>
              <a:gd name="connsiteX36" fmla="*/ 672229 w 9767423"/>
              <a:gd name="connsiteY36" fmla="*/ 1015663 h 1015663"/>
              <a:gd name="connsiteX37" fmla="*/ 0 w 9767423"/>
              <a:gd name="connsiteY37" fmla="*/ 1015663 h 1015663"/>
              <a:gd name="connsiteX38" fmla="*/ 0 w 9767423"/>
              <a:gd name="connsiteY38" fmla="*/ 487518 h 1015663"/>
              <a:gd name="connsiteX39" fmla="*/ 0 w 9767423"/>
              <a:gd name="connsiteY39" fmla="*/ 0 h 1015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9767423" h="1015663" extrusionOk="0">
                <a:moveTo>
                  <a:pt x="0" y="0"/>
                </a:moveTo>
                <a:cubicBezTo>
                  <a:pt x="138533" y="-25942"/>
                  <a:pt x="145287" y="27432"/>
                  <a:pt x="281532" y="0"/>
                </a:cubicBezTo>
                <a:cubicBezTo>
                  <a:pt x="417777" y="-27432"/>
                  <a:pt x="545450" y="41409"/>
                  <a:pt x="660737" y="0"/>
                </a:cubicBezTo>
                <a:cubicBezTo>
                  <a:pt x="776025" y="-41409"/>
                  <a:pt x="1228889" y="4493"/>
                  <a:pt x="1430640" y="0"/>
                </a:cubicBezTo>
                <a:cubicBezTo>
                  <a:pt x="1632391" y="-4493"/>
                  <a:pt x="1825723" y="53681"/>
                  <a:pt x="2005194" y="0"/>
                </a:cubicBezTo>
                <a:cubicBezTo>
                  <a:pt x="2184665" y="-53681"/>
                  <a:pt x="2410553" y="14429"/>
                  <a:pt x="2579749" y="0"/>
                </a:cubicBezTo>
                <a:cubicBezTo>
                  <a:pt x="2748945" y="-14429"/>
                  <a:pt x="2775681" y="26496"/>
                  <a:pt x="2958955" y="0"/>
                </a:cubicBezTo>
                <a:cubicBezTo>
                  <a:pt x="3142229" y="-26496"/>
                  <a:pt x="3126467" y="25217"/>
                  <a:pt x="3240486" y="0"/>
                </a:cubicBezTo>
                <a:cubicBezTo>
                  <a:pt x="3354505" y="-25217"/>
                  <a:pt x="3467178" y="34424"/>
                  <a:pt x="3619692" y="0"/>
                </a:cubicBezTo>
                <a:cubicBezTo>
                  <a:pt x="3772206" y="-34424"/>
                  <a:pt x="3820374" y="16949"/>
                  <a:pt x="3998898" y="0"/>
                </a:cubicBezTo>
                <a:cubicBezTo>
                  <a:pt x="4177422" y="-16949"/>
                  <a:pt x="4274707" y="55672"/>
                  <a:pt x="4475778" y="0"/>
                </a:cubicBezTo>
                <a:cubicBezTo>
                  <a:pt x="4676849" y="-55672"/>
                  <a:pt x="4846542" y="17405"/>
                  <a:pt x="5050332" y="0"/>
                </a:cubicBezTo>
                <a:cubicBezTo>
                  <a:pt x="5254122" y="-17405"/>
                  <a:pt x="5525029" y="559"/>
                  <a:pt x="5820235" y="0"/>
                </a:cubicBezTo>
                <a:cubicBezTo>
                  <a:pt x="6115441" y="-559"/>
                  <a:pt x="6238498" y="19495"/>
                  <a:pt x="6590138" y="0"/>
                </a:cubicBezTo>
                <a:cubicBezTo>
                  <a:pt x="6941778" y="-19495"/>
                  <a:pt x="7143768" y="87905"/>
                  <a:pt x="7360041" y="0"/>
                </a:cubicBezTo>
                <a:cubicBezTo>
                  <a:pt x="7576314" y="-87905"/>
                  <a:pt x="7757224" y="51828"/>
                  <a:pt x="7934595" y="0"/>
                </a:cubicBezTo>
                <a:cubicBezTo>
                  <a:pt x="8111966" y="-51828"/>
                  <a:pt x="8327014" y="3165"/>
                  <a:pt x="8509149" y="0"/>
                </a:cubicBezTo>
                <a:cubicBezTo>
                  <a:pt x="8691284" y="-3165"/>
                  <a:pt x="8799367" y="11520"/>
                  <a:pt x="8888355" y="0"/>
                </a:cubicBezTo>
                <a:cubicBezTo>
                  <a:pt x="8977343" y="-11520"/>
                  <a:pt x="9421893" y="12151"/>
                  <a:pt x="9767423" y="0"/>
                </a:cubicBezTo>
                <a:cubicBezTo>
                  <a:pt x="9797956" y="199170"/>
                  <a:pt x="9753043" y="362236"/>
                  <a:pt x="9767423" y="517988"/>
                </a:cubicBezTo>
                <a:cubicBezTo>
                  <a:pt x="9781803" y="673740"/>
                  <a:pt x="9720237" y="850014"/>
                  <a:pt x="9767423" y="1015663"/>
                </a:cubicBezTo>
                <a:cubicBezTo>
                  <a:pt x="9479357" y="1083716"/>
                  <a:pt x="9312822" y="934989"/>
                  <a:pt x="8997520" y="1015663"/>
                </a:cubicBezTo>
                <a:cubicBezTo>
                  <a:pt x="8682218" y="1096337"/>
                  <a:pt x="8511625" y="981730"/>
                  <a:pt x="8325292" y="1015663"/>
                </a:cubicBezTo>
                <a:cubicBezTo>
                  <a:pt x="8138959" y="1049596"/>
                  <a:pt x="8044230" y="966017"/>
                  <a:pt x="7848412" y="1015663"/>
                </a:cubicBezTo>
                <a:cubicBezTo>
                  <a:pt x="7652594" y="1065309"/>
                  <a:pt x="7486508" y="991065"/>
                  <a:pt x="7371532" y="1015663"/>
                </a:cubicBezTo>
                <a:cubicBezTo>
                  <a:pt x="7256556" y="1040261"/>
                  <a:pt x="7049071" y="970297"/>
                  <a:pt x="6894652" y="1015663"/>
                </a:cubicBezTo>
                <a:cubicBezTo>
                  <a:pt x="6740233" y="1061029"/>
                  <a:pt x="6614658" y="1006398"/>
                  <a:pt x="6515446" y="1015663"/>
                </a:cubicBezTo>
                <a:cubicBezTo>
                  <a:pt x="6416234" y="1024928"/>
                  <a:pt x="6031654" y="929336"/>
                  <a:pt x="5745543" y="1015663"/>
                </a:cubicBezTo>
                <a:cubicBezTo>
                  <a:pt x="5459432" y="1101990"/>
                  <a:pt x="5306614" y="949433"/>
                  <a:pt x="5073314" y="1015663"/>
                </a:cubicBezTo>
                <a:cubicBezTo>
                  <a:pt x="4840014" y="1081893"/>
                  <a:pt x="4758165" y="985305"/>
                  <a:pt x="4596434" y="1015663"/>
                </a:cubicBezTo>
                <a:cubicBezTo>
                  <a:pt x="4434703" y="1046021"/>
                  <a:pt x="4237620" y="982941"/>
                  <a:pt x="4119554" y="1015663"/>
                </a:cubicBezTo>
                <a:cubicBezTo>
                  <a:pt x="4001488" y="1048385"/>
                  <a:pt x="3800726" y="968242"/>
                  <a:pt x="3545000" y="1015663"/>
                </a:cubicBezTo>
                <a:cubicBezTo>
                  <a:pt x="3289274" y="1063084"/>
                  <a:pt x="3115568" y="1010834"/>
                  <a:pt x="2775097" y="1015663"/>
                </a:cubicBezTo>
                <a:cubicBezTo>
                  <a:pt x="2434626" y="1020492"/>
                  <a:pt x="2561088" y="979445"/>
                  <a:pt x="2395891" y="1015663"/>
                </a:cubicBezTo>
                <a:cubicBezTo>
                  <a:pt x="2230694" y="1051881"/>
                  <a:pt x="1960656" y="959107"/>
                  <a:pt x="1821337" y="1015663"/>
                </a:cubicBezTo>
                <a:cubicBezTo>
                  <a:pt x="1682018" y="1072219"/>
                  <a:pt x="1538236" y="974384"/>
                  <a:pt x="1442131" y="1015663"/>
                </a:cubicBezTo>
                <a:cubicBezTo>
                  <a:pt x="1346026" y="1056942"/>
                  <a:pt x="1047258" y="926209"/>
                  <a:pt x="672229" y="1015663"/>
                </a:cubicBezTo>
                <a:cubicBezTo>
                  <a:pt x="297200" y="1105117"/>
                  <a:pt x="314834" y="999630"/>
                  <a:pt x="0" y="1015663"/>
                </a:cubicBezTo>
                <a:cubicBezTo>
                  <a:pt x="-8005" y="810059"/>
                  <a:pt x="21302" y="735722"/>
                  <a:pt x="0" y="487518"/>
                </a:cubicBezTo>
                <a:cubicBezTo>
                  <a:pt x="-21302" y="239314"/>
                  <a:pt x="1601" y="141815"/>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lgn="just">
              <a:buFont typeface="Wingdings" panose="05000000000000000000" pitchFamily="2" charset="2"/>
              <a:buChar char="q"/>
            </a:pP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rPr>
              <a:t>PARAMETRAGE</a:t>
            </a:r>
          </a:p>
          <a:p>
            <a:pPr marL="800100" lvl="1" indent="-342900" algn="just">
              <a:buFont typeface="Courier New" panose="02070309020205020404" pitchFamily="49" charset="0"/>
              <a:buChar char="o"/>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Module facturation : chronologie de factures par entité juridique </a:t>
            </a:r>
          </a:p>
          <a:p>
            <a:pPr lvl="1"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      (antenne ou groupe d’antennes)</a:t>
            </a:r>
          </a:p>
        </p:txBody>
      </p:sp>
      <p:sp>
        <p:nvSpPr>
          <p:cNvPr id="2" name="ZoneTexte 1">
            <a:extLst>
              <a:ext uri="{FF2B5EF4-FFF2-40B4-BE49-F238E27FC236}">
                <a16:creationId xmlns:a16="http://schemas.microsoft.com/office/drawing/2014/main" id="{CBD1F74F-5BAF-6621-B8E7-79866E1C052A}"/>
              </a:ext>
            </a:extLst>
          </p:cNvPr>
          <p:cNvSpPr txBox="1"/>
          <p:nvPr/>
        </p:nvSpPr>
        <p:spPr>
          <a:xfrm>
            <a:off x="418797" y="4314345"/>
            <a:ext cx="10052557" cy="1323439"/>
          </a:xfrm>
          <a:custGeom>
            <a:avLst/>
            <a:gdLst>
              <a:gd name="connsiteX0" fmla="*/ 0 w 10052557"/>
              <a:gd name="connsiteY0" fmla="*/ 0 h 1323439"/>
              <a:gd name="connsiteX1" fmla="*/ 289750 w 10052557"/>
              <a:gd name="connsiteY1" fmla="*/ 0 h 1323439"/>
              <a:gd name="connsiteX2" fmla="*/ 680026 w 10052557"/>
              <a:gd name="connsiteY2" fmla="*/ 0 h 1323439"/>
              <a:gd name="connsiteX3" fmla="*/ 1472404 w 10052557"/>
              <a:gd name="connsiteY3" fmla="*/ 0 h 1323439"/>
              <a:gd name="connsiteX4" fmla="*/ 2063731 w 10052557"/>
              <a:gd name="connsiteY4" fmla="*/ 0 h 1323439"/>
              <a:gd name="connsiteX5" fmla="*/ 2655058 w 10052557"/>
              <a:gd name="connsiteY5" fmla="*/ 0 h 1323439"/>
              <a:gd name="connsiteX6" fmla="*/ 3045333 w 10052557"/>
              <a:gd name="connsiteY6" fmla="*/ 0 h 1323439"/>
              <a:gd name="connsiteX7" fmla="*/ 3335084 w 10052557"/>
              <a:gd name="connsiteY7" fmla="*/ 0 h 1323439"/>
              <a:gd name="connsiteX8" fmla="*/ 3725359 w 10052557"/>
              <a:gd name="connsiteY8" fmla="*/ 0 h 1323439"/>
              <a:gd name="connsiteX9" fmla="*/ 4115635 w 10052557"/>
              <a:gd name="connsiteY9" fmla="*/ 0 h 1323439"/>
              <a:gd name="connsiteX10" fmla="*/ 4606436 w 10052557"/>
              <a:gd name="connsiteY10" fmla="*/ 0 h 1323439"/>
              <a:gd name="connsiteX11" fmla="*/ 5197763 w 10052557"/>
              <a:gd name="connsiteY11" fmla="*/ 0 h 1323439"/>
              <a:gd name="connsiteX12" fmla="*/ 5990141 w 10052557"/>
              <a:gd name="connsiteY12" fmla="*/ 0 h 1323439"/>
              <a:gd name="connsiteX13" fmla="*/ 6782519 w 10052557"/>
              <a:gd name="connsiteY13" fmla="*/ 0 h 1323439"/>
              <a:gd name="connsiteX14" fmla="*/ 7574897 w 10052557"/>
              <a:gd name="connsiteY14" fmla="*/ 0 h 1323439"/>
              <a:gd name="connsiteX15" fmla="*/ 8166224 w 10052557"/>
              <a:gd name="connsiteY15" fmla="*/ 0 h 1323439"/>
              <a:gd name="connsiteX16" fmla="*/ 8757551 w 10052557"/>
              <a:gd name="connsiteY16" fmla="*/ 0 h 1323439"/>
              <a:gd name="connsiteX17" fmla="*/ 9147827 w 10052557"/>
              <a:gd name="connsiteY17" fmla="*/ 0 h 1323439"/>
              <a:gd name="connsiteX18" fmla="*/ 10052557 w 10052557"/>
              <a:gd name="connsiteY18" fmla="*/ 0 h 1323439"/>
              <a:gd name="connsiteX19" fmla="*/ 10052557 w 10052557"/>
              <a:gd name="connsiteY19" fmla="*/ 454381 h 1323439"/>
              <a:gd name="connsiteX20" fmla="*/ 10052557 w 10052557"/>
              <a:gd name="connsiteY20" fmla="*/ 882293 h 1323439"/>
              <a:gd name="connsiteX21" fmla="*/ 10052557 w 10052557"/>
              <a:gd name="connsiteY21" fmla="*/ 1323439 h 1323439"/>
              <a:gd name="connsiteX22" fmla="*/ 9360705 w 10052557"/>
              <a:gd name="connsiteY22" fmla="*/ 1323439 h 1323439"/>
              <a:gd name="connsiteX23" fmla="*/ 8869903 w 10052557"/>
              <a:gd name="connsiteY23" fmla="*/ 1323439 h 1323439"/>
              <a:gd name="connsiteX24" fmla="*/ 8379102 w 10052557"/>
              <a:gd name="connsiteY24" fmla="*/ 1323439 h 1323439"/>
              <a:gd name="connsiteX25" fmla="*/ 7888301 w 10052557"/>
              <a:gd name="connsiteY25" fmla="*/ 1323439 h 1323439"/>
              <a:gd name="connsiteX26" fmla="*/ 7498025 w 10052557"/>
              <a:gd name="connsiteY26" fmla="*/ 1323439 h 1323439"/>
              <a:gd name="connsiteX27" fmla="*/ 6705647 w 10052557"/>
              <a:gd name="connsiteY27" fmla="*/ 1323439 h 1323439"/>
              <a:gd name="connsiteX28" fmla="*/ 6013794 w 10052557"/>
              <a:gd name="connsiteY28" fmla="*/ 1323439 h 1323439"/>
              <a:gd name="connsiteX29" fmla="*/ 5522993 w 10052557"/>
              <a:gd name="connsiteY29" fmla="*/ 1323439 h 1323439"/>
              <a:gd name="connsiteX30" fmla="*/ 5032192 w 10052557"/>
              <a:gd name="connsiteY30" fmla="*/ 1323439 h 1323439"/>
              <a:gd name="connsiteX31" fmla="*/ 4440865 w 10052557"/>
              <a:gd name="connsiteY31" fmla="*/ 1323439 h 1323439"/>
              <a:gd name="connsiteX32" fmla="*/ 3648487 w 10052557"/>
              <a:gd name="connsiteY32" fmla="*/ 1323439 h 1323439"/>
              <a:gd name="connsiteX33" fmla="*/ 3258211 w 10052557"/>
              <a:gd name="connsiteY33" fmla="*/ 1323439 h 1323439"/>
              <a:gd name="connsiteX34" fmla="*/ 2666884 w 10052557"/>
              <a:gd name="connsiteY34" fmla="*/ 1323439 h 1323439"/>
              <a:gd name="connsiteX35" fmla="*/ 2276608 w 10052557"/>
              <a:gd name="connsiteY35" fmla="*/ 1323439 h 1323439"/>
              <a:gd name="connsiteX36" fmla="*/ 1484230 w 10052557"/>
              <a:gd name="connsiteY36" fmla="*/ 1323439 h 1323439"/>
              <a:gd name="connsiteX37" fmla="*/ 792378 w 10052557"/>
              <a:gd name="connsiteY37" fmla="*/ 1323439 h 1323439"/>
              <a:gd name="connsiteX38" fmla="*/ 0 w 10052557"/>
              <a:gd name="connsiteY38" fmla="*/ 1323439 h 1323439"/>
              <a:gd name="connsiteX39" fmla="*/ 0 w 10052557"/>
              <a:gd name="connsiteY39" fmla="*/ 869058 h 1323439"/>
              <a:gd name="connsiteX40" fmla="*/ 0 w 10052557"/>
              <a:gd name="connsiteY40" fmla="*/ 427912 h 1323439"/>
              <a:gd name="connsiteX41" fmla="*/ 0 w 10052557"/>
              <a:gd name="connsiteY41" fmla="*/ 0 h 1323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0052557" h="1323439" extrusionOk="0">
                <a:moveTo>
                  <a:pt x="0" y="0"/>
                </a:moveTo>
                <a:cubicBezTo>
                  <a:pt x="118656" y="-1504"/>
                  <a:pt x="156546" y="6037"/>
                  <a:pt x="289750" y="0"/>
                </a:cubicBezTo>
                <a:cubicBezTo>
                  <a:pt x="422954" y="-6037"/>
                  <a:pt x="572470" y="41563"/>
                  <a:pt x="680026" y="0"/>
                </a:cubicBezTo>
                <a:cubicBezTo>
                  <a:pt x="787582" y="-41563"/>
                  <a:pt x="1142343" y="65200"/>
                  <a:pt x="1472404" y="0"/>
                </a:cubicBezTo>
                <a:cubicBezTo>
                  <a:pt x="1802465" y="-65200"/>
                  <a:pt x="1786752" y="45665"/>
                  <a:pt x="2063731" y="0"/>
                </a:cubicBezTo>
                <a:cubicBezTo>
                  <a:pt x="2340710" y="-45665"/>
                  <a:pt x="2414470" y="3720"/>
                  <a:pt x="2655058" y="0"/>
                </a:cubicBezTo>
                <a:cubicBezTo>
                  <a:pt x="2895646" y="-3720"/>
                  <a:pt x="2924132" y="24047"/>
                  <a:pt x="3045333" y="0"/>
                </a:cubicBezTo>
                <a:cubicBezTo>
                  <a:pt x="3166534" y="-24047"/>
                  <a:pt x="3263569" y="13849"/>
                  <a:pt x="3335084" y="0"/>
                </a:cubicBezTo>
                <a:cubicBezTo>
                  <a:pt x="3406599" y="-13849"/>
                  <a:pt x="3561205" y="32643"/>
                  <a:pt x="3725359" y="0"/>
                </a:cubicBezTo>
                <a:cubicBezTo>
                  <a:pt x="3889513" y="-32643"/>
                  <a:pt x="3967155" y="46187"/>
                  <a:pt x="4115635" y="0"/>
                </a:cubicBezTo>
                <a:cubicBezTo>
                  <a:pt x="4264115" y="-46187"/>
                  <a:pt x="4432322" y="13965"/>
                  <a:pt x="4606436" y="0"/>
                </a:cubicBezTo>
                <a:cubicBezTo>
                  <a:pt x="4780550" y="-13965"/>
                  <a:pt x="5000476" y="37635"/>
                  <a:pt x="5197763" y="0"/>
                </a:cubicBezTo>
                <a:cubicBezTo>
                  <a:pt x="5395050" y="-37635"/>
                  <a:pt x="5608048" y="63070"/>
                  <a:pt x="5990141" y="0"/>
                </a:cubicBezTo>
                <a:cubicBezTo>
                  <a:pt x="6372234" y="-63070"/>
                  <a:pt x="6420698" y="90005"/>
                  <a:pt x="6782519" y="0"/>
                </a:cubicBezTo>
                <a:cubicBezTo>
                  <a:pt x="7144340" y="-90005"/>
                  <a:pt x="7366373" y="84013"/>
                  <a:pt x="7574897" y="0"/>
                </a:cubicBezTo>
                <a:cubicBezTo>
                  <a:pt x="7783421" y="-84013"/>
                  <a:pt x="7955398" y="36010"/>
                  <a:pt x="8166224" y="0"/>
                </a:cubicBezTo>
                <a:cubicBezTo>
                  <a:pt x="8377050" y="-36010"/>
                  <a:pt x="8587048" y="25469"/>
                  <a:pt x="8757551" y="0"/>
                </a:cubicBezTo>
                <a:cubicBezTo>
                  <a:pt x="8928054" y="-25469"/>
                  <a:pt x="9069225" y="15241"/>
                  <a:pt x="9147827" y="0"/>
                </a:cubicBezTo>
                <a:cubicBezTo>
                  <a:pt x="9226429" y="-15241"/>
                  <a:pt x="9711581" y="87005"/>
                  <a:pt x="10052557" y="0"/>
                </a:cubicBezTo>
                <a:cubicBezTo>
                  <a:pt x="10080730" y="207600"/>
                  <a:pt x="10018070" y="285175"/>
                  <a:pt x="10052557" y="454381"/>
                </a:cubicBezTo>
                <a:cubicBezTo>
                  <a:pt x="10087044" y="623587"/>
                  <a:pt x="10027326" y="746168"/>
                  <a:pt x="10052557" y="882293"/>
                </a:cubicBezTo>
                <a:cubicBezTo>
                  <a:pt x="10077788" y="1018418"/>
                  <a:pt x="10002516" y="1139543"/>
                  <a:pt x="10052557" y="1323439"/>
                </a:cubicBezTo>
                <a:cubicBezTo>
                  <a:pt x="9838070" y="1362877"/>
                  <a:pt x="9618837" y="1299754"/>
                  <a:pt x="9360705" y="1323439"/>
                </a:cubicBezTo>
                <a:cubicBezTo>
                  <a:pt x="9102573" y="1347124"/>
                  <a:pt x="9049024" y="1323173"/>
                  <a:pt x="8869903" y="1323439"/>
                </a:cubicBezTo>
                <a:cubicBezTo>
                  <a:pt x="8690782" y="1323705"/>
                  <a:pt x="8526442" y="1276236"/>
                  <a:pt x="8379102" y="1323439"/>
                </a:cubicBezTo>
                <a:cubicBezTo>
                  <a:pt x="8231762" y="1370642"/>
                  <a:pt x="8130545" y="1292880"/>
                  <a:pt x="7888301" y="1323439"/>
                </a:cubicBezTo>
                <a:cubicBezTo>
                  <a:pt x="7646057" y="1353998"/>
                  <a:pt x="7639745" y="1317621"/>
                  <a:pt x="7498025" y="1323439"/>
                </a:cubicBezTo>
                <a:cubicBezTo>
                  <a:pt x="7356305" y="1329257"/>
                  <a:pt x="6886745" y="1317690"/>
                  <a:pt x="6705647" y="1323439"/>
                </a:cubicBezTo>
                <a:cubicBezTo>
                  <a:pt x="6524549" y="1329188"/>
                  <a:pt x="6166024" y="1291658"/>
                  <a:pt x="6013794" y="1323439"/>
                </a:cubicBezTo>
                <a:cubicBezTo>
                  <a:pt x="5861564" y="1355220"/>
                  <a:pt x="5673080" y="1268641"/>
                  <a:pt x="5522993" y="1323439"/>
                </a:cubicBezTo>
                <a:cubicBezTo>
                  <a:pt x="5372906" y="1378237"/>
                  <a:pt x="5191732" y="1268900"/>
                  <a:pt x="5032192" y="1323439"/>
                </a:cubicBezTo>
                <a:cubicBezTo>
                  <a:pt x="4872652" y="1377978"/>
                  <a:pt x="4646076" y="1281723"/>
                  <a:pt x="4440865" y="1323439"/>
                </a:cubicBezTo>
                <a:cubicBezTo>
                  <a:pt x="4235654" y="1365155"/>
                  <a:pt x="3959192" y="1234716"/>
                  <a:pt x="3648487" y="1323439"/>
                </a:cubicBezTo>
                <a:cubicBezTo>
                  <a:pt x="3337782" y="1412162"/>
                  <a:pt x="3445180" y="1305005"/>
                  <a:pt x="3258211" y="1323439"/>
                </a:cubicBezTo>
                <a:cubicBezTo>
                  <a:pt x="3071242" y="1341873"/>
                  <a:pt x="2961037" y="1273041"/>
                  <a:pt x="2666884" y="1323439"/>
                </a:cubicBezTo>
                <a:cubicBezTo>
                  <a:pt x="2372731" y="1373837"/>
                  <a:pt x="2366491" y="1286724"/>
                  <a:pt x="2276608" y="1323439"/>
                </a:cubicBezTo>
                <a:cubicBezTo>
                  <a:pt x="2186725" y="1360154"/>
                  <a:pt x="1779751" y="1259029"/>
                  <a:pt x="1484230" y="1323439"/>
                </a:cubicBezTo>
                <a:cubicBezTo>
                  <a:pt x="1188709" y="1387849"/>
                  <a:pt x="1037034" y="1253466"/>
                  <a:pt x="792378" y="1323439"/>
                </a:cubicBezTo>
                <a:cubicBezTo>
                  <a:pt x="547722" y="1393412"/>
                  <a:pt x="266197" y="1273076"/>
                  <a:pt x="0" y="1323439"/>
                </a:cubicBezTo>
                <a:cubicBezTo>
                  <a:pt x="-29687" y="1104850"/>
                  <a:pt x="47322" y="1024368"/>
                  <a:pt x="0" y="869058"/>
                </a:cubicBezTo>
                <a:cubicBezTo>
                  <a:pt x="-47322" y="713748"/>
                  <a:pt x="15441" y="641268"/>
                  <a:pt x="0" y="427912"/>
                </a:cubicBezTo>
                <a:cubicBezTo>
                  <a:pt x="-15441" y="214556"/>
                  <a:pt x="22400" y="160840"/>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lgn="just">
              <a:buFont typeface="Wingdings" panose="05000000000000000000" pitchFamily="2" charset="2"/>
              <a:buChar char="q"/>
            </a:pP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rPr>
              <a:t>UTILISATION</a:t>
            </a:r>
          </a:p>
          <a:p>
            <a:pPr marL="800100" lvl="1" indent="-342900" algn="just">
              <a:buFont typeface="Courier New" panose="02070309020205020404" pitchFamily="49" charset="0"/>
              <a:buChar char="o"/>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Structure accompagnée : à la création de l’entreprise, enregistrement par défaut de l’adresse de l’entrepreneur</a:t>
            </a:r>
          </a:p>
          <a:p>
            <a:pPr marL="800100" lvl="1" indent="-342900" algn="just">
              <a:buFont typeface="Courier New" panose="02070309020205020404" pitchFamily="49" charset="0"/>
              <a:buChar char="o"/>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Lien entre fiche action/carte identité et fiche entrepreneur</a:t>
            </a:r>
          </a:p>
        </p:txBody>
      </p:sp>
      <p:sp>
        <p:nvSpPr>
          <p:cNvPr id="3" name="ZoneTexte 2">
            <a:extLst>
              <a:ext uri="{FF2B5EF4-FFF2-40B4-BE49-F238E27FC236}">
                <a16:creationId xmlns:a16="http://schemas.microsoft.com/office/drawing/2014/main" id="{C5164493-81CC-644B-5C53-20824385F341}"/>
              </a:ext>
            </a:extLst>
          </p:cNvPr>
          <p:cNvSpPr txBox="1"/>
          <p:nvPr/>
        </p:nvSpPr>
        <p:spPr>
          <a:xfrm>
            <a:off x="379465" y="1367681"/>
            <a:ext cx="9678935" cy="1323439"/>
          </a:xfrm>
          <a:custGeom>
            <a:avLst/>
            <a:gdLst>
              <a:gd name="connsiteX0" fmla="*/ 0 w 9678935"/>
              <a:gd name="connsiteY0" fmla="*/ 0 h 1323439"/>
              <a:gd name="connsiteX1" fmla="*/ 278981 w 9678935"/>
              <a:gd name="connsiteY1" fmla="*/ 0 h 1323439"/>
              <a:gd name="connsiteX2" fmla="*/ 654751 w 9678935"/>
              <a:gd name="connsiteY2" fmla="*/ 0 h 1323439"/>
              <a:gd name="connsiteX3" fmla="*/ 1417679 w 9678935"/>
              <a:gd name="connsiteY3" fmla="*/ 0 h 1323439"/>
              <a:gd name="connsiteX4" fmla="*/ 1987028 w 9678935"/>
              <a:gd name="connsiteY4" fmla="*/ 0 h 1323439"/>
              <a:gd name="connsiteX5" fmla="*/ 2556378 w 9678935"/>
              <a:gd name="connsiteY5" fmla="*/ 0 h 1323439"/>
              <a:gd name="connsiteX6" fmla="*/ 2932148 w 9678935"/>
              <a:gd name="connsiteY6" fmla="*/ 0 h 1323439"/>
              <a:gd name="connsiteX7" fmla="*/ 3211129 w 9678935"/>
              <a:gd name="connsiteY7" fmla="*/ 0 h 1323439"/>
              <a:gd name="connsiteX8" fmla="*/ 3586899 w 9678935"/>
              <a:gd name="connsiteY8" fmla="*/ 0 h 1323439"/>
              <a:gd name="connsiteX9" fmla="*/ 3962670 w 9678935"/>
              <a:gd name="connsiteY9" fmla="*/ 0 h 1323439"/>
              <a:gd name="connsiteX10" fmla="*/ 4435230 w 9678935"/>
              <a:gd name="connsiteY10" fmla="*/ 0 h 1323439"/>
              <a:gd name="connsiteX11" fmla="*/ 5004579 w 9678935"/>
              <a:gd name="connsiteY11" fmla="*/ 0 h 1323439"/>
              <a:gd name="connsiteX12" fmla="*/ 5767507 w 9678935"/>
              <a:gd name="connsiteY12" fmla="*/ 0 h 1323439"/>
              <a:gd name="connsiteX13" fmla="*/ 6530434 w 9678935"/>
              <a:gd name="connsiteY13" fmla="*/ 0 h 1323439"/>
              <a:gd name="connsiteX14" fmla="*/ 7293362 w 9678935"/>
              <a:gd name="connsiteY14" fmla="*/ 0 h 1323439"/>
              <a:gd name="connsiteX15" fmla="*/ 7862711 w 9678935"/>
              <a:gd name="connsiteY15" fmla="*/ 0 h 1323439"/>
              <a:gd name="connsiteX16" fmla="*/ 8432060 w 9678935"/>
              <a:gd name="connsiteY16" fmla="*/ 0 h 1323439"/>
              <a:gd name="connsiteX17" fmla="*/ 8807831 w 9678935"/>
              <a:gd name="connsiteY17" fmla="*/ 0 h 1323439"/>
              <a:gd name="connsiteX18" fmla="*/ 9678935 w 9678935"/>
              <a:gd name="connsiteY18" fmla="*/ 0 h 1323439"/>
              <a:gd name="connsiteX19" fmla="*/ 9678935 w 9678935"/>
              <a:gd name="connsiteY19" fmla="*/ 454381 h 1323439"/>
              <a:gd name="connsiteX20" fmla="*/ 9678935 w 9678935"/>
              <a:gd name="connsiteY20" fmla="*/ 882293 h 1323439"/>
              <a:gd name="connsiteX21" fmla="*/ 9678935 w 9678935"/>
              <a:gd name="connsiteY21" fmla="*/ 1323439 h 1323439"/>
              <a:gd name="connsiteX22" fmla="*/ 9012797 w 9678935"/>
              <a:gd name="connsiteY22" fmla="*/ 1323439 h 1323439"/>
              <a:gd name="connsiteX23" fmla="*/ 8540237 w 9678935"/>
              <a:gd name="connsiteY23" fmla="*/ 1323439 h 1323439"/>
              <a:gd name="connsiteX24" fmla="*/ 8067677 w 9678935"/>
              <a:gd name="connsiteY24" fmla="*/ 1323439 h 1323439"/>
              <a:gd name="connsiteX25" fmla="*/ 7595117 w 9678935"/>
              <a:gd name="connsiteY25" fmla="*/ 1323439 h 1323439"/>
              <a:gd name="connsiteX26" fmla="*/ 7219347 w 9678935"/>
              <a:gd name="connsiteY26" fmla="*/ 1323439 h 1323439"/>
              <a:gd name="connsiteX27" fmla="*/ 6456419 w 9678935"/>
              <a:gd name="connsiteY27" fmla="*/ 1323439 h 1323439"/>
              <a:gd name="connsiteX28" fmla="*/ 5790281 w 9678935"/>
              <a:gd name="connsiteY28" fmla="*/ 1323439 h 1323439"/>
              <a:gd name="connsiteX29" fmla="*/ 5317721 w 9678935"/>
              <a:gd name="connsiteY29" fmla="*/ 1323439 h 1323439"/>
              <a:gd name="connsiteX30" fmla="*/ 4845161 w 9678935"/>
              <a:gd name="connsiteY30" fmla="*/ 1323439 h 1323439"/>
              <a:gd name="connsiteX31" fmla="*/ 4275812 w 9678935"/>
              <a:gd name="connsiteY31" fmla="*/ 1323439 h 1323439"/>
              <a:gd name="connsiteX32" fmla="*/ 3512884 w 9678935"/>
              <a:gd name="connsiteY32" fmla="*/ 1323439 h 1323439"/>
              <a:gd name="connsiteX33" fmla="*/ 3137114 w 9678935"/>
              <a:gd name="connsiteY33" fmla="*/ 1323439 h 1323439"/>
              <a:gd name="connsiteX34" fmla="*/ 2567765 w 9678935"/>
              <a:gd name="connsiteY34" fmla="*/ 1323439 h 1323439"/>
              <a:gd name="connsiteX35" fmla="*/ 2191994 w 9678935"/>
              <a:gd name="connsiteY35" fmla="*/ 1323439 h 1323439"/>
              <a:gd name="connsiteX36" fmla="*/ 1429066 w 9678935"/>
              <a:gd name="connsiteY36" fmla="*/ 1323439 h 1323439"/>
              <a:gd name="connsiteX37" fmla="*/ 762928 w 9678935"/>
              <a:gd name="connsiteY37" fmla="*/ 1323439 h 1323439"/>
              <a:gd name="connsiteX38" fmla="*/ 0 w 9678935"/>
              <a:gd name="connsiteY38" fmla="*/ 1323439 h 1323439"/>
              <a:gd name="connsiteX39" fmla="*/ 0 w 9678935"/>
              <a:gd name="connsiteY39" fmla="*/ 869058 h 1323439"/>
              <a:gd name="connsiteX40" fmla="*/ 0 w 9678935"/>
              <a:gd name="connsiteY40" fmla="*/ 427912 h 1323439"/>
              <a:gd name="connsiteX41" fmla="*/ 0 w 9678935"/>
              <a:gd name="connsiteY41" fmla="*/ 0 h 1323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9678935" h="1323439" extrusionOk="0">
                <a:moveTo>
                  <a:pt x="0" y="0"/>
                </a:moveTo>
                <a:cubicBezTo>
                  <a:pt x="79683" y="-29454"/>
                  <a:pt x="184686" y="31429"/>
                  <a:pt x="278981" y="0"/>
                </a:cubicBezTo>
                <a:cubicBezTo>
                  <a:pt x="373276" y="-31429"/>
                  <a:pt x="467506" y="21648"/>
                  <a:pt x="654751" y="0"/>
                </a:cubicBezTo>
                <a:cubicBezTo>
                  <a:pt x="841996" y="-21648"/>
                  <a:pt x="1146286" y="20105"/>
                  <a:pt x="1417679" y="0"/>
                </a:cubicBezTo>
                <a:cubicBezTo>
                  <a:pt x="1689072" y="-20105"/>
                  <a:pt x="1766926" y="33655"/>
                  <a:pt x="1987028" y="0"/>
                </a:cubicBezTo>
                <a:cubicBezTo>
                  <a:pt x="2207130" y="-33655"/>
                  <a:pt x="2343146" y="63372"/>
                  <a:pt x="2556378" y="0"/>
                </a:cubicBezTo>
                <a:cubicBezTo>
                  <a:pt x="2769610" y="-63372"/>
                  <a:pt x="2751442" y="25732"/>
                  <a:pt x="2932148" y="0"/>
                </a:cubicBezTo>
                <a:cubicBezTo>
                  <a:pt x="3112854" y="-25732"/>
                  <a:pt x="3112794" y="13427"/>
                  <a:pt x="3211129" y="0"/>
                </a:cubicBezTo>
                <a:cubicBezTo>
                  <a:pt x="3309464" y="-13427"/>
                  <a:pt x="3421298" y="3869"/>
                  <a:pt x="3586899" y="0"/>
                </a:cubicBezTo>
                <a:cubicBezTo>
                  <a:pt x="3752500" y="-3869"/>
                  <a:pt x="3788756" y="40212"/>
                  <a:pt x="3962670" y="0"/>
                </a:cubicBezTo>
                <a:cubicBezTo>
                  <a:pt x="4136584" y="-40212"/>
                  <a:pt x="4224676" y="19557"/>
                  <a:pt x="4435230" y="0"/>
                </a:cubicBezTo>
                <a:cubicBezTo>
                  <a:pt x="4645784" y="-19557"/>
                  <a:pt x="4827912" y="50501"/>
                  <a:pt x="5004579" y="0"/>
                </a:cubicBezTo>
                <a:cubicBezTo>
                  <a:pt x="5181246" y="-50501"/>
                  <a:pt x="5396412" y="65180"/>
                  <a:pt x="5767507" y="0"/>
                </a:cubicBezTo>
                <a:cubicBezTo>
                  <a:pt x="6138602" y="-65180"/>
                  <a:pt x="6161140" y="48504"/>
                  <a:pt x="6530434" y="0"/>
                </a:cubicBezTo>
                <a:cubicBezTo>
                  <a:pt x="6899728" y="-48504"/>
                  <a:pt x="7136313" y="74197"/>
                  <a:pt x="7293362" y="0"/>
                </a:cubicBezTo>
                <a:cubicBezTo>
                  <a:pt x="7450411" y="-74197"/>
                  <a:pt x="7702248" y="27171"/>
                  <a:pt x="7862711" y="0"/>
                </a:cubicBezTo>
                <a:cubicBezTo>
                  <a:pt x="8023174" y="-27171"/>
                  <a:pt x="8228733" y="40367"/>
                  <a:pt x="8432060" y="0"/>
                </a:cubicBezTo>
                <a:cubicBezTo>
                  <a:pt x="8635387" y="-40367"/>
                  <a:pt x="8717307" y="16357"/>
                  <a:pt x="8807831" y="0"/>
                </a:cubicBezTo>
                <a:cubicBezTo>
                  <a:pt x="8898355" y="-16357"/>
                  <a:pt x="9423495" y="2683"/>
                  <a:pt x="9678935" y="0"/>
                </a:cubicBezTo>
                <a:cubicBezTo>
                  <a:pt x="9707108" y="207600"/>
                  <a:pt x="9644448" y="285175"/>
                  <a:pt x="9678935" y="454381"/>
                </a:cubicBezTo>
                <a:cubicBezTo>
                  <a:pt x="9713422" y="623587"/>
                  <a:pt x="9653704" y="746168"/>
                  <a:pt x="9678935" y="882293"/>
                </a:cubicBezTo>
                <a:cubicBezTo>
                  <a:pt x="9704166" y="1018418"/>
                  <a:pt x="9628894" y="1139543"/>
                  <a:pt x="9678935" y="1323439"/>
                </a:cubicBezTo>
                <a:cubicBezTo>
                  <a:pt x="9544309" y="1369627"/>
                  <a:pt x="9158703" y="1312093"/>
                  <a:pt x="9012797" y="1323439"/>
                </a:cubicBezTo>
                <a:cubicBezTo>
                  <a:pt x="8866891" y="1334785"/>
                  <a:pt x="8662308" y="1291102"/>
                  <a:pt x="8540237" y="1323439"/>
                </a:cubicBezTo>
                <a:cubicBezTo>
                  <a:pt x="8418166" y="1355776"/>
                  <a:pt x="8298962" y="1318626"/>
                  <a:pt x="8067677" y="1323439"/>
                </a:cubicBezTo>
                <a:cubicBezTo>
                  <a:pt x="7836392" y="1328252"/>
                  <a:pt x="7772108" y="1281068"/>
                  <a:pt x="7595117" y="1323439"/>
                </a:cubicBezTo>
                <a:cubicBezTo>
                  <a:pt x="7418126" y="1365810"/>
                  <a:pt x="7397989" y="1280952"/>
                  <a:pt x="7219347" y="1323439"/>
                </a:cubicBezTo>
                <a:cubicBezTo>
                  <a:pt x="7040705" y="1365926"/>
                  <a:pt x="6732534" y="1300168"/>
                  <a:pt x="6456419" y="1323439"/>
                </a:cubicBezTo>
                <a:cubicBezTo>
                  <a:pt x="6180304" y="1346710"/>
                  <a:pt x="5968653" y="1294415"/>
                  <a:pt x="5790281" y="1323439"/>
                </a:cubicBezTo>
                <a:cubicBezTo>
                  <a:pt x="5611909" y="1352463"/>
                  <a:pt x="5457259" y="1304543"/>
                  <a:pt x="5317721" y="1323439"/>
                </a:cubicBezTo>
                <a:cubicBezTo>
                  <a:pt x="5178183" y="1342335"/>
                  <a:pt x="4959853" y="1305261"/>
                  <a:pt x="4845161" y="1323439"/>
                </a:cubicBezTo>
                <a:cubicBezTo>
                  <a:pt x="4730469" y="1341617"/>
                  <a:pt x="4455566" y="1264152"/>
                  <a:pt x="4275812" y="1323439"/>
                </a:cubicBezTo>
                <a:cubicBezTo>
                  <a:pt x="4096058" y="1382726"/>
                  <a:pt x="3727480" y="1299700"/>
                  <a:pt x="3512884" y="1323439"/>
                </a:cubicBezTo>
                <a:cubicBezTo>
                  <a:pt x="3298288" y="1347178"/>
                  <a:pt x="3265725" y="1307568"/>
                  <a:pt x="3137114" y="1323439"/>
                </a:cubicBezTo>
                <a:cubicBezTo>
                  <a:pt x="3008503" y="1339310"/>
                  <a:pt x="2714455" y="1287012"/>
                  <a:pt x="2567765" y="1323439"/>
                </a:cubicBezTo>
                <a:cubicBezTo>
                  <a:pt x="2421075" y="1359866"/>
                  <a:pt x="2310277" y="1299085"/>
                  <a:pt x="2191994" y="1323439"/>
                </a:cubicBezTo>
                <a:cubicBezTo>
                  <a:pt x="2073711" y="1347793"/>
                  <a:pt x="1760557" y="1265049"/>
                  <a:pt x="1429066" y="1323439"/>
                </a:cubicBezTo>
                <a:cubicBezTo>
                  <a:pt x="1097575" y="1381829"/>
                  <a:pt x="1091654" y="1253607"/>
                  <a:pt x="762928" y="1323439"/>
                </a:cubicBezTo>
                <a:cubicBezTo>
                  <a:pt x="434202" y="1393271"/>
                  <a:pt x="349349" y="1295867"/>
                  <a:pt x="0" y="1323439"/>
                </a:cubicBezTo>
                <a:cubicBezTo>
                  <a:pt x="-29687" y="1104850"/>
                  <a:pt x="47322" y="1024368"/>
                  <a:pt x="0" y="869058"/>
                </a:cubicBezTo>
                <a:cubicBezTo>
                  <a:pt x="-47322" y="713748"/>
                  <a:pt x="15441" y="641268"/>
                  <a:pt x="0" y="427912"/>
                </a:cubicBezTo>
                <a:cubicBezTo>
                  <a:pt x="-15441" y="214556"/>
                  <a:pt x="22400" y="160840"/>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lgn="just">
              <a:buFont typeface="Wingdings" panose="05000000000000000000" pitchFamily="2" charset="2"/>
              <a:buChar char="q"/>
            </a:pP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rPr>
              <a:t>POUR LE NATIONAL</a:t>
            </a:r>
          </a:p>
          <a:p>
            <a:pPr marL="800100" lvl="1" indent="-342900" algn="just">
              <a:buFont typeface="Courier New" panose="02070309020205020404" pitchFamily="49" charset="0"/>
              <a:buChar char="o"/>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Création requête pour suivre l’activité du Programme Inclusion » : nombre entrepreneurs, nombre d’actions, temps passé en individuel/collectif et en présentiel/à distance</a:t>
            </a:r>
          </a:p>
        </p:txBody>
      </p:sp>
    </p:spTree>
    <p:extLst>
      <p:ext uri="{BB962C8B-B14F-4D97-AF65-F5344CB8AC3E}">
        <p14:creationId xmlns:p14="http://schemas.microsoft.com/office/powerpoint/2010/main" val="8644740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651147" y="2868825"/>
            <a:ext cx="9144000" cy="1844249"/>
          </a:xfrm>
        </p:spPr>
        <p:txBody>
          <a:bodyPr>
            <a:normAutofit fontScale="90000"/>
          </a:bodyPr>
          <a:lstStyle/>
          <a:p>
            <a:pPr>
              <a:lnSpc>
                <a:spcPct val="150000"/>
              </a:lnSpc>
            </a:pPr>
            <a:r>
              <a:rPr lang="fr-FR" sz="6700" dirty="0">
                <a:solidFill>
                  <a:srgbClr val="2F479E"/>
                </a:solidFill>
                <a:latin typeface="ITC Avant Garde Std Bk" panose="020B0502020202020204" pitchFamily="34" charset="0"/>
              </a:rPr>
              <a:t>|A DISCUTER - VALIDER|</a:t>
            </a:r>
            <a:br>
              <a:rPr lang="fr-FR" sz="5400" dirty="0">
                <a:solidFill>
                  <a:srgbClr val="2F479E"/>
                </a:solidFill>
                <a:latin typeface="ITC Avant Garde Std Bk" panose="020B0502020202020204" pitchFamily="34" charset="0"/>
              </a:rPr>
            </a:br>
            <a:r>
              <a:rPr lang="fr-FR" sz="4400" dirty="0">
                <a:solidFill>
                  <a:schemeClr val="accent2"/>
                </a:solidFill>
                <a:latin typeface="ITC Avant Garde Std Bk" panose="020B0502020202020204" pitchFamily="34" charset="0"/>
              </a:rPr>
              <a:t>Modifications à valider</a:t>
            </a:r>
          </a:p>
        </p:txBody>
      </p:sp>
      <p:pic>
        <p:nvPicPr>
          <p:cNvPr id="7" name="Image 6" descr="Une image contenant jeu&#10;&#10;Description générée automatiquement">
            <a:extLst>
              <a:ext uri="{FF2B5EF4-FFF2-40B4-BE49-F238E27FC236}">
                <a16:creationId xmlns:a16="http://schemas.microsoft.com/office/drawing/2014/main" id="{A838307C-333D-432D-891B-AC273343A4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3525" y="377411"/>
            <a:ext cx="2137145" cy="1373116"/>
          </a:xfrm>
          <a:prstGeom prst="rect">
            <a:avLst/>
          </a:prstGeom>
        </p:spPr>
      </p:pic>
    </p:spTree>
    <p:extLst>
      <p:ext uri="{BB962C8B-B14F-4D97-AF65-F5344CB8AC3E}">
        <p14:creationId xmlns:p14="http://schemas.microsoft.com/office/powerpoint/2010/main" val="35044760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C1C18CD6-782F-4560-81A5-3E1B7AF2FED0}"/>
              </a:ext>
            </a:extLst>
          </p:cNvPr>
          <p:cNvSpPr txBox="1"/>
          <p:nvPr/>
        </p:nvSpPr>
        <p:spPr>
          <a:xfrm>
            <a:off x="379467" y="315745"/>
            <a:ext cx="7496172" cy="584775"/>
          </a:xfrm>
          <a:prstGeom prst="rect">
            <a:avLst/>
          </a:prstGeom>
          <a:solidFill>
            <a:srgbClr val="2F479E"/>
          </a:solidFill>
        </p:spPr>
        <p:txBody>
          <a:bodyPr wrap="square" rtlCol="0">
            <a:spAutoFit/>
          </a:bodyPr>
          <a:lstStyle/>
          <a:p>
            <a:r>
              <a:rPr lang="fr-FR" sz="3200" dirty="0">
                <a:solidFill>
                  <a:schemeClr val="bg1"/>
                </a:solidFill>
              </a:rPr>
              <a:t>PAGE ACCUEIL --------</a:t>
            </a:r>
          </a:p>
        </p:txBody>
      </p:sp>
      <p:pic>
        <p:nvPicPr>
          <p:cNvPr id="8" name="Image 7" descr="Une image contenant jeu&#10;&#10;Description générée automatiquement">
            <a:extLst>
              <a:ext uri="{FF2B5EF4-FFF2-40B4-BE49-F238E27FC236}">
                <a16:creationId xmlns:a16="http://schemas.microsoft.com/office/drawing/2014/main" id="{9DA96F69-772A-4B86-85D9-8857FBCAEF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10248" y="194058"/>
            <a:ext cx="1099552" cy="706462"/>
          </a:xfrm>
          <a:prstGeom prst="rect">
            <a:avLst/>
          </a:prstGeom>
        </p:spPr>
      </p:pic>
      <p:sp>
        <p:nvSpPr>
          <p:cNvPr id="10" name="ZoneTexte 9">
            <a:extLst>
              <a:ext uri="{FF2B5EF4-FFF2-40B4-BE49-F238E27FC236}">
                <a16:creationId xmlns:a16="http://schemas.microsoft.com/office/drawing/2014/main" id="{748FCAE0-5AE3-40CB-B7A8-6304A9E0D697}"/>
              </a:ext>
            </a:extLst>
          </p:cNvPr>
          <p:cNvSpPr txBox="1"/>
          <p:nvPr/>
        </p:nvSpPr>
        <p:spPr>
          <a:xfrm>
            <a:off x="379467" y="1195598"/>
            <a:ext cx="10101720" cy="3724096"/>
          </a:xfrm>
          <a:custGeom>
            <a:avLst/>
            <a:gdLst>
              <a:gd name="connsiteX0" fmla="*/ 0 w 10101720"/>
              <a:gd name="connsiteY0" fmla="*/ 0 h 3724096"/>
              <a:gd name="connsiteX1" fmla="*/ 291167 w 10101720"/>
              <a:gd name="connsiteY1" fmla="*/ 0 h 3724096"/>
              <a:gd name="connsiteX2" fmla="*/ 683352 w 10101720"/>
              <a:gd name="connsiteY2" fmla="*/ 0 h 3724096"/>
              <a:gd name="connsiteX3" fmla="*/ 1479605 w 10101720"/>
              <a:gd name="connsiteY3" fmla="*/ 0 h 3724096"/>
              <a:gd name="connsiteX4" fmla="*/ 2073824 w 10101720"/>
              <a:gd name="connsiteY4" fmla="*/ 0 h 3724096"/>
              <a:gd name="connsiteX5" fmla="*/ 2668043 w 10101720"/>
              <a:gd name="connsiteY5" fmla="*/ 0 h 3724096"/>
              <a:gd name="connsiteX6" fmla="*/ 3060227 w 10101720"/>
              <a:gd name="connsiteY6" fmla="*/ 0 h 3724096"/>
              <a:gd name="connsiteX7" fmla="*/ 3351394 w 10101720"/>
              <a:gd name="connsiteY7" fmla="*/ 0 h 3724096"/>
              <a:gd name="connsiteX8" fmla="*/ 3743579 w 10101720"/>
              <a:gd name="connsiteY8" fmla="*/ 0 h 3724096"/>
              <a:gd name="connsiteX9" fmla="*/ 4135763 w 10101720"/>
              <a:gd name="connsiteY9" fmla="*/ 0 h 3724096"/>
              <a:gd name="connsiteX10" fmla="*/ 4628965 w 10101720"/>
              <a:gd name="connsiteY10" fmla="*/ 0 h 3724096"/>
              <a:gd name="connsiteX11" fmla="*/ 5223183 w 10101720"/>
              <a:gd name="connsiteY11" fmla="*/ 0 h 3724096"/>
              <a:gd name="connsiteX12" fmla="*/ 6019437 w 10101720"/>
              <a:gd name="connsiteY12" fmla="*/ 0 h 3724096"/>
              <a:gd name="connsiteX13" fmla="*/ 6815690 w 10101720"/>
              <a:gd name="connsiteY13" fmla="*/ 0 h 3724096"/>
              <a:gd name="connsiteX14" fmla="*/ 7611943 w 10101720"/>
              <a:gd name="connsiteY14" fmla="*/ 0 h 3724096"/>
              <a:gd name="connsiteX15" fmla="*/ 8206162 w 10101720"/>
              <a:gd name="connsiteY15" fmla="*/ 0 h 3724096"/>
              <a:gd name="connsiteX16" fmla="*/ 8800381 w 10101720"/>
              <a:gd name="connsiteY16" fmla="*/ 0 h 3724096"/>
              <a:gd name="connsiteX17" fmla="*/ 9192565 w 10101720"/>
              <a:gd name="connsiteY17" fmla="*/ 0 h 3724096"/>
              <a:gd name="connsiteX18" fmla="*/ 10101720 w 10101720"/>
              <a:gd name="connsiteY18" fmla="*/ 0 h 3724096"/>
              <a:gd name="connsiteX19" fmla="*/ 10101720 w 10101720"/>
              <a:gd name="connsiteY19" fmla="*/ 569255 h 3724096"/>
              <a:gd name="connsiteX20" fmla="*/ 10101720 w 10101720"/>
              <a:gd name="connsiteY20" fmla="*/ 1064027 h 3724096"/>
              <a:gd name="connsiteX21" fmla="*/ 10101720 w 10101720"/>
              <a:gd name="connsiteY21" fmla="*/ 1670523 h 3724096"/>
              <a:gd name="connsiteX22" fmla="*/ 10101720 w 10101720"/>
              <a:gd name="connsiteY22" fmla="*/ 2239778 h 3724096"/>
              <a:gd name="connsiteX23" fmla="*/ 10101720 w 10101720"/>
              <a:gd name="connsiteY23" fmla="*/ 2809032 h 3724096"/>
              <a:gd name="connsiteX24" fmla="*/ 10101720 w 10101720"/>
              <a:gd name="connsiteY24" fmla="*/ 3724096 h 3724096"/>
              <a:gd name="connsiteX25" fmla="*/ 9709536 w 10101720"/>
              <a:gd name="connsiteY25" fmla="*/ 3724096 h 3724096"/>
              <a:gd name="connsiteX26" fmla="*/ 9317351 w 10101720"/>
              <a:gd name="connsiteY26" fmla="*/ 3724096 h 3724096"/>
              <a:gd name="connsiteX27" fmla="*/ 8521098 w 10101720"/>
              <a:gd name="connsiteY27" fmla="*/ 3724096 h 3724096"/>
              <a:gd name="connsiteX28" fmla="*/ 7825862 w 10101720"/>
              <a:gd name="connsiteY28" fmla="*/ 3724096 h 3724096"/>
              <a:gd name="connsiteX29" fmla="*/ 7332660 w 10101720"/>
              <a:gd name="connsiteY29" fmla="*/ 3724096 h 3724096"/>
              <a:gd name="connsiteX30" fmla="*/ 6839459 w 10101720"/>
              <a:gd name="connsiteY30" fmla="*/ 3724096 h 3724096"/>
              <a:gd name="connsiteX31" fmla="*/ 6245240 w 10101720"/>
              <a:gd name="connsiteY31" fmla="*/ 3724096 h 3724096"/>
              <a:gd name="connsiteX32" fmla="*/ 5448987 w 10101720"/>
              <a:gd name="connsiteY32" fmla="*/ 3724096 h 3724096"/>
              <a:gd name="connsiteX33" fmla="*/ 5056802 w 10101720"/>
              <a:gd name="connsiteY33" fmla="*/ 3724096 h 3724096"/>
              <a:gd name="connsiteX34" fmla="*/ 4462583 w 10101720"/>
              <a:gd name="connsiteY34" fmla="*/ 3724096 h 3724096"/>
              <a:gd name="connsiteX35" fmla="*/ 4070399 w 10101720"/>
              <a:gd name="connsiteY35" fmla="*/ 3724096 h 3724096"/>
              <a:gd name="connsiteX36" fmla="*/ 3274146 w 10101720"/>
              <a:gd name="connsiteY36" fmla="*/ 3724096 h 3724096"/>
              <a:gd name="connsiteX37" fmla="*/ 2578910 w 10101720"/>
              <a:gd name="connsiteY37" fmla="*/ 3724096 h 3724096"/>
              <a:gd name="connsiteX38" fmla="*/ 1782656 w 10101720"/>
              <a:gd name="connsiteY38" fmla="*/ 3724096 h 3724096"/>
              <a:gd name="connsiteX39" fmla="*/ 1087420 w 10101720"/>
              <a:gd name="connsiteY39" fmla="*/ 3724096 h 3724096"/>
              <a:gd name="connsiteX40" fmla="*/ 594219 w 10101720"/>
              <a:gd name="connsiteY40" fmla="*/ 3724096 h 3724096"/>
              <a:gd name="connsiteX41" fmla="*/ 0 w 10101720"/>
              <a:gd name="connsiteY41" fmla="*/ 3724096 h 3724096"/>
              <a:gd name="connsiteX42" fmla="*/ 0 w 10101720"/>
              <a:gd name="connsiteY42" fmla="*/ 3229323 h 3724096"/>
              <a:gd name="connsiteX43" fmla="*/ 0 w 10101720"/>
              <a:gd name="connsiteY43" fmla="*/ 2734550 h 3724096"/>
              <a:gd name="connsiteX44" fmla="*/ 0 w 10101720"/>
              <a:gd name="connsiteY44" fmla="*/ 2277019 h 3724096"/>
              <a:gd name="connsiteX45" fmla="*/ 0 w 10101720"/>
              <a:gd name="connsiteY45" fmla="*/ 1745005 h 3724096"/>
              <a:gd name="connsiteX46" fmla="*/ 0 w 10101720"/>
              <a:gd name="connsiteY46" fmla="*/ 1138509 h 3724096"/>
              <a:gd name="connsiteX47" fmla="*/ 0 w 10101720"/>
              <a:gd name="connsiteY47" fmla="*/ 680978 h 3724096"/>
              <a:gd name="connsiteX48" fmla="*/ 0 w 10101720"/>
              <a:gd name="connsiteY48" fmla="*/ 0 h 3724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0101720" h="3724096" extrusionOk="0">
                <a:moveTo>
                  <a:pt x="0" y="0"/>
                </a:moveTo>
                <a:cubicBezTo>
                  <a:pt x="66471" y="-17843"/>
                  <a:pt x="172116" y="2008"/>
                  <a:pt x="291167" y="0"/>
                </a:cubicBezTo>
                <a:cubicBezTo>
                  <a:pt x="410218" y="-2008"/>
                  <a:pt x="536483" y="29304"/>
                  <a:pt x="683352" y="0"/>
                </a:cubicBezTo>
                <a:cubicBezTo>
                  <a:pt x="830222" y="-29304"/>
                  <a:pt x="1285641" y="74000"/>
                  <a:pt x="1479605" y="0"/>
                </a:cubicBezTo>
                <a:cubicBezTo>
                  <a:pt x="1673569" y="-74000"/>
                  <a:pt x="1952635" y="7003"/>
                  <a:pt x="2073824" y="0"/>
                </a:cubicBezTo>
                <a:cubicBezTo>
                  <a:pt x="2195013" y="-7003"/>
                  <a:pt x="2382901" y="30333"/>
                  <a:pt x="2668043" y="0"/>
                </a:cubicBezTo>
                <a:cubicBezTo>
                  <a:pt x="2953185" y="-30333"/>
                  <a:pt x="2885285" y="6743"/>
                  <a:pt x="3060227" y="0"/>
                </a:cubicBezTo>
                <a:cubicBezTo>
                  <a:pt x="3235169" y="-6743"/>
                  <a:pt x="3269029" y="19604"/>
                  <a:pt x="3351394" y="0"/>
                </a:cubicBezTo>
                <a:cubicBezTo>
                  <a:pt x="3433759" y="-19604"/>
                  <a:pt x="3634060" y="6212"/>
                  <a:pt x="3743579" y="0"/>
                </a:cubicBezTo>
                <a:cubicBezTo>
                  <a:pt x="3853098" y="-6212"/>
                  <a:pt x="4051938" y="28617"/>
                  <a:pt x="4135763" y="0"/>
                </a:cubicBezTo>
                <a:cubicBezTo>
                  <a:pt x="4219588" y="-28617"/>
                  <a:pt x="4475317" y="55961"/>
                  <a:pt x="4628965" y="0"/>
                </a:cubicBezTo>
                <a:cubicBezTo>
                  <a:pt x="4782613" y="-55961"/>
                  <a:pt x="5086792" y="29744"/>
                  <a:pt x="5223183" y="0"/>
                </a:cubicBezTo>
                <a:cubicBezTo>
                  <a:pt x="5359574" y="-29744"/>
                  <a:pt x="5731823" y="19428"/>
                  <a:pt x="6019437" y="0"/>
                </a:cubicBezTo>
                <a:cubicBezTo>
                  <a:pt x="6307051" y="-19428"/>
                  <a:pt x="6607058" y="65567"/>
                  <a:pt x="6815690" y="0"/>
                </a:cubicBezTo>
                <a:cubicBezTo>
                  <a:pt x="7024322" y="-65567"/>
                  <a:pt x="7240938" y="79319"/>
                  <a:pt x="7611943" y="0"/>
                </a:cubicBezTo>
                <a:cubicBezTo>
                  <a:pt x="7982948" y="-79319"/>
                  <a:pt x="8047236" y="28875"/>
                  <a:pt x="8206162" y="0"/>
                </a:cubicBezTo>
                <a:cubicBezTo>
                  <a:pt x="8365088" y="-28875"/>
                  <a:pt x="8659479" y="61501"/>
                  <a:pt x="8800381" y="0"/>
                </a:cubicBezTo>
                <a:cubicBezTo>
                  <a:pt x="8941283" y="-61501"/>
                  <a:pt x="9058251" y="8157"/>
                  <a:pt x="9192565" y="0"/>
                </a:cubicBezTo>
                <a:cubicBezTo>
                  <a:pt x="9326879" y="-8157"/>
                  <a:pt x="9664104" y="38810"/>
                  <a:pt x="10101720" y="0"/>
                </a:cubicBezTo>
                <a:cubicBezTo>
                  <a:pt x="10138616" y="129039"/>
                  <a:pt x="10080586" y="324120"/>
                  <a:pt x="10101720" y="569255"/>
                </a:cubicBezTo>
                <a:cubicBezTo>
                  <a:pt x="10122854" y="814391"/>
                  <a:pt x="10059220" y="899654"/>
                  <a:pt x="10101720" y="1064027"/>
                </a:cubicBezTo>
                <a:cubicBezTo>
                  <a:pt x="10144220" y="1228400"/>
                  <a:pt x="10077566" y="1386952"/>
                  <a:pt x="10101720" y="1670523"/>
                </a:cubicBezTo>
                <a:cubicBezTo>
                  <a:pt x="10125874" y="1954094"/>
                  <a:pt x="10041805" y="1969371"/>
                  <a:pt x="10101720" y="2239778"/>
                </a:cubicBezTo>
                <a:cubicBezTo>
                  <a:pt x="10161635" y="2510185"/>
                  <a:pt x="10076850" y="2630208"/>
                  <a:pt x="10101720" y="2809032"/>
                </a:cubicBezTo>
                <a:cubicBezTo>
                  <a:pt x="10126590" y="2987856"/>
                  <a:pt x="9996422" y="3341988"/>
                  <a:pt x="10101720" y="3724096"/>
                </a:cubicBezTo>
                <a:cubicBezTo>
                  <a:pt x="9965939" y="3762525"/>
                  <a:pt x="9795152" y="3696456"/>
                  <a:pt x="9709536" y="3724096"/>
                </a:cubicBezTo>
                <a:cubicBezTo>
                  <a:pt x="9623920" y="3751736"/>
                  <a:pt x="9489330" y="3723116"/>
                  <a:pt x="9317351" y="3724096"/>
                </a:cubicBezTo>
                <a:cubicBezTo>
                  <a:pt x="9145372" y="3725076"/>
                  <a:pt x="8887194" y="3654522"/>
                  <a:pt x="8521098" y="3724096"/>
                </a:cubicBezTo>
                <a:cubicBezTo>
                  <a:pt x="8155002" y="3793670"/>
                  <a:pt x="8139508" y="3684981"/>
                  <a:pt x="7825862" y="3724096"/>
                </a:cubicBezTo>
                <a:cubicBezTo>
                  <a:pt x="7512216" y="3763211"/>
                  <a:pt x="7489773" y="3706896"/>
                  <a:pt x="7332660" y="3724096"/>
                </a:cubicBezTo>
                <a:cubicBezTo>
                  <a:pt x="7175547" y="3741296"/>
                  <a:pt x="6984567" y="3696046"/>
                  <a:pt x="6839459" y="3724096"/>
                </a:cubicBezTo>
                <a:cubicBezTo>
                  <a:pt x="6694351" y="3752146"/>
                  <a:pt x="6442096" y="3721109"/>
                  <a:pt x="6245240" y="3724096"/>
                </a:cubicBezTo>
                <a:cubicBezTo>
                  <a:pt x="6048384" y="3727083"/>
                  <a:pt x="5678309" y="3657147"/>
                  <a:pt x="5448987" y="3724096"/>
                </a:cubicBezTo>
                <a:cubicBezTo>
                  <a:pt x="5219665" y="3791045"/>
                  <a:pt x="5214752" y="3686371"/>
                  <a:pt x="5056802" y="3724096"/>
                </a:cubicBezTo>
                <a:cubicBezTo>
                  <a:pt x="4898853" y="3761821"/>
                  <a:pt x="4729860" y="3712344"/>
                  <a:pt x="4462583" y="3724096"/>
                </a:cubicBezTo>
                <a:cubicBezTo>
                  <a:pt x="4195306" y="3735848"/>
                  <a:pt x="4177954" y="3679787"/>
                  <a:pt x="4070399" y="3724096"/>
                </a:cubicBezTo>
                <a:cubicBezTo>
                  <a:pt x="3962844" y="3768405"/>
                  <a:pt x="3520076" y="3712488"/>
                  <a:pt x="3274146" y="3724096"/>
                </a:cubicBezTo>
                <a:cubicBezTo>
                  <a:pt x="3028216" y="3735704"/>
                  <a:pt x="2923049" y="3667817"/>
                  <a:pt x="2578910" y="3724096"/>
                </a:cubicBezTo>
                <a:cubicBezTo>
                  <a:pt x="2234771" y="3780375"/>
                  <a:pt x="2146127" y="3715557"/>
                  <a:pt x="1782656" y="3724096"/>
                </a:cubicBezTo>
                <a:cubicBezTo>
                  <a:pt x="1419185" y="3732635"/>
                  <a:pt x="1374128" y="3717344"/>
                  <a:pt x="1087420" y="3724096"/>
                </a:cubicBezTo>
                <a:cubicBezTo>
                  <a:pt x="800712" y="3730848"/>
                  <a:pt x="744219" y="3701714"/>
                  <a:pt x="594219" y="3724096"/>
                </a:cubicBezTo>
                <a:cubicBezTo>
                  <a:pt x="444219" y="3746478"/>
                  <a:pt x="264330" y="3691209"/>
                  <a:pt x="0" y="3724096"/>
                </a:cubicBezTo>
                <a:cubicBezTo>
                  <a:pt x="-55938" y="3599224"/>
                  <a:pt x="31812" y="3452319"/>
                  <a:pt x="0" y="3229323"/>
                </a:cubicBezTo>
                <a:cubicBezTo>
                  <a:pt x="-31812" y="3006327"/>
                  <a:pt x="10650" y="2896656"/>
                  <a:pt x="0" y="2734550"/>
                </a:cubicBezTo>
                <a:cubicBezTo>
                  <a:pt x="-10650" y="2572444"/>
                  <a:pt x="41354" y="2397026"/>
                  <a:pt x="0" y="2277019"/>
                </a:cubicBezTo>
                <a:cubicBezTo>
                  <a:pt x="-41354" y="2157012"/>
                  <a:pt x="13805" y="1963846"/>
                  <a:pt x="0" y="1745005"/>
                </a:cubicBezTo>
                <a:cubicBezTo>
                  <a:pt x="-13805" y="1526164"/>
                  <a:pt x="59415" y="1400661"/>
                  <a:pt x="0" y="1138509"/>
                </a:cubicBezTo>
                <a:cubicBezTo>
                  <a:pt x="-59415" y="876357"/>
                  <a:pt x="35767" y="809916"/>
                  <a:pt x="0" y="680978"/>
                </a:cubicBezTo>
                <a:cubicBezTo>
                  <a:pt x="-35767" y="552040"/>
                  <a:pt x="60306" y="261561"/>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lgn="just">
              <a:buFont typeface="Wingdings" panose="05000000000000000000" pitchFamily="2" charset="2"/>
              <a:buChar char="q"/>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AGENDA DU JOUR</a:t>
            </a:r>
          </a:p>
          <a:p>
            <a:pPr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Ne plus faire remonter les RDV « annulé » et « reporté » sur la page d’accueil, rubrique « Agenda du jour ».  </a:t>
            </a:r>
          </a:p>
          <a:p>
            <a:pPr algn="just"/>
            <a:endParaRPr lang="fr-FR" sz="800" dirty="0">
              <a:solidFill>
                <a:srgbClr val="2F479E"/>
              </a:solidFill>
              <a:latin typeface="Calibri" panose="020F0502020204030204" pitchFamily="34" charset="0"/>
              <a:ea typeface="Calibri" panose="020F0502020204030204" pitchFamily="34" charset="0"/>
              <a:cs typeface="Times New Roman" panose="02020603050405020304" pitchFamily="18" charset="0"/>
            </a:endParaRPr>
          </a:p>
          <a:p>
            <a:pPr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fr-FR" sz="2000" dirty="0">
                <a:solidFill>
                  <a:schemeClr val="accent2"/>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VALIDE / A PROGRAMMER</a:t>
            </a:r>
            <a:endParaRPr lang="fr-FR" sz="2000" dirty="0">
              <a:solidFill>
                <a:schemeClr val="accent2"/>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gn="just">
              <a:buFont typeface="Wingdings" panose="05000000000000000000" pitchFamily="2" charset="2"/>
              <a:buChar char="q"/>
            </a:pPr>
            <a:endPar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gn="just">
              <a:buFont typeface="Wingdings" panose="05000000000000000000" pitchFamily="2" charset="2"/>
              <a:buChar char="q"/>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ALERTE</a:t>
            </a:r>
          </a:p>
          <a:p>
            <a:pPr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Pour les alertes « Actions modifiées-supprimées », ajout d’une coche « tous », d’un clic mettre toutes les actions remontées en « vu » ; et ainsi ne plus les afficher.</a:t>
            </a:r>
          </a:p>
          <a:p>
            <a:pPr algn="just"/>
            <a:endParaRPr lang="fr-FR" sz="800" dirty="0">
              <a:solidFill>
                <a:srgbClr val="2F479E"/>
              </a:solidFill>
              <a:latin typeface="Calibri" panose="020F0502020204030204" pitchFamily="34" charset="0"/>
              <a:ea typeface="Calibri" panose="020F0502020204030204" pitchFamily="34" charset="0"/>
              <a:cs typeface="Times New Roman" panose="02020603050405020304" pitchFamily="18" charset="0"/>
            </a:endParaRPr>
          </a:p>
          <a:p>
            <a:pPr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fr-FR" sz="2000" dirty="0">
                <a:solidFill>
                  <a:schemeClr val="accent2"/>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VOIR SI POSSIBILITE D’AJOUTER CETTE ALERTE DANS PROFIL DE DROIT, pour la rendre invisible au choix des BGE</a:t>
            </a:r>
            <a:endParaRPr lang="fr-FR" sz="2000" dirty="0">
              <a:solidFill>
                <a:schemeClr val="accent2"/>
              </a:solidFill>
              <a:latin typeface="Calibri" panose="020F0502020204030204" pitchFamily="34" charset="0"/>
              <a:ea typeface="Calibri" panose="020F0502020204030204" pitchFamily="34" charset="0"/>
              <a:cs typeface="Times New Roman" panose="02020603050405020304" pitchFamily="18" charset="0"/>
            </a:endParaRPr>
          </a:p>
          <a:p>
            <a:pPr algn="just"/>
            <a:endPar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827089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descr="Une image contenant jeu&#10;&#10;Description générée automatiquement">
            <a:extLst>
              <a:ext uri="{FF2B5EF4-FFF2-40B4-BE49-F238E27FC236}">
                <a16:creationId xmlns:a16="http://schemas.microsoft.com/office/drawing/2014/main" id="{9DA96F69-772A-4B86-85D9-8857FBCAEF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10248" y="194058"/>
            <a:ext cx="1099552" cy="706462"/>
          </a:xfrm>
          <a:prstGeom prst="rect">
            <a:avLst/>
          </a:prstGeom>
        </p:spPr>
      </p:pic>
      <p:sp>
        <p:nvSpPr>
          <p:cNvPr id="4" name="ZoneTexte 3">
            <a:extLst>
              <a:ext uri="{FF2B5EF4-FFF2-40B4-BE49-F238E27FC236}">
                <a16:creationId xmlns:a16="http://schemas.microsoft.com/office/drawing/2014/main" id="{CCA52932-9A6B-5C2B-1A3E-AB2E283EBA8D}"/>
              </a:ext>
            </a:extLst>
          </p:cNvPr>
          <p:cNvSpPr txBox="1"/>
          <p:nvPr/>
        </p:nvSpPr>
        <p:spPr>
          <a:xfrm>
            <a:off x="467958" y="1225408"/>
            <a:ext cx="11541842" cy="3108543"/>
          </a:xfrm>
          <a:custGeom>
            <a:avLst/>
            <a:gdLst>
              <a:gd name="connsiteX0" fmla="*/ 0 w 11541842"/>
              <a:gd name="connsiteY0" fmla="*/ 0 h 3108543"/>
              <a:gd name="connsiteX1" fmla="*/ 230837 w 11541842"/>
              <a:gd name="connsiteY1" fmla="*/ 0 h 3108543"/>
              <a:gd name="connsiteX2" fmla="*/ 577092 w 11541842"/>
              <a:gd name="connsiteY2" fmla="*/ 0 h 3108543"/>
              <a:gd name="connsiteX3" fmla="*/ 1385021 w 11541842"/>
              <a:gd name="connsiteY3" fmla="*/ 0 h 3108543"/>
              <a:gd name="connsiteX4" fmla="*/ 1962113 w 11541842"/>
              <a:gd name="connsiteY4" fmla="*/ 0 h 3108543"/>
              <a:gd name="connsiteX5" fmla="*/ 2539205 w 11541842"/>
              <a:gd name="connsiteY5" fmla="*/ 0 h 3108543"/>
              <a:gd name="connsiteX6" fmla="*/ 2885461 w 11541842"/>
              <a:gd name="connsiteY6" fmla="*/ 0 h 3108543"/>
              <a:gd name="connsiteX7" fmla="*/ 3116297 w 11541842"/>
              <a:gd name="connsiteY7" fmla="*/ 0 h 3108543"/>
              <a:gd name="connsiteX8" fmla="*/ 3462553 w 11541842"/>
              <a:gd name="connsiteY8" fmla="*/ 0 h 3108543"/>
              <a:gd name="connsiteX9" fmla="*/ 3808808 w 11541842"/>
              <a:gd name="connsiteY9" fmla="*/ 0 h 3108543"/>
              <a:gd name="connsiteX10" fmla="*/ 4270482 w 11541842"/>
              <a:gd name="connsiteY10" fmla="*/ 0 h 3108543"/>
              <a:gd name="connsiteX11" fmla="*/ 4847574 w 11541842"/>
              <a:gd name="connsiteY11" fmla="*/ 0 h 3108543"/>
              <a:gd name="connsiteX12" fmla="*/ 5655503 w 11541842"/>
              <a:gd name="connsiteY12" fmla="*/ 0 h 3108543"/>
              <a:gd name="connsiteX13" fmla="*/ 6463432 w 11541842"/>
              <a:gd name="connsiteY13" fmla="*/ 0 h 3108543"/>
              <a:gd name="connsiteX14" fmla="*/ 7271360 w 11541842"/>
              <a:gd name="connsiteY14" fmla="*/ 0 h 3108543"/>
              <a:gd name="connsiteX15" fmla="*/ 7848453 w 11541842"/>
              <a:gd name="connsiteY15" fmla="*/ 0 h 3108543"/>
              <a:gd name="connsiteX16" fmla="*/ 8425545 w 11541842"/>
              <a:gd name="connsiteY16" fmla="*/ 0 h 3108543"/>
              <a:gd name="connsiteX17" fmla="*/ 8771800 w 11541842"/>
              <a:gd name="connsiteY17" fmla="*/ 0 h 3108543"/>
              <a:gd name="connsiteX18" fmla="*/ 9579729 w 11541842"/>
              <a:gd name="connsiteY18" fmla="*/ 0 h 3108543"/>
              <a:gd name="connsiteX19" fmla="*/ 10272239 w 11541842"/>
              <a:gd name="connsiteY19" fmla="*/ 0 h 3108543"/>
              <a:gd name="connsiteX20" fmla="*/ 10503076 w 11541842"/>
              <a:gd name="connsiteY20" fmla="*/ 0 h 3108543"/>
              <a:gd name="connsiteX21" fmla="*/ 10964750 w 11541842"/>
              <a:gd name="connsiteY21" fmla="*/ 0 h 3108543"/>
              <a:gd name="connsiteX22" fmla="*/ 11541842 w 11541842"/>
              <a:gd name="connsiteY22" fmla="*/ 0 h 3108543"/>
              <a:gd name="connsiteX23" fmla="*/ 11541842 w 11541842"/>
              <a:gd name="connsiteY23" fmla="*/ 455920 h 3108543"/>
              <a:gd name="connsiteX24" fmla="*/ 11541842 w 11541842"/>
              <a:gd name="connsiteY24" fmla="*/ 974010 h 3108543"/>
              <a:gd name="connsiteX25" fmla="*/ 11541842 w 11541842"/>
              <a:gd name="connsiteY25" fmla="*/ 1429930 h 3108543"/>
              <a:gd name="connsiteX26" fmla="*/ 11541842 w 11541842"/>
              <a:gd name="connsiteY26" fmla="*/ 1916935 h 3108543"/>
              <a:gd name="connsiteX27" fmla="*/ 11541842 w 11541842"/>
              <a:gd name="connsiteY27" fmla="*/ 2497196 h 3108543"/>
              <a:gd name="connsiteX28" fmla="*/ 11541842 w 11541842"/>
              <a:gd name="connsiteY28" fmla="*/ 3108543 h 3108543"/>
              <a:gd name="connsiteX29" fmla="*/ 10964750 w 11541842"/>
              <a:gd name="connsiteY29" fmla="*/ 3108543 h 3108543"/>
              <a:gd name="connsiteX30" fmla="*/ 10503076 w 11541842"/>
              <a:gd name="connsiteY30" fmla="*/ 3108543 h 3108543"/>
              <a:gd name="connsiteX31" fmla="*/ 9925984 w 11541842"/>
              <a:gd name="connsiteY31" fmla="*/ 3108543 h 3108543"/>
              <a:gd name="connsiteX32" fmla="*/ 9118055 w 11541842"/>
              <a:gd name="connsiteY32" fmla="*/ 3108543 h 3108543"/>
              <a:gd name="connsiteX33" fmla="*/ 8771800 w 11541842"/>
              <a:gd name="connsiteY33" fmla="*/ 3108543 h 3108543"/>
              <a:gd name="connsiteX34" fmla="*/ 8194708 w 11541842"/>
              <a:gd name="connsiteY34" fmla="*/ 3108543 h 3108543"/>
              <a:gd name="connsiteX35" fmla="*/ 7848453 w 11541842"/>
              <a:gd name="connsiteY35" fmla="*/ 3108543 h 3108543"/>
              <a:gd name="connsiteX36" fmla="*/ 7040524 w 11541842"/>
              <a:gd name="connsiteY36" fmla="*/ 3108543 h 3108543"/>
              <a:gd name="connsiteX37" fmla="*/ 6348013 w 11541842"/>
              <a:gd name="connsiteY37" fmla="*/ 3108543 h 3108543"/>
              <a:gd name="connsiteX38" fmla="*/ 5540084 w 11541842"/>
              <a:gd name="connsiteY38" fmla="*/ 3108543 h 3108543"/>
              <a:gd name="connsiteX39" fmla="*/ 4847574 w 11541842"/>
              <a:gd name="connsiteY39" fmla="*/ 3108543 h 3108543"/>
              <a:gd name="connsiteX40" fmla="*/ 4385900 w 11541842"/>
              <a:gd name="connsiteY40" fmla="*/ 3108543 h 3108543"/>
              <a:gd name="connsiteX41" fmla="*/ 3924226 w 11541842"/>
              <a:gd name="connsiteY41" fmla="*/ 3108543 h 3108543"/>
              <a:gd name="connsiteX42" fmla="*/ 3462553 w 11541842"/>
              <a:gd name="connsiteY42" fmla="*/ 3108543 h 3108543"/>
              <a:gd name="connsiteX43" fmla="*/ 2654624 w 11541842"/>
              <a:gd name="connsiteY43" fmla="*/ 3108543 h 3108543"/>
              <a:gd name="connsiteX44" fmla="*/ 1846695 w 11541842"/>
              <a:gd name="connsiteY44" fmla="*/ 3108543 h 3108543"/>
              <a:gd name="connsiteX45" fmla="*/ 1615858 w 11541842"/>
              <a:gd name="connsiteY45" fmla="*/ 3108543 h 3108543"/>
              <a:gd name="connsiteX46" fmla="*/ 1038766 w 11541842"/>
              <a:gd name="connsiteY46" fmla="*/ 3108543 h 3108543"/>
              <a:gd name="connsiteX47" fmla="*/ 692511 w 11541842"/>
              <a:gd name="connsiteY47" fmla="*/ 3108543 h 3108543"/>
              <a:gd name="connsiteX48" fmla="*/ 0 w 11541842"/>
              <a:gd name="connsiteY48" fmla="*/ 3108543 h 3108543"/>
              <a:gd name="connsiteX49" fmla="*/ 0 w 11541842"/>
              <a:gd name="connsiteY49" fmla="*/ 2683709 h 3108543"/>
              <a:gd name="connsiteX50" fmla="*/ 0 w 11541842"/>
              <a:gd name="connsiteY50" fmla="*/ 2258875 h 3108543"/>
              <a:gd name="connsiteX51" fmla="*/ 0 w 11541842"/>
              <a:gd name="connsiteY51" fmla="*/ 1834040 h 3108543"/>
              <a:gd name="connsiteX52" fmla="*/ 0 w 11541842"/>
              <a:gd name="connsiteY52" fmla="*/ 1347035 h 3108543"/>
              <a:gd name="connsiteX53" fmla="*/ 0 w 11541842"/>
              <a:gd name="connsiteY53" fmla="*/ 922201 h 3108543"/>
              <a:gd name="connsiteX54" fmla="*/ 0 w 11541842"/>
              <a:gd name="connsiteY54" fmla="*/ 0 h 3108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11541842" h="3108543" extrusionOk="0">
                <a:moveTo>
                  <a:pt x="0" y="0"/>
                </a:moveTo>
                <a:cubicBezTo>
                  <a:pt x="76623" y="-9635"/>
                  <a:pt x="172355" y="2044"/>
                  <a:pt x="230837" y="0"/>
                </a:cubicBezTo>
                <a:cubicBezTo>
                  <a:pt x="289319" y="-2044"/>
                  <a:pt x="444257" y="18868"/>
                  <a:pt x="577092" y="0"/>
                </a:cubicBezTo>
                <a:cubicBezTo>
                  <a:pt x="709927" y="-18868"/>
                  <a:pt x="1069610" y="16994"/>
                  <a:pt x="1385021" y="0"/>
                </a:cubicBezTo>
                <a:cubicBezTo>
                  <a:pt x="1700432" y="-16994"/>
                  <a:pt x="1734715" y="60243"/>
                  <a:pt x="1962113" y="0"/>
                </a:cubicBezTo>
                <a:cubicBezTo>
                  <a:pt x="2189511" y="-60243"/>
                  <a:pt x="2310074" y="11661"/>
                  <a:pt x="2539205" y="0"/>
                </a:cubicBezTo>
                <a:cubicBezTo>
                  <a:pt x="2768336" y="-11661"/>
                  <a:pt x="2789326" y="37779"/>
                  <a:pt x="2885461" y="0"/>
                </a:cubicBezTo>
                <a:cubicBezTo>
                  <a:pt x="2981596" y="-37779"/>
                  <a:pt x="3057658" y="17999"/>
                  <a:pt x="3116297" y="0"/>
                </a:cubicBezTo>
                <a:cubicBezTo>
                  <a:pt x="3174936" y="-17999"/>
                  <a:pt x="3375568" y="15172"/>
                  <a:pt x="3462553" y="0"/>
                </a:cubicBezTo>
                <a:cubicBezTo>
                  <a:pt x="3549538" y="-15172"/>
                  <a:pt x="3703721" y="9542"/>
                  <a:pt x="3808808" y="0"/>
                </a:cubicBezTo>
                <a:cubicBezTo>
                  <a:pt x="3913895" y="-9542"/>
                  <a:pt x="4114467" y="28461"/>
                  <a:pt x="4270482" y="0"/>
                </a:cubicBezTo>
                <a:cubicBezTo>
                  <a:pt x="4426497" y="-28461"/>
                  <a:pt x="4577383" y="20599"/>
                  <a:pt x="4847574" y="0"/>
                </a:cubicBezTo>
                <a:cubicBezTo>
                  <a:pt x="5117765" y="-20599"/>
                  <a:pt x="5362986" y="12227"/>
                  <a:pt x="5655503" y="0"/>
                </a:cubicBezTo>
                <a:cubicBezTo>
                  <a:pt x="5948020" y="-12227"/>
                  <a:pt x="6297795" y="81354"/>
                  <a:pt x="6463432" y="0"/>
                </a:cubicBezTo>
                <a:cubicBezTo>
                  <a:pt x="6629069" y="-81354"/>
                  <a:pt x="6998944" y="28279"/>
                  <a:pt x="7271360" y="0"/>
                </a:cubicBezTo>
                <a:cubicBezTo>
                  <a:pt x="7543776" y="-28279"/>
                  <a:pt x="7620583" y="57667"/>
                  <a:pt x="7848453" y="0"/>
                </a:cubicBezTo>
                <a:cubicBezTo>
                  <a:pt x="8076323" y="-57667"/>
                  <a:pt x="8259573" y="38159"/>
                  <a:pt x="8425545" y="0"/>
                </a:cubicBezTo>
                <a:cubicBezTo>
                  <a:pt x="8591517" y="-38159"/>
                  <a:pt x="8609447" y="27513"/>
                  <a:pt x="8771800" y="0"/>
                </a:cubicBezTo>
                <a:cubicBezTo>
                  <a:pt x="8934153" y="-27513"/>
                  <a:pt x="9193284" y="89645"/>
                  <a:pt x="9579729" y="0"/>
                </a:cubicBezTo>
                <a:cubicBezTo>
                  <a:pt x="9966174" y="-89645"/>
                  <a:pt x="10017692" y="16365"/>
                  <a:pt x="10272239" y="0"/>
                </a:cubicBezTo>
                <a:cubicBezTo>
                  <a:pt x="10526786" y="-16365"/>
                  <a:pt x="10416287" y="23586"/>
                  <a:pt x="10503076" y="0"/>
                </a:cubicBezTo>
                <a:cubicBezTo>
                  <a:pt x="10589865" y="-23586"/>
                  <a:pt x="10749487" y="40730"/>
                  <a:pt x="10964750" y="0"/>
                </a:cubicBezTo>
                <a:cubicBezTo>
                  <a:pt x="11180013" y="-40730"/>
                  <a:pt x="11327496" y="8356"/>
                  <a:pt x="11541842" y="0"/>
                </a:cubicBezTo>
                <a:cubicBezTo>
                  <a:pt x="11593542" y="108293"/>
                  <a:pt x="11530033" y="355994"/>
                  <a:pt x="11541842" y="455920"/>
                </a:cubicBezTo>
                <a:cubicBezTo>
                  <a:pt x="11553651" y="555846"/>
                  <a:pt x="11491122" y="781259"/>
                  <a:pt x="11541842" y="974010"/>
                </a:cubicBezTo>
                <a:cubicBezTo>
                  <a:pt x="11592562" y="1166761"/>
                  <a:pt x="11526584" y="1228875"/>
                  <a:pt x="11541842" y="1429930"/>
                </a:cubicBezTo>
                <a:cubicBezTo>
                  <a:pt x="11557100" y="1630985"/>
                  <a:pt x="11514110" y="1709202"/>
                  <a:pt x="11541842" y="1916935"/>
                </a:cubicBezTo>
                <a:cubicBezTo>
                  <a:pt x="11569574" y="2124669"/>
                  <a:pt x="11517624" y="2258245"/>
                  <a:pt x="11541842" y="2497196"/>
                </a:cubicBezTo>
                <a:cubicBezTo>
                  <a:pt x="11566060" y="2736147"/>
                  <a:pt x="11522673" y="2985216"/>
                  <a:pt x="11541842" y="3108543"/>
                </a:cubicBezTo>
                <a:cubicBezTo>
                  <a:pt x="11380015" y="3158905"/>
                  <a:pt x="11136556" y="3081204"/>
                  <a:pt x="10964750" y="3108543"/>
                </a:cubicBezTo>
                <a:cubicBezTo>
                  <a:pt x="10792944" y="3135882"/>
                  <a:pt x="10712266" y="3074302"/>
                  <a:pt x="10503076" y="3108543"/>
                </a:cubicBezTo>
                <a:cubicBezTo>
                  <a:pt x="10293886" y="3142784"/>
                  <a:pt x="10089575" y="3081668"/>
                  <a:pt x="9925984" y="3108543"/>
                </a:cubicBezTo>
                <a:cubicBezTo>
                  <a:pt x="9762393" y="3135418"/>
                  <a:pt x="9452240" y="3082981"/>
                  <a:pt x="9118055" y="3108543"/>
                </a:cubicBezTo>
                <a:cubicBezTo>
                  <a:pt x="8783870" y="3134105"/>
                  <a:pt x="8944756" y="3079038"/>
                  <a:pt x="8771800" y="3108543"/>
                </a:cubicBezTo>
                <a:cubicBezTo>
                  <a:pt x="8598844" y="3138048"/>
                  <a:pt x="8461790" y="3041975"/>
                  <a:pt x="8194708" y="3108543"/>
                </a:cubicBezTo>
                <a:cubicBezTo>
                  <a:pt x="7927626" y="3175111"/>
                  <a:pt x="7951424" y="3077160"/>
                  <a:pt x="7848453" y="3108543"/>
                </a:cubicBezTo>
                <a:cubicBezTo>
                  <a:pt x="7745483" y="3139926"/>
                  <a:pt x="7226296" y="3099547"/>
                  <a:pt x="7040524" y="3108543"/>
                </a:cubicBezTo>
                <a:cubicBezTo>
                  <a:pt x="6854752" y="3117539"/>
                  <a:pt x="6542022" y="3036581"/>
                  <a:pt x="6348013" y="3108543"/>
                </a:cubicBezTo>
                <a:cubicBezTo>
                  <a:pt x="6154004" y="3180505"/>
                  <a:pt x="5785361" y="3030600"/>
                  <a:pt x="5540084" y="3108543"/>
                </a:cubicBezTo>
                <a:cubicBezTo>
                  <a:pt x="5294807" y="3186486"/>
                  <a:pt x="5191967" y="3026466"/>
                  <a:pt x="4847574" y="3108543"/>
                </a:cubicBezTo>
                <a:cubicBezTo>
                  <a:pt x="4503181" y="3190620"/>
                  <a:pt x="4523897" y="3089692"/>
                  <a:pt x="4385900" y="3108543"/>
                </a:cubicBezTo>
                <a:cubicBezTo>
                  <a:pt x="4247903" y="3127394"/>
                  <a:pt x="4030452" y="3075996"/>
                  <a:pt x="3924226" y="3108543"/>
                </a:cubicBezTo>
                <a:cubicBezTo>
                  <a:pt x="3818000" y="3141090"/>
                  <a:pt x="3634017" y="3084850"/>
                  <a:pt x="3462553" y="3108543"/>
                </a:cubicBezTo>
                <a:cubicBezTo>
                  <a:pt x="3291089" y="3132236"/>
                  <a:pt x="3050294" y="3047363"/>
                  <a:pt x="2654624" y="3108543"/>
                </a:cubicBezTo>
                <a:cubicBezTo>
                  <a:pt x="2258954" y="3169723"/>
                  <a:pt x="2210321" y="3020762"/>
                  <a:pt x="1846695" y="3108543"/>
                </a:cubicBezTo>
                <a:cubicBezTo>
                  <a:pt x="1483069" y="3196324"/>
                  <a:pt x="1665609" y="3084280"/>
                  <a:pt x="1615858" y="3108543"/>
                </a:cubicBezTo>
                <a:cubicBezTo>
                  <a:pt x="1566107" y="3132806"/>
                  <a:pt x="1202860" y="3085889"/>
                  <a:pt x="1038766" y="3108543"/>
                </a:cubicBezTo>
                <a:cubicBezTo>
                  <a:pt x="874672" y="3131197"/>
                  <a:pt x="857666" y="3080973"/>
                  <a:pt x="692511" y="3108543"/>
                </a:cubicBezTo>
                <a:cubicBezTo>
                  <a:pt x="527357" y="3136113"/>
                  <a:pt x="284819" y="3105492"/>
                  <a:pt x="0" y="3108543"/>
                </a:cubicBezTo>
                <a:cubicBezTo>
                  <a:pt x="-18705" y="2969155"/>
                  <a:pt x="20936" y="2887419"/>
                  <a:pt x="0" y="2683709"/>
                </a:cubicBezTo>
                <a:cubicBezTo>
                  <a:pt x="-20936" y="2479999"/>
                  <a:pt x="44262" y="2385683"/>
                  <a:pt x="0" y="2258875"/>
                </a:cubicBezTo>
                <a:cubicBezTo>
                  <a:pt x="-44262" y="2132067"/>
                  <a:pt x="22586" y="2042949"/>
                  <a:pt x="0" y="1834040"/>
                </a:cubicBezTo>
                <a:cubicBezTo>
                  <a:pt x="-22586" y="1625131"/>
                  <a:pt x="876" y="1473799"/>
                  <a:pt x="0" y="1347035"/>
                </a:cubicBezTo>
                <a:cubicBezTo>
                  <a:pt x="-876" y="1220271"/>
                  <a:pt x="40329" y="1105724"/>
                  <a:pt x="0" y="922201"/>
                </a:cubicBezTo>
                <a:cubicBezTo>
                  <a:pt x="-40329" y="738678"/>
                  <a:pt x="43390" y="243091"/>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lgn="just">
              <a:buFont typeface="Wingdings" panose="05000000000000000000" pitchFamily="2" charset="2"/>
              <a:buChar char="q"/>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Faire remonter systématiquement tous les entrepreneurs</a:t>
            </a:r>
          </a:p>
          <a:p>
            <a:pPr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 supprimer les lignes avec les coches</a:t>
            </a:r>
          </a:p>
          <a:p>
            <a:pPr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 ou faire un « cochage » par défaut, modifiable</a:t>
            </a:r>
          </a:p>
          <a:p>
            <a:pPr algn="just"/>
            <a:endParaRPr lang="fr-FR" sz="1600" dirty="0">
              <a:solidFill>
                <a:srgbClr val="2F479E"/>
              </a:solidFill>
              <a:latin typeface="Calibri" panose="020F0502020204030204" pitchFamily="34" charset="0"/>
              <a:ea typeface="Calibri" panose="020F0502020204030204" pitchFamily="34" charset="0"/>
              <a:cs typeface="Times New Roman" panose="02020603050405020304" pitchFamily="18" charset="0"/>
            </a:endParaRPr>
          </a:p>
          <a:p>
            <a:pPr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fr-FR" sz="2000" dirty="0">
                <a:solidFill>
                  <a:schemeClr val="accent2"/>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SOLUTION CHOISIE : </a:t>
            </a:r>
          </a:p>
          <a:p>
            <a:pPr algn="just"/>
            <a:r>
              <a:rPr lang="fr-FR" sz="2000" dirty="0">
                <a:solidFill>
                  <a:schemeClr val="accent2"/>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 laisser les lignes, avec « cochage » par défaut</a:t>
            </a:r>
          </a:p>
          <a:p>
            <a:pPr algn="just"/>
            <a:r>
              <a:rPr lang="fr-FR" sz="2000" dirty="0">
                <a:solidFill>
                  <a:schemeClr val="accent2"/>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 simplifier le texte et le rendre bien compréhensif</a:t>
            </a:r>
          </a:p>
          <a:p>
            <a:pPr algn="just"/>
            <a:r>
              <a:rPr lang="fr-FR" sz="2000" dirty="0">
                <a:solidFill>
                  <a:schemeClr val="accent2"/>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 bien montrer que cela à changer</a:t>
            </a:r>
          </a:p>
          <a:p>
            <a:pPr algn="just"/>
            <a:r>
              <a:rPr lang="fr-FR" sz="2000" dirty="0">
                <a:solidFill>
                  <a:schemeClr val="accent2"/>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 faire comprendre que si la 2</a:t>
            </a:r>
            <a:r>
              <a:rPr lang="fr-FR" sz="2000" baseline="30000" dirty="0">
                <a:solidFill>
                  <a:schemeClr val="accent2"/>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ème</a:t>
            </a:r>
            <a:r>
              <a:rPr lang="fr-FR" sz="2000" dirty="0">
                <a:solidFill>
                  <a:schemeClr val="accent2"/>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ligne est décochée, l’action ne sera pas rattachée à l’ODS</a:t>
            </a:r>
            <a:endParaRPr lang="fr-FR" sz="2000" dirty="0">
              <a:solidFill>
                <a:schemeClr val="accent2"/>
              </a:solidFill>
              <a:latin typeface="Calibri" panose="020F0502020204030204" pitchFamily="34" charset="0"/>
              <a:ea typeface="Calibri" panose="020F0502020204030204" pitchFamily="34" charset="0"/>
              <a:cs typeface="Times New Roman" panose="02020603050405020304" pitchFamily="18" charset="0"/>
            </a:endParaRPr>
          </a:p>
          <a:p>
            <a:pPr algn="just"/>
            <a:endPar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endParaRPr>
          </a:p>
        </p:txBody>
      </p:sp>
      <p:sp>
        <p:nvSpPr>
          <p:cNvPr id="9" name="ZoneTexte 8">
            <a:extLst>
              <a:ext uri="{FF2B5EF4-FFF2-40B4-BE49-F238E27FC236}">
                <a16:creationId xmlns:a16="http://schemas.microsoft.com/office/drawing/2014/main" id="{51DB5912-D210-28CF-8FD7-91811422F9E2}"/>
              </a:ext>
            </a:extLst>
          </p:cNvPr>
          <p:cNvSpPr txBox="1"/>
          <p:nvPr/>
        </p:nvSpPr>
        <p:spPr>
          <a:xfrm>
            <a:off x="530088" y="473877"/>
            <a:ext cx="7434041" cy="584775"/>
          </a:xfrm>
          <a:prstGeom prst="rect">
            <a:avLst/>
          </a:prstGeom>
          <a:solidFill>
            <a:srgbClr val="2F479E"/>
          </a:solidFill>
        </p:spPr>
        <p:txBody>
          <a:bodyPr wrap="square" rtlCol="0">
            <a:spAutoFit/>
          </a:bodyPr>
          <a:lstStyle/>
          <a:p>
            <a:r>
              <a:rPr lang="fr-FR" sz="3200" dirty="0">
                <a:solidFill>
                  <a:schemeClr val="bg1"/>
                </a:solidFill>
              </a:rPr>
              <a:t>ACTION/ AJOUT D’UN PARTICIPANT--------</a:t>
            </a:r>
          </a:p>
        </p:txBody>
      </p:sp>
    </p:spTree>
    <p:extLst>
      <p:ext uri="{BB962C8B-B14F-4D97-AF65-F5344CB8AC3E}">
        <p14:creationId xmlns:p14="http://schemas.microsoft.com/office/powerpoint/2010/main" val="27034921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CCA52932-9A6B-5C2B-1A3E-AB2E283EBA8D}"/>
              </a:ext>
            </a:extLst>
          </p:cNvPr>
          <p:cNvSpPr txBox="1"/>
          <p:nvPr/>
        </p:nvSpPr>
        <p:spPr>
          <a:xfrm>
            <a:off x="3781429" y="7636040"/>
            <a:ext cx="10530779" cy="1015663"/>
          </a:xfrm>
          <a:custGeom>
            <a:avLst/>
            <a:gdLst>
              <a:gd name="connsiteX0" fmla="*/ 0 w 10530779"/>
              <a:gd name="connsiteY0" fmla="*/ 0 h 1015663"/>
              <a:gd name="connsiteX1" fmla="*/ 269120 w 10530779"/>
              <a:gd name="connsiteY1" fmla="*/ 0 h 1015663"/>
              <a:gd name="connsiteX2" fmla="*/ 643548 w 10530779"/>
              <a:gd name="connsiteY2" fmla="*/ 0 h 1015663"/>
              <a:gd name="connsiteX3" fmla="*/ 1439206 w 10530779"/>
              <a:gd name="connsiteY3" fmla="*/ 0 h 1015663"/>
              <a:gd name="connsiteX4" fmla="*/ 2024250 w 10530779"/>
              <a:gd name="connsiteY4" fmla="*/ 0 h 1015663"/>
              <a:gd name="connsiteX5" fmla="*/ 2609293 w 10530779"/>
              <a:gd name="connsiteY5" fmla="*/ 0 h 1015663"/>
              <a:gd name="connsiteX6" fmla="*/ 2983721 w 10530779"/>
              <a:gd name="connsiteY6" fmla="*/ 0 h 1015663"/>
              <a:gd name="connsiteX7" fmla="*/ 3252841 w 10530779"/>
              <a:gd name="connsiteY7" fmla="*/ 0 h 1015663"/>
              <a:gd name="connsiteX8" fmla="*/ 3627268 w 10530779"/>
              <a:gd name="connsiteY8" fmla="*/ 0 h 1015663"/>
              <a:gd name="connsiteX9" fmla="*/ 4001696 w 10530779"/>
              <a:gd name="connsiteY9" fmla="*/ 0 h 1015663"/>
              <a:gd name="connsiteX10" fmla="*/ 4481432 w 10530779"/>
              <a:gd name="connsiteY10" fmla="*/ 0 h 1015663"/>
              <a:gd name="connsiteX11" fmla="*/ 5066475 w 10530779"/>
              <a:gd name="connsiteY11" fmla="*/ 0 h 1015663"/>
              <a:gd name="connsiteX12" fmla="*/ 5862134 w 10530779"/>
              <a:gd name="connsiteY12" fmla="*/ 0 h 1015663"/>
              <a:gd name="connsiteX13" fmla="*/ 6657793 w 10530779"/>
              <a:gd name="connsiteY13" fmla="*/ 0 h 1015663"/>
              <a:gd name="connsiteX14" fmla="*/ 7453451 w 10530779"/>
              <a:gd name="connsiteY14" fmla="*/ 0 h 1015663"/>
              <a:gd name="connsiteX15" fmla="*/ 8038495 w 10530779"/>
              <a:gd name="connsiteY15" fmla="*/ 0 h 1015663"/>
              <a:gd name="connsiteX16" fmla="*/ 8623538 w 10530779"/>
              <a:gd name="connsiteY16" fmla="*/ 0 h 1015663"/>
              <a:gd name="connsiteX17" fmla="*/ 8997966 w 10530779"/>
              <a:gd name="connsiteY17" fmla="*/ 0 h 1015663"/>
              <a:gd name="connsiteX18" fmla="*/ 9793624 w 10530779"/>
              <a:gd name="connsiteY18" fmla="*/ 0 h 1015663"/>
              <a:gd name="connsiteX19" fmla="*/ 10530779 w 10530779"/>
              <a:gd name="connsiteY19" fmla="*/ 0 h 1015663"/>
              <a:gd name="connsiteX20" fmla="*/ 10530779 w 10530779"/>
              <a:gd name="connsiteY20" fmla="*/ 477362 h 1015663"/>
              <a:gd name="connsiteX21" fmla="*/ 10530779 w 10530779"/>
              <a:gd name="connsiteY21" fmla="*/ 1015663 h 1015663"/>
              <a:gd name="connsiteX22" fmla="*/ 9840428 w 10530779"/>
              <a:gd name="connsiteY22" fmla="*/ 1015663 h 1015663"/>
              <a:gd name="connsiteX23" fmla="*/ 9360692 w 10530779"/>
              <a:gd name="connsiteY23" fmla="*/ 1015663 h 1015663"/>
              <a:gd name="connsiteX24" fmla="*/ 8880957 w 10530779"/>
              <a:gd name="connsiteY24" fmla="*/ 1015663 h 1015663"/>
              <a:gd name="connsiteX25" fmla="*/ 8401221 w 10530779"/>
              <a:gd name="connsiteY25" fmla="*/ 1015663 h 1015663"/>
              <a:gd name="connsiteX26" fmla="*/ 8026794 w 10530779"/>
              <a:gd name="connsiteY26" fmla="*/ 1015663 h 1015663"/>
              <a:gd name="connsiteX27" fmla="*/ 7231135 w 10530779"/>
              <a:gd name="connsiteY27" fmla="*/ 1015663 h 1015663"/>
              <a:gd name="connsiteX28" fmla="*/ 6540784 w 10530779"/>
              <a:gd name="connsiteY28" fmla="*/ 1015663 h 1015663"/>
              <a:gd name="connsiteX29" fmla="*/ 6061048 w 10530779"/>
              <a:gd name="connsiteY29" fmla="*/ 1015663 h 1015663"/>
              <a:gd name="connsiteX30" fmla="*/ 5581313 w 10530779"/>
              <a:gd name="connsiteY30" fmla="*/ 1015663 h 1015663"/>
              <a:gd name="connsiteX31" fmla="*/ 4996270 w 10530779"/>
              <a:gd name="connsiteY31" fmla="*/ 1015663 h 1015663"/>
              <a:gd name="connsiteX32" fmla="*/ 4200611 w 10530779"/>
              <a:gd name="connsiteY32" fmla="*/ 1015663 h 1015663"/>
              <a:gd name="connsiteX33" fmla="*/ 3826183 w 10530779"/>
              <a:gd name="connsiteY33" fmla="*/ 1015663 h 1015663"/>
              <a:gd name="connsiteX34" fmla="*/ 3241140 w 10530779"/>
              <a:gd name="connsiteY34" fmla="*/ 1015663 h 1015663"/>
              <a:gd name="connsiteX35" fmla="*/ 2866712 w 10530779"/>
              <a:gd name="connsiteY35" fmla="*/ 1015663 h 1015663"/>
              <a:gd name="connsiteX36" fmla="*/ 2071053 w 10530779"/>
              <a:gd name="connsiteY36" fmla="*/ 1015663 h 1015663"/>
              <a:gd name="connsiteX37" fmla="*/ 1380702 w 10530779"/>
              <a:gd name="connsiteY37" fmla="*/ 1015663 h 1015663"/>
              <a:gd name="connsiteX38" fmla="*/ 585043 w 10530779"/>
              <a:gd name="connsiteY38" fmla="*/ 1015663 h 1015663"/>
              <a:gd name="connsiteX39" fmla="*/ 0 w 10530779"/>
              <a:gd name="connsiteY39" fmla="*/ 1015663 h 1015663"/>
              <a:gd name="connsiteX40" fmla="*/ 0 w 10530779"/>
              <a:gd name="connsiteY40" fmla="*/ 517988 h 1015663"/>
              <a:gd name="connsiteX41" fmla="*/ 0 w 10530779"/>
              <a:gd name="connsiteY41" fmla="*/ 0 h 1015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0530779" h="1015663" extrusionOk="0">
                <a:moveTo>
                  <a:pt x="0" y="0"/>
                </a:moveTo>
                <a:cubicBezTo>
                  <a:pt x="114602" y="-7652"/>
                  <a:pt x="156196" y="20750"/>
                  <a:pt x="269120" y="0"/>
                </a:cubicBezTo>
                <a:cubicBezTo>
                  <a:pt x="382044" y="-20750"/>
                  <a:pt x="485455" y="39117"/>
                  <a:pt x="643548" y="0"/>
                </a:cubicBezTo>
                <a:cubicBezTo>
                  <a:pt x="801641" y="-39117"/>
                  <a:pt x="1165261" y="44394"/>
                  <a:pt x="1439206" y="0"/>
                </a:cubicBezTo>
                <a:cubicBezTo>
                  <a:pt x="1713151" y="-44394"/>
                  <a:pt x="1820846" y="26409"/>
                  <a:pt x="2024250" y="0"/>
                </a:cubicBezTo>
                <a:cubicBezTo>
                  <a:pt x="2227654" y="-26409"/>
                  <a:pt x="2375267" y="61206"/>
                  <a:pt x="2609293" y="0"/>
                </a:cubicBezTo>
                <a:cubicBezTo>
                  <a:pt x="2843319" y="-61206"/>
                  <a:pt x="2875886" y="4630"/>
                  <a:pt x="2983721" y="0"/>
                </a:cubicBezTo>
                <a:cubicBezTo>
                  <a:pt x="3091556" y="-4630"/>
                  <a:pt x="3172898" y="26734"/>
                  <a:pt x="3252841" y="0"/>
                </a:cubicBezTo>
                <a:cubicBezTo>
                  <a:pt x="3332784" y="-26734"/>
                  <a:pt x="3508100" y="21482"/>
                  <a:pt x="3627268" y="0"/>
                </a:cubicBezTo>
                <a:cubicBezTo>
                  <a:pt x="3746436" y="-21482"/>
                  <a:pt x="3855076" y="12018"/>
                  <a:pt x="4001696" y="0"/>
                </a:cubicBezTo>
                <a:cubicBezTo>
                  <a:pt x="4148316" y="-12018"/>
                  <a:pt x="4288312" y="52228"/>
                  <a:pt x="4481432" y="0"/>
                </a:cubicBezTo>
                <a:cubicBezTo>
                  <a:pt x="4674552" y="-52228"/>
                  <a:pt x="4886907" y="5958"/>
                  <a:pt x="5066475" y="0"/>
                </a:cubicBezTo>
                <a:cubicBezTo>
                  <a:pt x="5246043" y="-5958"/>
                  <a:pt x="5485707" y="20778"/>
                  <a:pt x="5862134" y="0"/>
                </a:cubicBezTo>
                <a:cubicBezTo>
                  <a:pt x="6238561" y="-20778"/>
                  <a:pt x="6460063" y="10019"/>
                  <a:pt x="6657793" y="0"/>
                </a:cubicBezTo>
                <a:cubicBezTo>
                  <a:pt x="6855523" y="-10019"/>
                  <a:pt x="7255763" y="65021"/>
                  <a:pt x="7453451" y="0"/>
                </a:cubicBezTo>
                <a:cubicBezTo>
                  <a:pt x="7651139" y="-65021"/>
                  <a:pt x="7755554" y="54480"/>
                  <a:pt x="8038495" y="0"/>
                </a:cubicBezTo>
                <a:cubicBezTo>
                  <a:pt x="8321436" y="-54480"/>
                  <a:pt x="8334793" y="59436"/>
                  <a:pt x="8623538" y="0"/>
                </a:cubicBezTo>
                <a:cubicBezTo>
                  <a:pt x="8912283" y="-59436"/>
                  <a:pt x="8819857" y="33602"/>
                  <a:pt x="8997966" y="0"/>
                </a:cubicBezTo>
                <a:cubicBezTo>
                  <a:pt x="9176075" y="-33602"/>
                  <a:pt x="9622330" y="41254"/>
                  <a:pt x="9793624" y="0"/>
                </a:cubicBezTo>
                <a:cubicBezTo>
                  <a:pt x="9964918" y="-41254"/>
                  <a:pt x="10376642" y="6251"/>
                  <a:pt x="10530779" y="0"/>
                </a:cubicBezTo>
                <a:cubicBezTo>
                  <a:pt x="10552997" y="135832"/>
                  <a:pt x="10485980" y="263921"/>
                  <a:pt x="10530779" y="477362"/>
                </a:cubicBezTo>
                <a:cubicBezTo>
                  <a:pt x="10575578" y="690803"/>
                  <a:pt x="10490417" y="905939"/>
                  <a:pt x="10530779" y="1015663"/>
                </a:cubicBezTo>
                <a:cubicBezTo>
                  <a:pt x="10207721" y="1068492"/>
                  <a:pt x="10162920" y="996363"/>
                  <a:pt x="9840428" y="1015663"/>
                </a:cubicBezTo>
                <a:cubicBezTo>
                  <a:pt x="9517936" y="1034963"/>
                  <a:pt x="9503190" y="991597"/>
                  <a:pt x="9360692" y="1015663"/>
                </a:cubicBezTo>
                <a:cubicBezTo>
                  <a:pt x="9218194" y="1039729"/>
                  <a:pt x="9008617" y="1007690"/>
                  <a:pt x="8880957" y="1015663"/>
                </a:cubicBezTo>
                <a:cubicBezTo>
                  <a:pt x="8753297" y="1023636"/>
                  <a:pt x="8588498" y="988602"/>
                  <a:pt x="8401221" y="1015663"/>
                </a:cubicBezTo>
                <a:cubicBezTo>
                  <a:pt x="8213944" y="1042724"/>
                  <a:pt x="8159023" y="987976"/>
                  <a:pt x="8026794" y="1015663"/>
                </a:cubicBezTo>
                <a:cubicBezTo>
                  <a:pt x="7894565" y="1043350"/>
                  <a:pt x="7514425" y="920993"/>
                  <a:pt x="7231135" y="1015663"/>
                </a:cubicBezTo>
                <a:cubicBezTo>
                  <a:pt x="6947845" y="1110333"/>
                  <a:pt x="6700860" y="981902"/>
                  <a:pt x="6540784" y="1015663"/>
                </a:cubicBezTo>
                <a:cubicBezTo>
                  <a:pt x="6380708" y="1049424"/>
                  <a:pt x="6178904" y="973332"/>
                  <a:pt x="6061048" y="1015663"/>
                </a:cubicBezTo>
                <a:cubicBezTo>
                  <a:pt x="5943192" y="1057994"/>
                  <a:pt x="5719596" y="960114"/>
                  <a:pt x="5581313" y="1015663"/>
                </a:cubicBezTo>
                <a:cubicBezTo>
                  <a:pt x="5443031" y="1071212"/>
                  <a:pt x="5140867" y="1007877"/>
                  <a:pt x="4996270" y="1015663"/>
                </a:cubicBezTo>
                <a:cubicBezTo>
                  <a:pt x="4851673" y="1023449"/>
                  <a:pt x="4513656" y="936868"/>
                  <a:pt x="4200611" y="1015663"/>
                </a:cubicBezTo>
                <a:cubicBezTo>
                  <a:pt x="3887566" y="1094458"/>
                  <a:pt x="3968993" y="976029"/>
                  <a:pt x="3826183" y="1015663"/>
                </a:cubicBezTo>
                <a:cubicBezTo>
                  <a:pt x="3683373" y="1055297"/>
                  <a:pt x="3416665" y="975210"/>
                  <a:pt x="3241140" y="1015663"/>
                </a:cubicBezTo>
                <a:cubicBezTo>
                  <a:pt x="3065615" y="1056116"/>
                  <a:pt x="2967468" y="979345"/>
                  <a:pt x="2866712" y="1015663"/>
                </a:cubicBezTo>
                <a:cubicBezTo>
                  <a:pt x="2765956" y="1051981"/>
                  <a:pt x="2237384" y="948632"/>
                  <a:pt x="2071053" y="1015663"/>
                </a:cubicBezTo>
                <a:cubicBezTo>
                  <a:pt x="1904722" y="1082694"/>
                  <a:pt x="1684320" y="941795"/>
                  <a:pt x="1380702" y="1015663"/>
                </a:cubicBezTo>
                <a:cubicBezTo>
                  <a:pt x="1077084" y="1089531"/>
                  <a:pt x="776899" y="963467"/>
                  <a:pt x="585043" y="1015663"/>
                </a:cubicBezTo>
                <a:cubicBezTo>
                  <a:pt x="393187" y="1067859"/>
                  <a:pt x="258290" y="952280"/>
                  <a:pt x="0" y="1015663"/>
                </a:cubicBezTo>
                <a:cubicBezTo>
                  <a:pt x="-1203" y="909278"/>
                  <a:pt x="57096" y="724426"/>
                  <a:pt x="0" y="517988"/>
                </a:cubicBezTo>
                <a:cubicBezTo>
                  <a:pt x="-57096" y="311551"/>
                  <a:pt x="15600" y="121011"/>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lgn="just">
              <a:buFont typeface="Wingdings" panose="05000000000000000000" pitchFamily="2" charset="2"/>
              <a:buChar char="q"/>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Faire remonter systématiquement tous les entrepreneurs</a:t>
            </a:r>
          </a:p>
          <a:p>
            <a:pPr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 supprimer les lignes avec les coches</a:t>
            </a:r>
          </a:p>
          <a:p>
            <a:pPr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 ou faire un « cochage » par défaut, modifiable</a:t>
            </a:r>
            <a:endPar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9" name="ZoneTexte 8">
            <a:extLst>
              <a:ext uri="{FF2B5EF4-FFF2-40B4-BE49-F238E27FC236}">
                <a16:creationId xmlns:a16="http://schemas.microsoft.com/office/drawing/2014/main" id="{51DB5912-D210-28CF-8FD7-91811422F9E2}"/>
              </a:ext>
            </a:extLst>
          </p:cNvPr>
          <p:cNvSpPr txBox="1"/>
          <p:nvPr/>
        </p:nvSpPr>
        <p:spPr>
          <a:xfrm>
            <a:off x="559585" y="369174"/>
            <a:ext cx="10265731" cy="584775"/>
          </a:xfrm>
          <a:prstGeom prst="rect">
            <a:avLst/>
          </a:prstGeom>
          <a:solidFill>
            <a:srgbClr val="2F479E"/>
          </a:solidFill>
        </p:spPr>
        <p:txBody>
          <a:bodyPr wrap="square" rtlCol="0">
            <a:spAutoFit/>
          </a:bodyPr>
          <a:lstStyle/>
          <a:p>
            <a:r>
              <a:rPr lang="fr-FR" sz="3200" dirty="0">
                <a:solidFill>
                  <a:schemeClr val="bg1"/>
                </a:solidFill>
              </a:rPr>
              <a:t>ACTION SUR DOSSIER / -------</a:t>
            </a:r>
          </a:p>
        </p:txBody>
      </p:sp>
      <p:sp>
        <p:nvSpPr>
          <p:cNvPr id="2" name="ZoneTexte 1">
            <a:extLst>
              <a:ext uri="{FF2B5EF4-FFF2-40B4-BE49-F238E27FC236}">
                <a16:creationId xmlns:a16="http://schemas.microsoft.com/office/drawing/2014/main" id="{7D5EEBCF-C530-9A9C-2DBB-29871FA0116E}"/>
              </a:ext>
            </a:extLst>
          </p:cNvPr>
          <p:cNvSpPr txBox="1"/>
          <p:nvPr/>
        </p:nvSpPr>
        <p:spPr>
          <a:xfrm>
            <a:off x="559585" y="2956167"/>
            <a:ext cx="10265731" cy="584775"/>
          </a:xfrm>
          <a:prstGeom prst="rect">
            <a:avLst/>
          </a:prstGeom>
          <a:solidFill>
            <a:srgbClr val="2F479E"/>
          </a:solidFill>
        </p:spPr>
        <p:txBody>
          <a:bodyPr wrap="square" rtlCol="0">
            <a:spAutoFit/>
          </a:bodyPr>
          <a:lstStyle/>
          <a:p>
            <a:r>
              <a:rPr lang="fr-FR" sz="3200" dirty="0">
                <a:solidFill>
                  <a:schemeClr val="bg1"/>
                </a:solidFill>
              </a:rPr>
              <a:t>SITE DE L’ODS--------</a:t>
            </a:r>
          </a:p>
        </p:txBody>
      </p:sp>
      <p:sp>
        <p:nvSpPr>
          <p:cNvPr id="3" name="ZoneTexte 2">
            <a:extLst>
              <a:ext uri="{FF2B5EF4-FFF2-40B4-BE49-F238E27FC236}">
                <a16:creationId xmlns:a16="http://schemas.microsoft.com/office/drawing/2014/main" id="{2DB29BC6-7C1B-A9B9-48E9-E980B02C9FA4}"/>
              </a:ext>
            </a:extLst>
          </p:cNvPr>
          <p:cNvSpPr txBox="1"/>
          <p:nvPr/>
        </p:nvSpPr>
        <p:spPr>
          <a:xfrm>
            <a:off x="559585" y="3836020"/>
            <a:ext cx="10101720" cy="2677656"/>
          </a:xfrm>
          <a:custGeom>
            <a:avLst/>
            <a:gdLst>
              <a:gd name="connsiteX0" fmla="*/ 0 w 10101720"/>
              <a:gd name="connsiteY0" fmla="*/ 0 h 2677656"/>
              <a:gd name="connsiteX1" fmla="*/ 291167 w 10101720"/>
              <a:gd name="connsiteY1" fmla="*/ 0 h 2677656"/>
              <a:gd name="connsiteX2" fmla="*/ 683352 w 10101720"/>
              <a:gd name="connsiteY2" fmla="*/ 0 h 2677656"/>
              <a:gd name="connsiteX3" fmla="*/ 1479605 w 10101720"/>
              <a:gd name="connsiteY3" fmla="*/ 0 h 2677656"/>
              <a:gd name="connsiteX4" fmla="*/ 2073824 w 10101720"/>
              <a:gd name="connsiteY4" fmla="*/ 0 h 2677656"/>
              <a:gd name="connsiteX5" fmla="*/ 2668043 w 10101720"/>
              <a:gd name="connsiteY5" fmla="*/ 0 h 2677656"/>
              <a:gd name="connsiteX6" fmla="*/ 3060227 w 10101720"/>
              <a:gd name="connsiteY6" fmla="*/ 0 h 2677656"/>
              <a:gd name="connsiteX7" fmla="*/ 3351394 w 10101720"/>
              <a:gd name="connsiteY7" fmla="*/ 0 h 2677656"/>
              <a:gd name="connsiteX8" fmla="*/ 3743579 w 10101720"/>
              <a:gd name="connsiteY8" fmla="*/ 0 h 2677656"/>
              <a:gd name="connsiteX9" fmla="*/ 4135763 w 10101720"/>
              <a:gd name="connsiteY9" fmla="*/ 0 h 2677656"/>
              <a:gd name="connsiteX10" fmla="*/ 4628965 w 10101720"/>
              <a:gd name="connsiteY10" fmla="*/ 0 h 2677656"/>
              <a:gd name="connsiteX11" fmla="*/ 5223183 w 10101720"/>
              <a:gd name="connsiteY11" fmla="*/ 0 h 2677656"/>
              <a:gd name="connsiteX12" fmla="*/ 6019437 w 10101720"/>
              <a:gd name="connsiteY12" fmla="*/ 0 h 2677656"/>
              <a:gd name="connsiteX13" fmla="*/ 6815690 w 10101720"/>
              <a:gd name="connsiteY13" fmla="*/ 0 h 2677656"/>
              <a:gd name="connsiteX14" fmla="*/ 7611943 w 10101720"/>
              <a:gd name="connsiteY14" fmla="*/ 0 h 2677656"/>
              <a:gd name="connsiteX15" fmla="*/ 8206162 w 10101720"/>
              <a:gd name="connsiteY15" fmla="*/ 0 h 2677656"/>
              <a:gd name="connsiteX16" fmla="*/ 8800381 w 10101720"/>
              <a:gd name="connsiteY16" fmla="*/ 0 h 2677656"/>
              <a:gd name="connsiteX17" fmla="*/ 9192565 w 10101720"/>
              <a:gd name="connsiteY17" fmla="*/ 0 h 2677656"/>
              <a:gd name="connsiteX18" fmla="*/ 10101720 w 10101720"/>
              <a:gd name="connsiteY18" fmla="*/ 0 h 2677656"/>
              <a:gd name="connsiteX19" fmla="*/ 10101720 w 10101720"/>
              <a:gd name="connsiteY19" fmla="*/ 562308 h 2677656"/>
              <a:gd name="connsiteX20" fmla="*/ 10101720 w 10101720"/>
              <a:gd name="connsiteY20" fmla="*/ 1071062 h 2677656"/>
              <a:gd name="connsiteX21" fmla="*/ 10101720 w 10101720"/>
              <a:gd name="connsiteY21" fmla="*/ 1660147 h 2677656"/>
              <a:gd name="connsiteX22" fmla="*/ 10101720 w 10101720"/>
              <a:gd name="connsiteY22" fmla="*/ 2677656 h 2677656"/>
              <a:gd name="connsiteX23" fmla="*/ 9406484 w 10101720"/>
              <a:gd name="connsiteY23" fmla="*/ 2677656 h 2677656"/>
              <a:gd name="connsiteX24" fmla="*/ 8913282 w 10101720"/>
              <a:gd name="connsiteY24" fmla="*/ 2677656 h 2677656"/>
              <a:gd name="connsiteX25" fmla="*/ 8420081 w 10101720"/>
              <a:gd name="connsiteY25" fmla="*/ 2677656 h 2677656"/>
              <a:gd name="connsiteX26" fmla="*/ 8027896 w 10101720"/>
              <a:gd name="connsiteY26" fmla="*/ 2677656 h 2677656"/>
              <a:gd name="connsiteX27" fmla="*/ 7231643 w 10101720"/>
              <a:gd name="connsiteY27" fmla="*/ 2677656 h 2677656"/>
              <a:gd name="connsiteX28" fmla="*/ 6536407 w 10101720"/>
              <a:gd name="connsiteY28" fmla="*/ 2677656 h 2677656"/>
              <a:gd name="connsiteX29" fmla="*/ 6043205 w 10101720"/>
              <a:gd name="connsiteY29" fmla="*/ 2677656 h 2677656"/>
              <a:gd name="connsiteX30" fmla="*/ 5550004 w 10101720"/>
              <a:gd name="connsiteY30" fmla="*/ 2677656 h 2677656"/>
              <a:gd name="connsiteX31" fmla="*/ 4955785 w 10101720"/>
              <a:gd name="connsiteY31" fmla="*/ 2677656 h 2677656"/>
              <a:gd name="connsiteX32" fmla="*/ 4159532 w 10101720"/>
              <a:gd name="connsiteY32" fmla="*/ 2677656 h 2677656"/>
              <a:gd name="connsiteX33" fmla="*/ 3767347 w 10101720"/>
              <a:gd name="connsiteY33" fmla="*/ 2677656 h 2677656"/>
              <a:gd name="connsiteX34" fmla="*/ 3173129 w 10101720"/>
              <a:gd name="connsiteY34" fmla="*/ 2677656 h 2677656"/>
              <a:gd name="connsiteX35" fmla="*/ 2780944 w 10101720"/>
              <a:gd name="connsiteY35" fmla="*/ 2677656 h 2677656"/>
              <a:gd name="connsiteX36" fmla="*/ 1984691 w 10101720"/>
              <a:gd name="connsiteY36" fmla="*/ 2677656 h 2677656"/>
              <a:gd name="connsiteX37" fmla="*/ 1289455 w 10101720"/>
              <a:gd name="connsiteY37" fmla="*/ 2677656 h 2677656"/>
              <a:gd name="connsiteX38" fmla="*/ 0 w 10101720"/>
              <a:gd name="connsiteY38" fmla="*/ 2677656 h 2677656"/>
              <a:gd name="connsiteX39" fmla="*/ 0 w 10101720"/>
              <a:gd name="connsiteY39" fmla="*/ 2115348 h 2677656"/>
              <a:gd name="connsiteX40" fmla="*/ 0 w 10101720"/>
              <a:gd name="connsiteY40" fmla="*/ 1579817 h 2677656"/>
              <a:gd name="connsiteX41" fmla="*/ 0 w 10101720"/>
              <a:gd name="connsiteY41" fmla="*/ 1097839 h 2677656"/>
              <a:gd name="connsiteX42" fmla="*/ 0 w 10101720"/>
              <a:gd name="connsiteY42" fmla="*/ 562308 h 2677656"/>
              <a:gd name="connsiteX43" fmla="*/ 0 w 10101720"/>
              <a:gd name="connsiteY43" fmla="*/ 0 h 2677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0101720" h="2677656" extrusionOk="0">
                <a:moveTo>
                  <a:pt x="0" y="0"/>
                </a:moveTo>
                <a:cubicBezTo>
                  <a:pt x="66471" y="-17843"/>
                  <a:pt x="172116" y="2008"/>
                  <a:pt x="291167" y="0"/>
                </a:cubicBezTo>
                <a:cubicBezTo>
                  <a:pt x="410218" y="-2008"/>
                  <a:pt x="536483" y="29304"/>
                  <a:pt x="683352" y="0"/>
                </a:cubicBezTo>
                <a:cubicBezTo>
                  <a:pt x="830222" y="-29304"/>
                  <a:pt x="1285641" y="74000"/>
                  <a:pt x="1479605" y="0"/>
                </a:cubicBezTo>
                <a:cubicBezTo>
                  <a:pt x="1673569" y="-74000"/>
                  <a:pt x="1952635" y="7003"/>
                  <a:pt x="2073824" y="0"/>
                </a:cubicBezTo>
                <a:cubicBezTo>
                  <a:pt x="2195013" y="-7003"/>
                  <a:pt x="2382901" y="30333"/>
                  <a:pt x="2668043" y="0"/>
                </a:cubicBezTo>
                <a:cubicBezTo>
                  <a:pt x="2953185" y="-30333"/>
                  <a:pt x="2885285" y="6743"/>
                  <a:pt x="3060227" y="0"/>
                </a:cubicBezTo>
                <a:cubicBezTo>
                  <a:pt x="3235169" y="-6743"/>
                  <a:pt x="3269029" y="19604"/>
                  <a:pt x="3351394" y="0"/>
                </a:cubicBezTo>
                <a:cubicBezTo>
                  <a:pt x="3433759" y="-19604"/>
                  <a:pt x="3634060" y="6212"/>
                  <a:pt x="3743579" y="0"/>
                </a:cubicBezTo>
                <a:cubicBezTo>
                  <a:pt x="3853098" y="-6212"/>
                  <a:pt x="4051938" y="28617"/>
                  <a:pt x="4135763" y="0"/>
                </a:cubicBezTo>
                <a:cubicBezTo>
                  <a:pt x="4219588" y="-28617"/>
                  <a:pt x="4475317" y="55961"/>
                  <a:pt x="4628965" y="0"/>
                </a:cubicBezTo>
                <a:cubicBezTo>
                  <a:pt x="4782613" y="-55961"/>
                  <a:pt x="5086792" y="29744"/>
                  <a:pt x="5223183" y="0"/>
                </a:cubicBezTo>
                <a:cubicBezTo>
                  <a:pt x="5359574" y="-29744"/>
                  <a:pt x="5731823" y="19428"/>
                  <a:pt x="6019437" y="0"/>
                </a:cubicBezTo>
                <a:cubicBezTo>
                  <a:pt x="6307051" y="-19428"/>
                  <a:pt x="6607058" y="65567"/>
                  <a:pt x="6815690" y="0"/>
                </a:cubicBezTo>
                <a:cubicBezTo>
                  <a:pt x="7024322" y="-65567"/>
                  <a:pt x="7240938" y="79319"/>
                  <a:pt x="7611943" y="0"/>
                </a:cubicBezTo>
                <a:cubicBezTo>
                  <a:pt x="7982948" y="-79319"/>
                  <a:pt x="8047236" y="28875"/>
                  <a:pt x="8206162" y="0"/>
                </a:cubicBezTo>
                <a:cubicBezTo>
                  <a:pt x="8365088" y="-28875"/>
                  <a:pt x="8659479" y="61501"/>
                  <a:pt x="8800381" y="0"/>
                </a:cubicBezTo>
                <a:cubicBezTo>
                  <a:pt x="8941283" y="-61501"/>
                  <a:pt x="9058251" y="8157"/>
                  <a:pt x="9192565" y="0"/>
                </a:cubicBezTo>
                <a:cubicBezTo>
                  <a:pt x="9326879" y="-8157"/>
                  <a:pt x="9664104" y="38810"/>
                  <a:pt x="10101720" y="0"/>
                </a:cubicBezTo>
                <a:cubicBezTo>
                  <a:pt x="10158922" y="250015"/>
                  <a:pt x="10046246" y="330617"/>
                  <a:pt x="10101720" y="562308"/>
                </a:cubicBezTo>
                <a:cubicBezTo>
                  <a:pt x="10157194" y="793999"/>
                  <a:pt x="10052389" y="874709"/>
                  <a:pt x="10101720" y="1071062"/>
                </a:cubicBezTo>
                <a:cubicBezTo>
                  <a:pt x="10151051" y="1267415"/>
                  <a:pt x="10093047" y="1485303"/>
                  <a:pt x="10101720" y="1660147"/>
                </a:cubicBezTo>
                <a:cubicBezTo>
                  <a:pt x="10110393" y="1834991"/>
                  <a:pt x="10021036" y="2368220"/>
                  <a:pt x="10101720" y="2677656"/>
                </a:cubicBezTo>
                <a:cubicBezTo>
                  <a:pt x="9943078" y="2678474"/>
                  <a:pt x="9617659" y="2606053"/>
                  <a:pt x="9406484" y="2677656"/>
                </a:cubicBezTo>
                <a:cubicBezTo>
                  <a:pt x="9195309" y="2749259"/>
                  <a:pt x="9074010" y="2628818"/>
                  <a:pt x="8913282" y="2677656"/>
                </a:cubicBezTo>
                <a:cubicBezTo>
                  <a:pt x="8752554" y="2726494"/>
                  <a:pt x="8629612" y="2632381"/>
                  <a:pt x="8420081" y="2677656"/>
                </a:cubicBezTo>
                <a:cubicBezTo>
                  <a:pt x="8210550" y="2722931"/>
                  <a:pt x="8199875" y="2676676"/>
                  <a:pt x="8027896" y="2677656"/>
                </a:cubicBezTo>
                <a:cubicBezTo>
                  <a:pt x="7855917" y="2678636"/>
                  <a:pt x="7597739" y="2608082"/>
                  <a:pt x="7231643" y="2677656"/>
                </a:cubicBezTo>
                <a:cubicBezTo>
                  <a:pt x="6865547" y="2747230"/>
                  <a:pt x="6850053" y="2638541"/>
                  <a:pt x="6536407" y="2677656"/>
                </a:cubicBezTo>
                <a:cubicBezTo>
                  <a:pt x="6222761" y="2716771"/>
                  <a:pt x="6200318" y="2660456"/>
                  <a:pt x="6043205" y="2677656"/>
                </a:cubicBezTo>
                <a:cubicBezTo>
                  <a:pt x="5886092" y="2694856"/>
                  <a:pt x="5695112" y="2649606"/>
                  <a:pt x="5550004" y="2677656"/>
                </a:cubicBezTo>
                <a:cubicBezTo>
                  <a:pt x="5404896" y="2705706"/>
                  <a:pt x="5152641" y="2674669"/>
                  <a:pt x="4955785" y="2677656"/>
                </a:cubicBezTo>
                <a:cubicBezTo>
                  <a:pt x="4758929" y="2680643"/>
                  <a:pt x="4388854" y="2610707"/>
                  <a:pt x="4159532" y="2677656"/>
                </a:cubicBezTo>
                <a:cubicBezTo>
                  <a:pt x="3930210" y="2744605"/>
                  <a:pt x="3925297" y="2639931"/>
                  <a:pt x="3767347" y="2677656"/>
                </a:cubicBezTo>
                <a:cubicBezTo>
                  <a:pt x="3609398" y="2715381"/>
                  <a:pt x="3433299" y="2663560"/>
                  <a:pt x="3173129" y="2677656"/>
                </a:cubicBezTo>
                <a:cubicBezTo>
                  <a:pt x="2912959" y="2691752"/>
                  <a:pt x="2894522" y="2637074"/>
                  <a:pt x="2780944" y="2677656"/>
                </a:cubicBezTo>
                <a:cubicBezTo>
                  <a:pt x="2667366" y="2718238"/>
                  <a:pt x="2230621" y="2666048"/>
                  <a:pt x="1984691" y="2677656"/>
                </a:cubicBezTo>
                <a:cubicBezTo>
                  <a:pt x="1738761" y="2689264"/>
                  <a:pt x="1633594" y="2621377"/>
                  <a:pt x="1289455" y="2677656"/>
                </a:cubicBezTo>
                <a:cubicBezTo>
                  <a:pt x="945316" y="2733935"/>
                  <a:pt x="414838" y="2650862"/>
                  <a:pt x="0" y="2677656"/>
                </a:cubicBezTo>
                <a:cubicBezTo>
                  <a:pt x="-18574" y="2411269"/>
                  <a:pt x="61966" y="2347902"/>
                  <a:pt x="0" y="2115348"/>
                </a:cubicBezTo>
                <a:cubicBezTo>
                  <a:pt x="-61966" y="1882794"/>
                  <a:pt x="39983" y="1723712"/>
                  <a:pt x="0" y="1579817"/>
                </a:cubicBezTo>
                <a:cubicBezTo>
                  <a:pt x="-39983" y="1435922"/>
                  <a:pt x="16327" y="1244208"/>
                  <a:pt x="0" y="1097839"/>
                </a:cubicBezTo>
                <a:cubicBezTo>
                  <a:pt x="-16327" y="951470"/>
                  <a:pt x="21348" y="732753"/>
                  <a:pt x="0" y="562308"/>
                </a:cubicBezTo>
                <a:cubicBezTo>
                  <a:pt x="-21348" y="391863"/>
                  <a:pt x="56054" y="167130"/>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buFont typeface="Wingdings" panose="05000000000000000000" pitchFamily="2" charset="2"/>
              <a:buChar char="q"/>
            </a:pPr>
            <a:r>
              <a:rPr lang="fr-FR" sz="2000" dirty="0">
                <a:solidFill>
                  <a:srgbClr val="2F479E"/>
                </a:solidFill>
                <a:latin typeface="Calibri" panose="020F0502020204030204" pitchFamily="34" charset="0"/>
                <a:cs typeface="Times New Roman" panose="02020603050405020304" pitchFamily="18" charset="0"/>
              </a:rPr>
              <a:t>A la création d’une Action, la Ressource de l’ODS (fiche Parcours) est maintenant automatiquement </a:t>
            </a:r>
            <a:r>
              <a:rPr lang="fr-FR" sz="2000" dirty="0" err="1">
                <a:solidFill>
                  <a:srgbClr val="2F479E"/>
                </a:solidFill>
                <a:latin typeface="Calibri" panose="020F0502020204030204" pitchFamily="34" charset="0"/>
                <a:cs typeface="Times New Roman" panose="02020603050405020304" pitchFamily="18" charset="0"/>
              </a:rPr>
              <a:t>pré-remplie</a:t>
            </a:r>
            <a:r>
              <a:rPr lang="fr-FR" sz="2000" dirty="0">
                <a:solidFill>
                  <a:srgbClr val="2F479E"/>
                </a:solidFill>
                <a:latin typeface="Calibri" panose="020F0502020204030204" pitchFamily="34" charset="0"/>
                <a:cs typeface="Times New Roman" panose="02020603050405020304" pitchFamily="18" charset="0"/>
              </a:rPr>
              <a:t> par défaut par la Ressource de l’action, avec possibilité de modification dans la fiche Parcours.</a:t>
            </a:r>
          </a:p>
          <a:p>
            <a:pPr marL="342900" indent="-342900" algn="just">
              <a:buFont typeface="Wingdings" panose="05000000000000000000" pitchFamily="2" charset="2"/>
              <a:buChar char="q"/>
            </a:pPr>
            <a:endPar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endParaRPr>
          </a:p>
          <a:p>
            <a:pPr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-&gt; même chose avec le Site de l’ODS ??</a:t>
            </a:r>
          </a:p>
          <a:p>
            <a:pPr algn="just"/>
            <a:endParaRPr lang="fr-FR" sz="800" dirty="0">
              <a:solidFill>
                <a:srgbClr val="2F479E"/>
              </a:solidFill>
              <a:latin typeface="Calibri" panose="020F0502020204030204" pitchFamily="34" charset="0"/>
              <a:ea typeface="Calibri" panose="020F0502020204030204" pitchFamily="34" charset="0"/>
              <a:cs typeface="Times New Roman" panose="02020603050405020304" pitchFamily="18" charset="0"/>
            </a:endParaRPr>
          </a:p>
          <a:p>
            <a:pPr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fr-FR" sz="2000" dirty="0">
                <a:solidFill>
                  <a:schemeClr val="accent2"/>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PAS D’AUTOMATISATION pour le moment, vu la diversité des situations métier</a:t>
            </a:r>
          </a:p>
          <a:p>
            <a:pPr algn="just"/>
            <a:r>
              <a:rPr lang="fr-FR" sz="2000" dirty="0">
                <a:solidFill>
                  <a:schemeClr val="accent2"/>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(cas de </a:t>
            </a:r>
            <a:r>
              <a:rPr lang="fr-FR" sz="2000" dirty="0" err="1">
                <a:solidFill>
                  <a:schemeClr val="accent2"/>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multi-site</a:t>
            </a:r>
            <a:r>
              <a:rPr lang="fr-FR" sz="2000" dirty="0">
                <a:solidFill>
                  <a:schemeClr val="accent2"/>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pour une même prestation)</a:t>
            </a:r>
          </a:p>
          <a:p>
            <a:pPr algn="just"/>
            <a:endPar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5" name="ZoneTexte 4">
            <a:extLst>
              <a:ext uri="{FF2B5EF4-FFF2-40B4-BE49-F238E27FC236}">
                <a16:creationId xmlns:a16="http://schemas.microsoft.com/office/drawing/2014/main" id="{B0E08CFD-5B80-4EEE-8B37-72485835D5E5}"/>
              </a:ext>
            </a:extLst>
          </p:cNvPr>
          <p:cNvSpPr txBox="1"/>
          <p:nvPr/>
        </p:nvSpPr>
        <p:spPr>
          <a:xfrm>
            <a:off x="477791" y="1067947"/>
            <a:ext cx="11389744" cy="1446550"/>
          </a:xfrm>
          <a:custGeom>
            <a:avLst/>
            <a:gdLst>
              <a:gd name="connsiteX0" fmla="*/ 0 w 11389744"/>
              <a:gd name="connsiteY0" fmla="*/ 0 h 1446550"/>
              <a:gd name="connsiteX1" fmla="*/ 257768 w 11389744"/>
              <a:gd name="connsiteY1" fmla="*/ 0 h 1446550"/>
              <a:gd name="connsiteX2" fmla="*/ 629433 w 11389744"/>
              <a:gd name="connsiteY2" fmla="*/ 0 h 1446550"/>
              <a:gd name="connsiteX3" fmla="*/ 1456688 w 11389744"/>
              <a:gd name="connsiteY3" fmla="*/ 0 h 1446550"/>
              <a:gd name="connsiteX4" fmla="*/ 2056149 w 11389744"/>
              <a:gd name="connsiteY4" fmla="*/ 0 h 1446550"/>
              <a:gd name="connsiteX5" fmla="*/ 2655609 w 11389744"/>
              <a:gd name="connsiteY5" fmla="*/ 0 h 1446550"/>
              <a:gd name="connsiteX6" fmla="*/ 3027274 w 11389744"/>
              <a:gd name="connsiteY6" fmla="*/ 0 h 1446550"/>
              <a:gd name="connsiteX7" fmla="*/ 3285042 w 11389744"/>
              <a:gd name="connsiteY7" fmla="*/ 0 h 1446550"/>
              <a:gd name="connsiteX8" fmla="*/ 3656707 w 11389744"/>
              <a:gd name="connsiteY8" fmla="*/ 0 h 1446550"/>
              <a:gd name="connsiteX9" fmla="*/ 4028373 w 11389744"/>
              <a:gd name="connsiteY9" fmla="*/ 0 h 1446550"/>
              <a:gd name="connsiteX10" fmla="*/ 4513935 w 11389744"/>
              <a:gd name="connsiteY10" fmla="*/ 0 h 1446550"/>
              <a:gd name="connsiteX11" fmla="*/ 5113396 w 11389744"/>
              <a:gd name="connsiteY11" fmla="*/ 0 h 1446550"/>
              <a:gd name="connsiteX12" fmla="*/ 5940651 w 11389744"/>
              <a:gd name="connsiteY12" fmla="*/ 0 h 1446550"/>
              <a:gd name="connsiteX13" fmla="*/ 6767906 w 11389744"/>
              <a:gd name="connsiteY13" fmla="*/ 0 h 1446550"/>
              <a:gd name="connsiteX14" fmla="*/ 7595161 w 11389744"/>
              <a:gd name="connsiteY14" fmla="*/ 0 h 1446550"/>
              <a:gd name="connsiteX15" fmla="*/ 8194621 w 11389744"/>
              <a:gd name="connsiteY15" fmla="*/ 0 h 1446550"/>
              <a:gd name="connsiteX16" fmla="*/ 8794081 w 11389744"/>
              <a:gd name="connsiteY16" fmla="*/ 0 h 1446550"/>
              <a:gd name="connsiteX17" fmla="*/ 9165747 w 11389744"/>
              <a:gd name="connsiteY17" fmla="*/ 0 h 1446550"/>
              <a:gd name="connsiteX18" fmla="*/ 9993002 w 11389744"/>
              <a:gd name="connsiteY18" fmla="*/ 0 h 1446550"/>
              <a:gd name="connsiteX19" fmla="*/ 10706359 w 11389744"/>
              <a:gd name="connsiteY19" fmla="*/ 0 h 1446550"/>
              <a:gd name="connsiteX20" fmla="*/ 11389744 w 11389744"/>
              <a:gd name="connsiteY20" fmla="*/ 0 h 1446550"/>
              <a:gd name="connsiteX21" fmla="*/ 11389744 w 11389744"/>
              <a:gd name="connsiteY21" fmla="*/ 467718 h 1446550"/>
              <a:gd name="connsiteX22" fmla="*/ 11389744 w 11389744"/>
              <a:gd name="connsiteY22" fmla="*/ 964367 h 1446550"/>
              <a:gd name="connsiteX23" fmla="*/ 11389744 w 11389744"/>
              <a:gd name="connsiteY23" fmla="*/ 1446550 h 1446550"/>
              <a:gd name="connsiteX24" fmla="*/ 10790284 w 11389744"/>
              <a:gd name="connsiteY24" fmla="*/ 1446550 h 1446550"/>
              <a:gd name="connsiteX25" fmla="*/ 10304721 w 11389744"/>
              <a:gd name="connsiteY25" fmla="*/ 1446550 h 1446550"/>
              <a:gd name="connsiteX26" fmla="*/ 9933056 w 11389744"/>
              <a:gd name="connsiteY26" fmla="*/ 1446550 h 1446550"/>
              <a:gd name="connsiteX27" fmla="*/ 9105801 w 11389744"/>
              <a:gd name="connsiteY27" fmla="*/ 1446550 h 1446550"/>
              <a:gd name="connsiteX28" fmla="*/ 8392443 w 11389744"/>
              <a:gd name="connsiteY28" fmla="*/ 1446550 h 1446550"/>
              <a:gd name="connsiteX29" fmla="*/ 7906880 w 11389744"/>
              <a:gd name="connsiteY29" fmla="*/ 1446550 h 1446550"/>
              <a:gd name="connsiteX30" fmla="*/ 7421317 w 11389744"/>
              <a:gd name="connsiteY30" fmla="*/ 1446550 h 1446550"/>
              <a:gd name="connsiteX31" fmla="*/ 6821857 w 11389744"/>
              <a:gd name="connsiteY31" fmla="*/ 1446550 h 1446550"/>
              <a:gd name="connsiteX32" fmla="*/ 5994602 w 11389744"/>
              <a:gd name="connsiteY32" fmla="*/ 1446550 h 1446550"/>
              <a:gd name="connsiteX33" fmla="*/ 5622937 w 11389744"/>
              <a:gd name="connsiteY33" fmla="*/ 1446550 h 1446550"/>
              <a:gd name="connsiteX34" fmla="*/ 5023477 w 11389744"/>
              <a:gd name="connsiteY34" fmla="*/ 1446550 h 1446550"/>
              <a:gd name="connsiteX35" fmla="*/ 4651811 w 11389744"/>
              <a:gd name="connsiteY35" fmla="*/ 1446550 h 1446550"/>
              <a:gd name="connsiteX36" fmla="*/ 3824556 w 11389744"/>
              <a:gd name="connsiteY36" fmla="*/ 1446550 h 1446550"/>
              <a:gd name="connsiteX37" fmla="*/ 3111198 w 11389744"/>
              <a:gd name="connsiteY37" fmla="*/ 1446550 h 1446550"/>
              <a:gd name="connsiteX38" fmla="*/ 2283943 w 11389744"/>
              <a:gd name="connsiteY38" fmla="*/ 1446550 h 1446550"/>
              <a:gd name="connsiteX39" fmla="*/ 1570586 w 11389744"/>
              <a:gd name="connsiteY39" fmla="*/ 1446550 h 1446550"/>
              <a:gd name="connsiteX40" fmla="*/ 1085023 w 11389744"/>
              <a:gd name="connsiteY40" fmla="*/ 1446550 h 1446550"/>
              <a:gd name="connsiteX41" fmla="*/ 599460 w 11389744"/>
              <a:gd name="connsiteY41" fmla="*/ 1446550 h 1446550"/>
              <a:gd name="connsiteX42" fmla="*/ 0 w 11389744"/>
              <a:gd name="connsiteY42" fmla="*/ 1446550 h 1446550"/>
              <a:gd name="connsiteX43" fmla="*/ 0 w 11389744"/>
              <a:gd name="connsiteY43" fmla="*/ 935436 h 1446550"/>
              <a:gd name="connsiteX44" fmla="*/ 0 w 11389744"/>
              <a:gd name="connsiteY44" fmla="*/ 482183 h 1446550"/>
              <a:gd name="connsiteX45" fmla="*/ 0 w 11389744"/>
              <a:gd name="connsiteY45" fmla="*/ 0 h 1446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11389744" h="1446550" extrusionOk="0">
                <a:moveTo>
                  <a:pt x="0" y="0"/>
                </a:moveTo>
                <a:cubicBezTo>
                  <a:pt x="100492" y="-18071"/>
                  <a:pt x="139345" y="22106"/>
                  <a:pt x="257768" y="0"/>
                </a:cubicBezTo>
                <a:cubicBezTo>
                  <a:pt x="376191" y="-22106"/>
                  <a:pt x="544938" y="14781"/>
                  <a:pt x="629433" y="0"/>
                </a:cubicBezTo>
                <a:cubicBezTo>
                  <a:pt x="713928" y="-14781"/>
                  <a:pt x="1126093" y="2940"/>
                  <a:pt x="1456688" y="0"/>
                </a:cubicBezTo>
                <a:cubicBezTo>
                  <a:pt x="1787283" y="-2940"/>
                  <a:pt x="1849916" y="6029"/>
                  <a:pt x="2056149" y="0"/>
                </a:cubicBezTo>
                <a:cubicBezTo>
                  <a:pt x="2262382" y="-6029"/>
                  <a:pt x="2416727" y="22272"/>
                  <a:pt x="2655609" y="0"/>
                </a:cubicBezTo>
                <a:cubicBezTo>
                  <a:pt x="2894491" y="-22272"/>
                  <a:pt x="2898616" y="18219"/>
                  <a:pt x="3027274" y="0"/>
                </a:cubicBezTo>
                <a:cubicBezTo>
                  <a:pt x="3155932" y="-18219"/>
                  <a:pt x="3162261" y="14357"/>
                  <a:pt x="3285042" y="0"/>
                </a:cubicBezTo>
                <a:cubicBezTo>
                  <a:pt x="3407823" y="-14357"/>
                  <a:pt x="3524985" y="22261"/>
                  <a:pt x="3656707" y="0"/>
                </a:cubicBezTo>
                <a:cubicBezTo>
                  <a:pt x="3788429" y="-22261"/>
                  <a:pt x="3875561" y="37032"/>
                  <a:pt x="4028373" y="0"/>
                </a:cubicBezTo>
                <a:cubicBezTo>
                  <a:pt x="4181185" y="-37032"/>
                  <a:pt x="4273359" y="31477"/>
                  <a:pt x="4513935" y="0"/>
                </a:cubicBezTo>
                <a:cubicBezTo>
                  <a:pt x="4754511" y="-31477"/>
                  <a:pt x="4901237" y="65263"/>
                  <a:pt x="5113396" y="0"/>
                </a:cubicBezTo>
                <a:cubicBezTo>
                  <a:pt x="5325555" y="-65263"/>
                  <a:pt x="5698329" y="12277"/>
                  <a:pt x="5940651" y="0"/>
                </a:cubicBezTo>
                <a:cubicBezTo>
                  <a:pt x="6182974" y="-12277"/>
                  <a:pt x="6441032" y="70594"/>
                  <a:pt x="6767906" y="0"/>
                </a:cubicBezTo>
                <a:cubicBezTo>
                  <a:pt x="7094781" y="-70594"/>
                  <a:pt x="7312918" y="33489"/>
                  <a:pt x="7595161" y="0"/>
                </a:cubicBezTo>
                <a:cubicBezTo>
                  <a:pt x="7877404" y="-33489"/>
                  <a:pt x="8027624" y="36916"/>
                  <a:pt x="8194621" y="0"/>
                </a:cubicBezTo>
                <a:cubicBezTo>
                  <a:pt x="8361618" y="-36916"/>
                  <a:pt x="8512335" y="20592"/>
                  <a:pt x="8794081" y="0"/>
                </a:cubicBezTo>
                <a:cubicBezTo>
                  <a:pt x="9075827" y="-20592"/>
                  <a:pt x="9052734" y="23693"/>
                  <a:pt x="9165747" y="0"/>
                </a:cubicBezTo>
                <a:cubicBezTo>
                  <a:pt x="9278760" y="-23693"/>
                  <a:pt x="9785451" y="3998"/>
                  <a:pt x="9993002" y="0"/>
                </a:cubicBezTo>
                <a:cubicBezTo>
                  <a:pt x="10200553" y="-3998"/>
                  <a:pt x="10462876" y="30032"/>
                  <a:pt x="10706359" y="0"/>
                </a:cubicBezTo>
                <a:cubicBezTo>
                  <a:pt x="10949842" y="-30032"/>
                  <a:pt x="11174553" y="17917"/>
                  <a:pt x="11389744" y="0"/>
                </a:cubicBezTo>
                <a:cubicBezTo>
                  <a:pt x="11432653" y="154101"/>
                  <a:pt x="11386068" y="312833"/>
                  <a:pt x="11389744" y="467718"/>
                </a:cubicBezTo>
                <a:cubicBezTo>
                  <a:pt x="11393420" y="622603"/>
                  <a:pt x="11386973" y="716451"/>
                  <a:pt x="11389744" y="964367"/>
                </a:cubicBezTo>
                <a:cubicBezTo>
                  <a:pt x="11392515" y="1212283"/>
                  <a:pt x="11346871" y="1333082"/>
                  <a:pt x="11389744" y="1446550"/>
                </a:cubicBezTo>
                <a:cubicBezTo>
                  <a:pt x="11256250" y="1502373"/>
                  <a:pt x="10971303" y="1391438"/>
                  <a:pt x="10790284" y="1446550"/>
                </a:cubicBezTo>
                <a:cubicBezTo>
                  <a:pt x="10609265" y="1501662"/>
                  <a:pt x="10451928" y="1405079"/>
                  <a:pt x="10304721" y="1446550"/>
                </a:cubicBezTo>
                <a:cubicBezTo>
                  <a:pt x="10157514" y="1488021"/>
                  <a:pt x="10102896" y="1436270"/>
                  <a:pt x="9933056" y="1446550"/>
                </a:cubicBezTo>
                <a:cubicBezTo>
                  <a:pt x="9763216" y="1456830"/>
                  <a:pt x="9322813" y="1434220"/>
                  <a:pt x="9105801" y="1446550"/>
                </a:cubicBezTo>
                <a:cubicBezTo>
                  <a:pt x="8888790" y="1458880"/>
                  <a:pt x="8607523" y="1427583"/>
                  <a:pt x="8392443" y="1446550"/>
                </a:cubicBezTo>
                <a:cubicBezTo>
                  <a:pt x="8177363" y="1465517"/>
                  <a:pt x="8006833" y="1418251"/>
                  <a:pt x="7906880" y="1446550"/>
                </a:cubicBezTo>
                <a:cubicBezTo>
                  <a:pt x="7806927" y="1474849"/>
                  <a:pt x="7558571" y="1424891"/>
                  <a:pt x="7421317" y="1446550"/>
                </a:cubicBezTo>
                <a:cubicBezTo>
                  <a:pt x="7284063" y="1468209"/>
                  <a:pt x="7095931" y="1379110"/>
                  <a:pt x="6821857" y="1446550"/>
                </a:cubicBezTo>
                <a:cubicBezTo>
                  <a:pt x="6547783" y="1513990"/>
                  <a:pt x="6268541" y="1358395"/>
                  <a:pt x="5994602" y="1446550"/>
                </a:cubicBezTo>
                <a:cubicBezTo>
                  <a:pt x="5720664" y="1534705"/>
                  <a:pt x="5720155" y="1412975"/>
                  <a:pt x="5622937" y="1446550"/>
                </a:cubicBezTo>
                <a:cubicBezTo>
                  <a:pt x="5525719" y="1480125"/>
                  <a:pt x="5308199" y="1420460"/>
                  <a:pt x="5023477" y="1446550"/>
                </a:cubicBezTo>
                <a:cubicBezTo>
                  <a:pt x="4738755" y="1472640"/>
                  <a:pt x="4833839" y="1421338"/>
                  <a:pt x="4651811" y="1446550"/>
                </a:cubicBezTo>
                <a:cubicBezTo>
                  <a:pt x="4469783" y="1471762"/>
                  <a:pt x="4100726" y="1348697"/>
                  <a:pt x="3824556" y="1446550"/>
                </a:cubicBezTo>
                <a:cubicBezTo>
                  <a:pt x="3548387" y="1544403"/>
                  <a:pt x="3459843" y="1423574"/>
                  <a:pt x="3111198" y="1446550"/>
                </a:cubicBezTo>
                <a:cubicBezTo>
                  <a:pt x="2762553" y="1469526"/>
                  <a:pt x="2546066" y="1388509"/>
                  <a:pt x="2283943" y="1446550"/>
                </a:cubicBezTo>
                <a:cubicBezTo>
                  <a:pt x="2021820" y="1504591"/>
                  <a:pt x="1815428" y="1384753"/>
                  <a:pt x="1570586" y="1446550"/>
                </a:cubicBezTo>
                <a:cubicBezTo>
                  <a:pt x="1325744" y="1508347"/>
                  <a:pt x="1188859" y="1445068"/>
                  <a:pt x="1085023" y="1446550"/>
                </a:cubicBezTo>
                <a:cubicBezTo>
                  <a:pt x="981187" y="1448032"/>
                  <a:pt x="840849" y="1397347"/>
                  <a:pt x="599460" y="1446550"/>
                </a:cubicBezTo>
                <a:cubicBezTo>
                  <a:pt x="358071" y="1495753"/>
                  <a:pt x="131637" y="1415582"/>
                  <a:pt x="0" y="1446550"/>
                </a:cubicBezTo>
                <a:cubicBezTo>
                  <a:pt x="-29480" y="1256432"/>
                  <a:pt x="23750" y="1090066"/>
                  <a:pt x="0" y="935436"/>
                </a:cubicBezTo>
                <a:cubicBezTo>
                  <a:pt x="-23750" y="780806"/>
                  <a:pt x="24220" y="653322"/>
                  <a:pt x="0" y="482183"/>
                </a:cubicBezTo>
                <a:cubicBezTo>
                  <a:pt x="-24220" y="311044"/>
                  <a:pt x="23918" y="119330"/>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buFont typeface="Wingdings" panose="05000000000000000000" pitchFamily="2" charset="2"/>
              <a:buChar char="q"/>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Ne pas générer d’alerte « barre rouge » dans l’agenda pour les actions « sur dossier » si Présence non renseignée.</a:t>
            </a:r>
          </a:p>
          <a:p>
            <a:pPr algn="just"/>
            <a:endParaRPr lang="fr-FR" sz="800" dirty="0">
              <a:solidFill>
                <a:srgbClr val="2F479E"/>
              </a:solidFill>
              <a:latin typeface="Calibri" panose="020F0502020204030204" pitchFamily="34" charset="0"/>
              <a:ea typeface="Calibri" panose="020F0502020204030204" pitchFamily="34" charset="0"/>
              <a:cs typeface="Times New Roman" panose="02020603050405020304" pitchFamily="18" charset="0"/>
            </a:endParaRPr>
          </a:p>
          <a:p>
            <a:pPr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fr-FR" sz="2000" dirty="0">
                <a:solidFill>
                  <a:schemeClr val="accent2"/>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NE RIEN CHANGER</a:t>
            </a:r>
          </a:p>
          <a:p>
            <a:pPr algn="just"/>
            <a:r>
              <a:rPr lang="fr-FR" sz="2000" dirty="0">
                <a:solidFill>
                  <a:schemeClr val="accent2"/>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car certaines BGE souhaite que la présence puisse être renseigné au cas ou action n’a pas lieu</a:t>
            </a:r>
            <a:endPar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6" name="Image 5" descr="Une image contenant jeu&#10;&#10;Description générée automatiquement">
            <a:extLst>
              <a:ext uri="{FF2B5EF4-FFF2-40B4-BE49-F238E27FC236}">
                <a16:creationId xmlns:a16="http://schemas.microsoft.com/office/drawing/2014/main" id="{97DB4542-23FC-DD7C-A579-7AF0955191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12959" y="247487"/>
            <a:ext cx="1099552" cy="706462"/>
          </a:xfrm>
          <a:prstGeom prst="rect">
            <a:avLst/>
          </a:prstGeom>
        </p:spPr>
      </p:pic>
    </p:spTree>
    <p:extLst>
      <p:ext uri="{BB962C8B-B14F-4D97-AF65-F5344CB8AC3E}">
        <p14:creationId xmlns:p14="http://schemas.microsoft.com/office/powerpoint/2010/main" val="4158478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878439" y="1567740"/>
            <a:ext cx="9144000" cy="2692815"/>
          </a:xfrm>
        </p:spPr>
        <p:txBody>
          <a:bodyPr>
            <a:normAutofit fontScale="90000"/>
          </a:bodyPr>
          <a:lstStyle/>
          <a:p>
            <a:pPr>
              <a:lnSpc>
                <a:spcPct val="150000"/>
              </a:lnSpc>
              <a:spcAft>
                <a:spcPts val="1000"/>
              </a:spcAft>
            </a:pPr>
            <a:r>
              <a:rPr lang="fr-FR" dirty="0">
                <a:solidFill>
                  <a:srgbClr val="2F479E"/>
                </a:solidFill>
                <a:latin typeface="ITC Avant Garde Std Bk" panose="020B0502020202020204" pitchFamily="34" charset="0"/>
              </a:rPr>
              <a:t>|NOUVEAUTES|</a:t>
            </a:r>
            <a:br>
              <a:rPr lang="fr-FR" dirty="0">
                <a:solidFill>
                  <a:srgbClr val="2F479E"/>
                </a:solidFill>
                <a:latin typeface="ITC Avant Garde Std Bk" panose="020B0502020202020204" pitchFamily="34" charset="0"/>
              </a:rPr>
            </a:br>
            <a:r>
              <a:rPr lang="fr-FR" dirty="0">
                <a:solidFill>
                  <a:schemeClr val="accent2"/>
                </a:solidFill>
                <a:latin typeface="ITC Avant Garde Std Bk" panose="020B0502020202020204" pitchFamily="34" charset="0"/>
              </a:rPr>
              <a:t>PARAMETRAGE</a:t>
            </a:r>
            <a:endParaRPr lang="fr-FR" sz="4400" dirty="0">
              <a:solidFill>
                <a:schemeClr val="accent2"/>
              </a:solidFill>
              <a:latin typeface="ITC Avant Garde Std Bk" panose="020B0502020202020204" pitchFamily="34" charset="0"/>
            </a:endParaRPr>
          </a:p>
        </p:txBody>
      </p:sp>
      <p:pic>
        <p:nvPicPr>
          <p:cNvPr id="7" name="Image 6" descr="Une image contenant jeu&#10;&#10;Description générée automatiquement">
            <a:extLst>
              <a:ext uri="{FF2B5EF4-FFF2-40B4-BE49-F238E27FC236}">
                <a16:creationId xmlns:a16="http://schemas.microsoft.com/office/drawing/2014/main" id="{A838307C-333D-432D-891B-AC273343A4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3525" y="377411"/>
            <a:ext cx="2137145" cy="1373116"/>
          </a:xfrm>
          <a:prstGeom prst="rect">
            <a:avLst/>
          </a:prstGeom>
        </p:spPr>
      </p:pic>
      <p:sp>
        <p:nvSpPr>
          <p:cNvPr id="4" name="ZoneTexte 3">
            <a:extLst>
              <a:ext uri="{FF2B5EF4-FFF2-40B4-BE49-F238E27FC236}">
                <a16:creationId xmlns:a16="http://schemas.microsoft.com/office/drawing/2014/main" id="{003D4B86-B5CB-5FD8-3EF1-0FD78B23951A}"/>
              </a:ext>
            </a:extLst>
          </p:cNvPr>
          <p:cNvSpPr txBox="1"/>
          <p:nvPr/>
        </p:nvSpPr>
        <p:spPr>
          <a:xfrm>
            <a:off x="5643717" y="5290260"/>
            <a:ext cx="4336025" cy="523220"/>
          </a:xfrm>
          <a:prstGeom prst="rect">
            <a:avLst/>
          </a:prstGeom>
          <a:solidFill>
            <a:schemeClr val="bg2"/>
          </a:solidFill>
        </p:spPr>
        <p:txBody>
          <a:bodyPr wrap="square">
            <a:spAutoFit/>
          </a:bodyPr>
          <a:lstStyle/>
          <a:p>
            <a:pPr algn="ctr"/>
            <a:r>
              <a:rPr lang="fr-FR" sz="2800" dirty="0">
                <a:solidFill>
                  <a:srgbClr val="2F479E"/>
                </a:solidFill>
                <a:latin typeface="ITC Avant Garde Std Bk" panose="020B0502020202020204" pitchFamily="34" charset="0"/>
              </a:rPr>
              <a:t>du 7 juillet au 29 août 2022</a:t>
            </a:r>
            <a:endParaRPr lang="fr-FR" sz="2800" dirty="0"/>
          </a:p>
        </p:txBody>
      </p:sp>
    </p:spTree>
    <p:extLst>
      <p:ext uri="{BB962C8B-B14F-4D97-AF65-F5344CB8AC3E}">
        <p14:creationId xmlns:p14="http://schemas.microsoft.com/office/powerpoint/2010/main" val="25484933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37191" y="2121195"/>
            <a:ext cx="10717618" cy="2615609"/>
          </a:xfrm>
        </p:spPr>
        <p:txBody>
          <a:bodyPr>
            <a:normAutofit/>
          </a:bodyPr>
          <a:lstStyle/>
          <a:p>
            <a:r>
              <a:rPr lang="fr-FR" dirty="0">
                <a:solidFill>
                  <a:srgbClr val="2F479E"/>
                </a:solidFill>
                <a:latin typeface="ITC Avant Garde Std Bk" panose="020B0502020202020204" pitchFamily="34" charset="0"/>
              </a:rPr>
              <a:t>MERCI </a:t>
            </a:r>
            <a:br>
              <a:rPr lang="fr-FR" dirty="0">
                <a:solidFill>
                  <a:srgbClr val="2F479E"/>
                </a:solidFill>
                <a:latin typeface="ITC Avant Garde Std Bk" panose="020B0502020202020204" pitchFamily="34" charset="0"/>
              </a:rPr>
            </a:br>
            <a:r>
              <a:rPr lang="fr-FR" dirty="0">
                <a:solidFill>
                  <a:srgbClr val="2F479E"/>
                </a:solidFill>
                <a:latin typeface="ITC Avant Garde Std Bk" panose="020B0502020202020204" pitchFamily="34" charset="0"/>
              </a:rPr>
              <a:t>DE VOTRE ATTENTION </a:t>
            </a:r>
            <a:br>
              <a:rPr lang="fr-FR" dirty="0">
                <a:solidFill>
                  <a:srgbClr val="2F479E"/>
                </a:solidFill>
                <a:latin typeface="ITC Avant Garde Std Bk" panose="020B0502020202020204" pitchFamily="34" charset="0"/>
              </a:rPr>
            </a:br>
            <a:r>
              <a:rPr lang="fr-FR" dirty="0">
                <a:solidFill>
                  <a:srgbClr val="2F479E"/>
                </a:solidFill>
                <a:latin typeface="ITC Avant Garde Std Bk" panose="020B0502020202020204" pitchFamily="34" charset="0"/>
              </a:rPr>
              <a:t>et PARTICIPATION</a:t>
            </a:r>
            <a:endParaRPr lang="fr-FR" sz="4400" dirty="0">
              <a:solidFill>
                <a:srgbClr val="2F479E"/>
              </a:solidFill>
              <a:latin typeface="ITC Avant Garde Std Bk" panose="020B0502020202020204" pitchFamily="34" charset="0"/>
            </a:endParaRPr>
          </a:p>
        </p:txBody>
      </p:sp>
      <p:pic>
        <p:nvPicPr>
          <p:cNvPr id="7" name="Image 6" descr="Une image contenant jeu&#10;&#10;Description générée automatiquement">
            <a:extLst>
              <a:ext uri="{FF2B5EF4-FFF2-40B4-BE49-F238E27FC236}">
                <a16:creationId xmlns:a16="http://schemas.microsoft.com/office/drawing/2014/main" id="{A838307C-333D-432D-891B-AC273343A4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3525" y="377411"/>
            <a:ext cx="2137145" cy="1373116"/>
          </a:xfrm>
          <a:prstGeom prst="rect">
            <a:avLst/>
          </a:prstGeom>
        </p:spPr>
      </p:pic>
    </p:spTree>
    <p:extLst>
      <p:ext uri="{BB962C8B-B14F-4D97-AF65-F5344CB8AC3E}">
        <p14:creationId xmlns:p14="http://schemas.microsoft.com/office/powerpoint/2010/main" val="4177850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descr="Une image contenant jeu&#10;&#10;Description générée automatiquement">
            <a:extLst>
              <a:ext uri="{FF2B5EF4-FFF2-40B4-BE49-F238E27FC236}">
                <a16:creationId xmlns:a16="http://schemas.microsoft.com/office/drawing/2014/main" id="{9DA96F69-772A-4B86-85D9-8857FBCAEF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10248" y="194058"/>
            <a:ext cx="1099552" cy="706462"/>
          </a:xfrm>
          <a:prstGeom prst="rect">
            <a:avLst/>
          </a:prstGeom>
        </p:spPr>
      </p:pic>
      <p:sp>
        <p:nvSpPr>
          <p:cNvPr id="10" name="ZoneTexte 9">
            <a:extLst>
              <a:ext uri="{FF2B5EF4-FFF2-40B4-BE49-F238E27FC236}">
                <a16:creationId xmlns:a16="http://schemas.microsoft.com/office/drawing/2014/main" id="{748FCAE0-5AE3-40CB-B7A8-6304A9E0D697}"/>
              </a:ext>
            </a:extLst>
          </p:cNvPr>
          <p:cNvSpPr txBox="1"/>
          <p:nvPr/>
        </p:nvSpPr>
        <p:spPr>
          <a:xfrm>
            <a:off x="379469" y="1205091"/>
            <a:ext cx="9436045" cy="2708434"/>
          </a:xfrm>
          <a:custGeom>
            <a:avLst/>
            <a:gdLst>
              <a:gd name="connsiteX0" fmla="*/ 0 w 9436045"/>
              <a:gd name="connsiteY0" fmla="*/ 0 h 2708434"/>
              <a:gd name="connsiteX1" fmla="*/ 306671 w 9436045"/>
              <a:gd name="connsiteY1" fmla="*/ 0 h 2708434"/>
              <a:gd name="connsiteX2" fmla="*/ 707703 w 9436045"/>
              <a:gd name="connsiteY2" fmla="*/ 0 h 2708434"/>
              <a:gd name="connsiteX3" fmla="*/ 1486177 w 9436045"/>
              <a:gd name="connsiteY3" fmla="*/ 0 h 2708434"/>
              <a:gd name="connsiteX4" fmla="*/ 2075930 w 9436045"/>
              <a:gd name="connsiteY4" fmla="*/ 0 h 2708434"/>
              <a:gd name="connsiteX5" fmla="*/ 2665683 w 9436045"/>
              <a:gd name="connsiteY5" fmla="*/ 0 h 2708434"/>
              <a:gd name="connsiteX6" fmla="*/ 3066715 w 9436045"/>
              <a:gd name="connsiteY6" fmla="*/ 0 h 2708434"/>
              <a:gd name="connsiteX7" fmla="*/ 3373386 w 9436045"/>
              <a:gd name="connsiteY7" fmla="*/ 0 h 2708434"/>
              <a:gd name="connsiteX8" fmla="*/ 3774418 w 9436045"/>
              <a:gd name="connsiteY8" fmla="*/ 0 h 2708434"/>
              <a:gd name="connsiteX9" fmla="*/ 4175450 w 9436045"/>
              <a:gd name="connsiteY9" fmla="*/ 0 h 2708434"/>
              <a:gd name="connsiteX10" fmla="*/ 4670842 w 9436045"/>
              <a:gd name="connsiteY10" fmla="*/ 0 h 2708434"/>
              <a:gd name="connsiteX11" fmla="*/ 5260595 w 9436045"/>
              <a:gd name="connsiteY11" fmla="*/ 0 h 2708434"/>
              <a:gd name="connsiteX12" fmla="*/ 6039069 w 9436045"/>
              <a:gd name="connsiteY12" fmla="*/ 0 h 2708434"/>
              <a:gd name="connsiteX13" fmla="*/ 6817543 w 9436045"/>
              <a:gd name="connsiteY13" fmla="*/ 0 h 2708434"/>
              <a:gd name="connsiteX14" fmla="*/ 7596016 w 9436045"/>
              <a:gd name="connsiteY14" fmla="*/ 0 h 2708434"/>
              <a:gd name="connsiteX15" fmla="*/ 8185769 w 9436045"/>
              <a:gd name="connsiteY15" fmla="*/ 0 h 2708434"/>
              <a:gd name="connsiteX16" fmla="*/ 8775522 w 9436045"/>
              <a:gd name="connsiteY16" fmla="*/ 0 h 2708434"/>
              <a:gd name="connsiteX17" fmla="*/ 9436045 w 9436045"/>
              <a:gd name="connsiteY17" fmla="*/ 0 h 2708434"/>
              <a:gd name="connsiteX18" fmla="*/ 9436045 w 9436045"/>
              <a:gd name="connsiteY18" fmla="*/ 595855 h 2708434"/>
              <a:gd name="connsiteX19" fmla="*/ 9436045 w 9436045"/>
              <a:gd name="connsiteY19" fmla="*/ 1137542 h 2708434"/>
              <a:gd name="connsiteX20" fmla="*/ 9436045 w 9436045"/>
              <a:gd name="connsiteY20" fmla="*/ 1652145 h 2708434"/>
              <a:gd name="connsiteX21" fmla="*/ 9436045 w 9436045"/>
              <a:gd name="connsiteY21" fmla="*/ 2708434 h 2708434"/>
              <a:gd name="connsiteX22" fmla="*/ 8751932 w 9436045"/>
              <a:gd name="connsiteY22" fmla="*/ 2708434 h 2708434"/>
              <a:gd name="connsiteX23" fmla="*/ 8256539 w 9436045"/>
              <a:gd name="connsiteY23" fmla="*/ 2708434 h 2708434"/>
              <a:gd name="connsiteX24" fmla="*/ 7761147 w 9436045"/>
              <a:gd name="connsiteY24" fmla="*/ 2708434 h 2708434"/>
              <a:gd name="connsiteX25" fmla="*/ 7265755 w 9436045"/>
              <a:gd name="connsiteY25" fmla="*/ 2708434 h 2708434"/>
              <a:gd name="connsiteX26" fmla="*/ 6864723 w 9436045"/>
              <a:gd name="connsiteY26" fmla="*/ 2708434 h 2708434"/>
              <a:gd name="connsiteX27" fmla="*/ 6086249 w 9436045"/>
              <a:gd name="connsiteY27" fmla="*/ 2708434 h 2708434"/>
              <a:gd name="connsiteX28" fmla="*/ 5402136 w 9436045"/>
              <a:gd name="connsiteY28" fmla="*/ 2708434 h 2708434"/>
              <a:gd name="connsiteX29" fmla="*/ 4906743 w 9436045"/>
              <a:gd name="connsiteY29" fmla="*/ 2708434 h 2708434"/>
              <a:gd name="connsiteX30" fmla="*/ 4411351 w 9436045"/>
              <a:gd name="connsiteY30" fmla="*/ 2708434 h 2708434"/>
              <a:gd name="connsiteX31" fmla="*/ 3821598 w 9436045"/>
              <a:gd name="connsiteY31" fmla="*/ 2708434 h 2708434"/>
              <a:gd name="connsiteX32" fmla="*/ 3043125 w 9436045"/>
              <a:gd name="connsiteY32" fmla="*/ 2708434 h 2708434"/>
              <a:gd name="connsiteX33" fmla="*/ 2642093 w 9436045"/>
              <a:gd name="connsiteY33" fmla="*/ 2708434 h 2708434"/>
              <a:gd name="connsiteX34" fmla="*/ 2052340 w 9436045"/>
              <a:gd name="connsiteY34" fmla="*/ 2708434 h 2708434"/>
              <a:gd name="connsiteX35" fmla="*/ 1651308 w 9436045"/>
              <a:gd name="connsiteY35" fmla="*/ 2708434 h 2708434"/>
              <a:gd name="connsiteX36" fmla="*/ 872834 w 9436045"/>
              <a:gd name="connsiteY36" fmla="*/ 2708434 h 2708434"/>
              <a:gd name="connsiteX37" fmla="*/ 0 w 9436045"/>
              <a:gd name="connsiteY37" fmla="*/ 2708434 h 2708434"/>
              <a:gd name="connsiteX38" fmla="*/ 0 w 9436045"/>
              <a:gd name="connsiteY38" fmla="*/ 2112579 h 2708434"/>
              <a:gd name="connsiteX39" fmla="*/ 0 w 9436045"/>
              <a:gd name="connsiteY39" fmla="*/ 1597976 h 2708434"/>
              <a:gd name="connsiteX40" fmla="*/ 0 w 9436045"/>
              <a:gd name="connsiteY40" fmla="*/ 1056289 h 2708434"/>
              <a:gd name="connsiteX41" fmla="*/ 0 w 9436045"/>
              <a:gd name="connsiteY41" fmla="*/ 568771 h 2708434"/>
              <a:gd name="connsiteX42" fmla="*/ 0 w 9436045"/>
              <a:gd name="connsiteY42" fmla="*/ 0 h 2708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9436045" h="2708434" extrusionOk="0">
                <a:moveTo>
                  <a:pt x="0" y="0"/>
                </a:moveTo>
                <a:cubicBezTo>
                  <a:pt x="97872" y="-7421"/>
                  <a:pt x="237145" y="29475"/>
                  <a:pt x="306671" y="0"/>
                </a:cubicBezTo>
                <a:cubicBezTo>
                  <a:pt x="376197" y="-29475"/>
                  <a:pt x="578079" y="11583"/>
                  <a:pt x="707703" y="0"/>
                </a:cubicBezTo>
                <a:cubicBezTo>
                  <a:pt x="837327" y="-11583"/>
                  <a:pt x="1149199" y="24777"/>
                  <a:pt x="1486177" y="0"/>
                </a:cubicBezTo>
                <a:cubicBezTo>
                  <a:pt x="1823155" y="-24777"/>
                  <a:pt x="1885268" y="57545"/>
                  <a:pt x="2075930" y="0"/>
                </a:cubicBezTo>
                <a:cubicBezTo>
                  <a:pt x="2266592" y="-57545"/>
                  <a:pt x="2534913" y="37061"/>
                  <a:pt x="2665683" y="0"/>
                </a:cubicBezTo>
                <a:cubicBezTo>
                  <a:pt x="2796453" y="-37061"/>
                  <a:pt x="2891764" y="34291"/>
                  <a:pt x="3066715" y="0"/>
                </a:cubicBezTo>
                <a:cubicBezTo>
                  <a:pt x="3241666" y="-34291"/>
                  <a:pt x="3294863" y="4832"/>
                  <a:pt x="3373386" y="0"/>
                </a:cubicBezTo>
                <a:cubicBezTo>
                  <a:pt x="3451909" y="-4832"/>
                  <a:pt x="3660681" y="37022"/>
                  <a:pt x="3774418" y="0"/>
                </a:cubicBezTo>
                <a:cubicBezTo>
                  <a:pt x="3888155" y="-37022"/>
                  <a:pt x="4035612" y="25853"/>
                  <a:pt x="4175450" y="0"/>
                </a:cubicBezTo>
                <a:cubicBezTo>
                  <a:pt x="4315288" y="-25853"/>
                  <a:pt x="4495680" y="8143"/>
                  <a:pt x="4670842" y="0"/>
                </a:cubicBezTo>
                <a:cubicBezTo>
                  <a:pt x="4846004" y="-8143"/>
                  <a:pt x="5048345" y="54862"/>
                  <a:pt x="5260595" y="0"/>
                </a:cubicBezTo>
                <a:cubicBezTo>
                  <a:pt x="5472845" y="-54862"/>
                  <a:pt x="5677260" y="2084"/>
                  <a:pt x="6039069" y="0"/>
                </a:cubicBezTo>
                <a:cubicBezTo>
                  <a:pt x="6400878" y="-2084"/>
                  <a:pt x="6586957" y="23094"/>
                  <a:pt x="6817543" y="0"/>
                </a:cubicBezTo>
                <a:cubicBezTo>
                  <a:pt x="7048129" y="-23094"/>
                  <a:pt x="7257329" y="34363"/>
                  <a:pt x="7596016" y="0"/>
                </a:cubicBezTo>
                <a:cubicBezTo>
                  <a:pt x="7934703" y="-34363"/>
                  <a:pt x="7980904" y="7846"/>
                  <a:pt x="8185769" y="0"/>
                </a:cubicBezTo>
                <a:cubicBezTo>
                  <a:pt x="8390634" y="-7846"/>
                  <a:pt x="8594574" y="28620"/>
                  <a:pt x="8775522" y="0"/>
                </a:cubicBezTo>
                <a:cubicBezTo>
                  <a:pt x="8956470" y="-28620"/>
                  <a:pt x="9252621" y="24249"/>
                  <a:pt x="9436045" y="0"/>
                </a:cubicBezTo>
                <a:cubicBezTo>
                  <a:pt x="9438989" y="165085"/>
                  <a:pt x="9422194" y="455563"/>
                  <a:pt x="9436045" y="595855"/>
                </a:cubicBezTo>
                <a:cubicBezTo>
                  <a:pt x="9449896" y="736148"/>
                  <a:pt x="9427098" y="950536"/>
                  <a:pt x="9436045" y="1137542"/>
                </a:cubicBezTo>
                <a:cubicBezTo>
                  <a:pt x="9444992" y="1324548"/>
                  <a:pt x="9419625" y="1488018"/>
                  <a:pt x="9436045" y="1652145"/>
                </a:cubicBezTo>
                <a:cubicBezTo>
                  <a:pt x="9452465" y="1816272"/>
                  <a:pt x="9394652" y="2233409"/>
                  <a:pt x="9436045" y="2708434"/>
                </a:cubicBezTo>
                <a:cubicBezTo>
                  <a:pt x="9229868" y="2749091"/>
                  <a:pt x="8919483" y="2639534"/>
                  <a:pt x="8751932" y="2708434"/>
                </a:cubicBezTo>
                <a:cubicBezTo>
                  <a:pt x="8584381" y="2777334"/>
                  <a:pt x="8369552" y="2706264"/>
                  <a:pt x="8256539" y="2708434"/>
                </a:cubicBezTo>
                <a:cubicBezTo>
                  <a:pt x="8143526" y="2710604"/>
                  <a:pt x="7997452" y="2697861"/>
                  <a:pt x="7761147" y="2708434"/>
                </a:cubicBezTo>
                <a:cubicBezTo>
                  <a:pt x="7524842" y="2719007"/>
                  <a:pt x="7393339" y="2687936"/>
                  <a:pt x="7265755" y="2708434"/>
                </a:cubicBezTo>
                <a:cubicBezTo>
                  <a:pt x="7138171" y="2728932"/>
                  <a:pt x="6952461" y="2683353"/>
                  <a:pt x="6864723" y="2708434"/>
                </a:cubicBezTo>
                <a:cubicBezTo>
                  <a:pt x="6776985" y="2733515"/>
                  <a:pt x="6328692" y="2625648"/>
                  <a:pt x="6086249" y="2708434"/>
                </a:cubicBezTo>
                <a:cubicBezTo>
                  <a:pt x="5843806" y="2791220"/>
                  <a:pt x="5635146" y="2682589"/>
                  <a:pt x="5402136" y="2708434"/>
                </a:cubicBezTo>
                <a:cubicBezTo>
                  <a:pt x="5169126" y="2734279"/>
                  <a:pt x="5088103" y="2702898"/>
                  <a:pt x="4906743" y="2708434"/>
                </a:cubicBezTo>
                <a:cubicBezTo>
                  <a:pt x="4725383" y="2713970"/>
                  <a:pt x="4516739" y="2649654"/>
                  <a:pt x="4411351" y="2708434"/>
                </a:cubicBezTo>
                <a:cubicBezTo>
                  <a:pt x="4305963" y="2767214"/>
                  <a:pt x="4059900" y="2682207"/>
                  <a:pt x="3821598" y="2708434"/>
                </a:cubicBezTo>
                <a:cubicBezTo>
                  <a:pt x="3583296" y="2734661"/>
                  <a:pt x="3363370" y="2696336"/>
                  <a:pt x="3043125" y="2708434"/>
                </a:cubicBezTo>
                <a:cubicBezTo>
                  <a:pt x="2722880" y="2720532"/>
                  <a:pt x="2754379" y="2693364"/>
                  <a:pt x="2642093" y="2708434"/>
                </a:cubicBezTo>
                <a:cubicBezTo>
                  <a:pt x="2529807" y="2723504"/>
                  <a:pt x="2252796" y="2700962"/>
                  <a:pt x="2052340" y="2708434"/>
                </a:cubicBezTo>
                <a:cubicBezTo>
                  <a:pt x="1851884" y="2715906"/>
                  <a:pt x="1752771" y="2675436"/>
                  <a:pt x="1651308" y="2708434"/>
                </a:cubicBezTo>
                <a:cubicBezTo>
                  <a:pt x="1549845" y="2741432"/>
                  <a:pt x="1048270" y="2629933"/>
                  <a:pt x="872834" y="2708434"/>
                </a:cubicBezTo>
                <a:cubicBezTo>
                  <a:pt x="697398" y="2786935"/>
                  <a:pt x="321312" y="2628062"/>
                  <a:pt x="0" y="2708434"/>
                </a:cubicBezTo>
                <a:cubicBezTo>
                  <a:pt x="-9991" y="2464914"/>
                  <a:pt x="10673" y="2289586"/>
                  <a:pt x="0" y="2112579"/>
                </a:cubicBezTo>
                <a:cubicBezTo>
                  <a:pt x="-10673" y="1935573"/>
                  <a:pt x="52503" y="1836315"/>
                  <a:pt x="0" y="1597976"/>
                </a:cubicBezTo>
                <a:cubicBezTo>
                  <a:pt x="-52503" y="1359637"/>
                  <a:pt x="58536" y="1294610"/>
                  <a:pt x="0" y="1056289"/>
                </a:cubicBezTo>
                <a:cubicBezTo>
                  <a:pt x="-58536" y="817968"/>
                  <a:pt x="41525" y="802647"/>
                  <a:pt x="0" y="568771"/>
                </a:cubicBezTo>
                <a:cubicBezTo>
                  <a:pt x="-41525" y="334895"/>
                  <a:pt x="65945" y="167800"/>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Il vous est maintenant possible d’exporter l’ensemble des saisies de paramétrage et d’avoir une vison globale sur un seul fichier, pour suivi, sur les : </a:t>
            </a:r>
          </a:p>
          <a:p>
            <a:pPr algn="just"/>
            <a:endParaRPr lang="fr-FR" sz="1000" dirty="0">
              <a:solidFill>
                <a:srgbClr val="2F479E"/>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gn="just">
              <a:spcAft>
                <a:spcPts val="600"/>
              </a:spcAft>
              <a:buFont typeface="Courier New" panose="02070309020205020404" pitchFamily="49" charset="0"/>
              <a:buChar char="o"/>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les fiches RESSOURCES</a:t>
            </a:r>
          </a:p>
          <a:p>
            <a:pPr marL="342900" indent="-342900" algn="just">
              <a:spcAft>
                <a:spcPts val="600"/>
              </a:spcAft>
              <a:buFont typeface="Courier New" panose="02070309020205020404" pitchFamily="49" charset="0"/>
              <a:buChar char="o"/>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les fiches ODS</a:t>
            </a:r>
          </a:p>
          <a:p>
            <a:pPr marL="342900" indent="-342900" algn="just">
              <a:spcAft>
                <a:spcPts val="600"/>
              </a:spcAft>
              <a:buFont typeface="Courier New" panose="02070309020205020404" pitchFamily="49" charset="0"/>
              <a:buChar char="o"/>
            </a:pPr>
            <a:r>
              <a:rPr lang="fr-FR" sz="2000" dirty="0">
                <a:solidFill>
                  <a:srgbClr val="2F479E"/>
                </a:solidFill>
                <a:latin typeface="Calibri" panose="020F0502020204030204" pitchFamily="34" charset="0"/>
                <a:cs typeface="Times New Roman" panose="02020603050405020304" pitchFamily="18" charset="0"/>
              </a:rPr>
              <a:t>les fiches UTILISATEURS</a:t>
            </a:r>
          </a:p>
          <a:p>
            <a:pPr algn="just">
              <a:spcAft>
                <a:spcPts val="600"/>
              </a:spcAft>
            </a:pPr>
            <a:r>
              <a:rPr lang="fr-FR" sz="2000" dirty="0">
                <a:solidFill>
                  <a:srgbClr val="2F479E"/>
                </a:solidFill>
                <a:latin typeface="Calibri" panose="020F0502020204030204" pitchFamily="34" charset="0"/>
                <a:cs typeface="Times New Roman" panose="02020603050405020304" pitchFamily="18" charset="0"/>
              </a:rPr>
              <a:t>De même sur les données relatives </a:t>
            </a:r>
          </a:p>
          <a:p>
            <a:pPr marL="342900" indent="-342900" algn="just">
              <a:spcAft>
                <a:spcPts val="600"/>
              </a:spcAft>
              <a:buFont typeface="Courier New" panose="02070309020205020404" pitchFamily="49" charset="0"/>
              <a:buChar char="o"/>
            </a:pPr>
            <a:r>
              <a:rPr lang="fr-FR" sz="2000" dirty="0">
                <a:solidFill>
                  <a:srgbClr val="2F479E"/>
                </a:solidFill>
                <a:latin typeface="Calibri" panose="020F0502020204030204" pitchFamily="34" charset="0"/>
                <a:cs typeface="Times New Roman" panose="02020603050405020304" pitchFamily="18" charset="0"/>
              </a:rPr>
              <a:t>aux </a:t>
            </a: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PARTENAIRES.</a:t>
            </a:r>
          </a:p>
        </p:txBody>
      </p:sp>
      <p:pic>
        <p:nvPicPr>
          <p:cNvPr id="12" name="Image 11">
            <a:extLst>
              <a:ext uri="{FF2B5EF4-FFF2-40B4-BE49-F238E27FC236}">
                <a16:creationId xmlns:a16="http://schemas.microsoft.com/office/drawing/2014/main" id="{5F542A90-F21F-A917-667F-62FEB03D737E}"/>
              </a:ext>
            </a:extLst>
          </p:cNvPr>
          <p:cNvPicPr>
            <a:picLocks noChangeAspect="1"/>
          </p:cNvPicPr>
          <p:nvPr/>
        </p:nvPicPr>
        <p:blipFill>
          <a:blip r:embed="rId3"/>
          <a:stretch>
            <a:fillRect/>
          </a:stretch>
        </p:blipFill>
        <p:spPr>
          <a:xfrm>
            <a:off x="4930795" y="2385849"/>
            <a:ext cx="6724081" cy="3904158"/>
          </a:xfrm>
          <a:prstGeom prst="rect">
            <a:avLst/>
          </a:prstGeom>
          <a:ln>
            <a:solidFill>
              <a:schemeClr val="bg1">
                <a:lumMod val="65000"/>
              </a:schemeClr>
            </a:solidFill>
          </a:ln>
        </p:spPr>
      </p:pic>
      <p:sp>
        <p:nvSpPr>
          <p:cNvPr id="14" name="ZoneTexte 13">
            <a:extLst>
              <a:ext uri="{FF2B5EF4-FFF2-40B4-BE49-F238E27FC236}">
                <a16:creationId xmlns:a16="http://schemas.microsoft.com/office/drawing/2014/main" id="{DE21A14B-8625-26DB-4E5B-92A5AFFF274F}"/>
              </a:ext>
            </a:extLst>
          </p:cNvPr>
          <p:cNvSpPr txBox="1"/>
          <p:nvPr/>
        </p:nvSpPr>
        <p:spPr>
          <a:xfrm>
            <a:off x="379468" y="315745"/>
            <a:ext cx="10412357" cy="584775"/>
          </a:xfrm>
          <a:prstGeom prst="rect">
            <a:avLst/>
          </a:prstGeom>
          <a:solidFill>
            <a:srgbClr val="2F479E"/>
          </a:solidFill>
        </p:spPr>
        <p:txBody>
          <a:bodyPr wrap="square" rtlCol="0">
            <a:spAutoFit/>
          </a:bodyPr>
          <a:lstStyle/>
          <a:p>
            <a:r>
              <a:rPr lang="fr-FR" sz="3200" dirty="0">
                <a:solidFill>
                  <a:schemeClr val="bg1"/>
                </a:solidFill>
              </a:rPr>
              <a:t>NOUVEAUTES/ EXPORT DONNEES DE PARAMETRAGE (1/3)----</a:t>
            </a:r>
          </a:p>
        </p:txBody>
      </p:sp>
    </p:spTree>
    <p:extLst>
      <p:ext uri="{BB962C8B-B14F-4D97-AF65-F5344CB8AC3E}">
        <p14:creationId xmlns:p14="http://schemas.microsoft.com/office/powerpoint/2010/main" val="2301600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descr="Une image contenant jeu&#10;&#10;Description générée automatiquement">
            <a:extLst>
              <a:ext uri="{FF2B5EF4-FFF2-40B4-BE49-F238E27FC236}">
                <a16:creationId xmlns:a16="http://schemas.microsoft.com/office/drawing/2014/main" id="{9DA96F69-772A-4B86-85D9-8857FBCAEF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10248" y="194058"/>
            <a:ext cx="1099552" cy="706462"/>
          </a:xfrm>
          <a:prstGeom prst="rect">
            <a:avLst/>
          </a:prstGeom>
        </p:spPr>
      </p:pic>
      <p:sp>
        <p:nvSpPr>
          <p:cNvPr id="3" name="ZoneTexte 2">
            <a:extLst>
              <a:ext uri="{FF2B5EF4-FFF2-40B4-BE49-F238E27FC236}">
                <a16:creationId xmlns:a16="http://schemas.microsoft.com/office/drawing/2014/main" id="{6034EF2B-EA00-3ED2-5258-A4255582F2B6}"/>
              </a:ext>
            </a:extLst>
          </p:cNvPr>
          <p:cNvSpPr txBox="1"/>
          <p:nvPr/>
        </p:nvSpPr>
        <p:spPr>
          <a:xfrm>
            <a:off x="1184058" y="4668497"/>
            <a:ext cx="2547115" cy="1631216"/>
          </a:xfrm>
          <a:custGeom>
            <a:avLst/>
            <a:gdLst>
              <a:gd name="connsiteX0" fmla="*/ 0 w 2547115"/>
              <a:gd name="connsiteY0" fmla="*/ 0 h 1631216"/>
              <a:gd name="connsiteX1" fmla="*/ 433010 w 2547115"/>
              <a:gd name="connsiteY1" fmla="*/ 0 h 1631216"/>
              <a:gd name="connsiteX2" fmla="*/ 891490 w 2547115"/>
              <a:gd name="connsiteY2" fmla="*/ 0 h 1631216"/>
              <a:gd name="connsiteX3" fmla="*/ 1451856 w 2547115"/>
              <a:gd name="connsiteY3" fmla="*/ 0 h 1631216"/>
              <a:gd name="connsiteX4" fmla="*/ 1961279 w 2547115"/>
              <a:gd name="connsiteY4" fmla="*/ 0 h 1631216"/>
              <a:gd name="connsiteX5" fmla="*/ 2547115 w 2547115"/>
              <a:gd name="connsiteY5" fmla="*/ 0 h 1631216"/>
              <a:gd name="connsiteX6" fmla="*/ 2547115 w 2547115"/>
              <a:gd name="connsiteY6" fmla="*/ 511114 h 1631216"/>
              <a:gd name="connsiteX7" fmla="*/ 2547115 w 2547115"/>
              <a:gd name="connsiteY7" fmla="*/ 1005917 h 1631216"/>
              <a:gd name="connsiteX8" fmla="*/ 2547115 w 2547115"/>
              <a:gd name="connsiteY8" fmla="*/ 1631216 h 1631216"/>
              <a:gd name="connsiteX9" fmla="*/ 2012221 w 2547115"/>
              <a:gd name="connsiteY9" fmla="*/ 1631216 h 1631216"/>
              <a:gd name="connsiteX10" fmla="*/ 1502798 w 2547115"/>
              <a:gd name="connsiteY10" fmla="*/ 1631216 h 1631216"/>
              <a:gd name="connsiteX11" fmla="*/ 993375 w 2547115"/>
              <a:gd name="connsiteY11" fmla="*/ 1631216 h 1631216"/>
              <a:gd name="connsiteX12" fmla="*/ 534894 w 2547115"/>
              <a:gd name="connsiteY12" fmla="*/ 1631216 h 1631216"/>
              <a:gd name="connsiteX13" fmla="*/ 0 w 2547115"/>
              <a:gd name="connsiteY13" fmla="*/ 1631216 h 1631216"/>
              <a:gd name="connsiteX14" fmla="*/ 0 w 2547115"/>
              <a:gd name="connsiteY14" fmla="*/ 1103789 h 1631216"/>
              <a:gd name="connsiteX15" fmla="*/ 0 w 2547115"/>
              <a:gd name="connsiteY15" fmla="*/ 592675 h 1631216"/>
              <a:gd name="connsiteX16" fmla="*/ 0 w 2547115"/>
              <a:gd name="connsiteY16" fmla="*/ 0 h 1631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47115" h="1631216" extrusionOk="0">
                <a:moveTo>
                  <a:pt x="0" y="0"/>
                </a:moveTo>
                <a:cubicBezTo>
                  <a:pt x="172058" y="-7911"/>
                  <a:pt x="244316" y="32645"/>
                  <a:pt x="433010" y="0"/>
                </a:cubicBezTo>
                <a:cubicBezTo>
                  <a:pt x="621704" y="-32645"/>
                  <a:pt x="742155" y="48261"/>
                  <a:pt x="891490" y="0"/>
                </a:cubicBezTo>
                <a:cubicBezTo>
                  <a:pt x="1040825" y="-48261"/>
                  <a:pt x="1278483" y="40649"/>
                  <a:pt x="1451856" y="0"/>
                </a:cubicBezTo>
                <a:cubicBezTo>
                  <a:pt x="1625229" y="-40649"/>
                  <a:pt x="1850273" y="28228"/>
                  <a:pt x="1961279" y="0"/>
                </a:cubicBezTo>
                <a:cubicBezTo>
                  <a:pt x="2072285" y="-28228"/>
                  <a:pt x="2384101" y="42864"/>
                  <a:pt x="2547115" y="0"/>
                </a:cubicBezTo>
                <a:cubicBezTo>
                  <a:pt x="2583519" y="174538"/>
                  <a:pt x="2495444" y="289862"/>
                  <a:pt x="2547115" y="511114"/>
                </a:cubicBezTo>
                <a:cubicBezTo>
                  <a:pt x="2598786" y="732366"/>
                  <a:pt x="2526642" y="874189"/>
                  <a:pt x="2547115" y="1005917"/>
                </a:cubicBezTo>
                <a:cubicBezTo>
                  <a:pt x="2567588" y="1137645"/>
                  <a:pt x="2473565" y="1432423"/>
                  <a:pt x="2547115" y="1631216"/>
                </a:cubicBezTo>
                <a:cubicBezTo>
                  <a:pt x="2380361" y="1662399"/>
                  <a:pt x="2147937" y="1625019"/>
                  <a:pt x="2012221" y="1631216"/>
                </a:cubicBezTo>
                <a:cubicBezTo>
                  <a:pt x="1876505" y="1637413"/>
                  <a:pt x="1664619" y="1607080"/>
                  <a:pt x="1502798" y="1631216"/>
                </a:cubicBezTo>
                <a:cubicBezTo>
                  <a:pt x="1340977" y="1655352"/>
                  <a:pt x="1197996" y="1586831"/>
                  <a:pt x="993375" y="1631216"/>
                </a:cubicBezTo>
                <a:cubicBezTo>
                  <a:pt x="788754" y="1675601"/>
                  <a:pt x="718866" y="1588033"/>
                  <a:pt x="534894" y="1631216"/>
                </a:cubicBezTo>
                <a:cubicBezTo>
                  <a:pt x="350922" y="1674399"/>
                  <a:pt x="140828" y="1622755"/>
                  <a:pt x="0" y="1631216"/>
                </a:cubicBezTo>
                <a:cubicBezTo>
                  <a:pt x="-9223" y="1523521"/>
                  <a:pt x="32482" y="1211855"/>
                  <a:pt x="0" y="1103789"/>
                </a:cubicBezTo>
                <a:cubicBezTo>
                  <a:pt x="-32482" y="995723"/>
                  <a:pt x="16984" y="728013"/>
                  <a:pt x="0" y="592675"/>
                </a:cubicBezTo>
                <a:cubicBezTo>
                  <a:pt x="-16984" y="457337"/>
                  <a:pt x="15243" y="182761"/>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algn="just"/>
            <a:r>
              <a:rPr lang="fr-FR" sz="2000" b="1" dirty="0">
                <a:solidFill>
                  <a:schemeClr val="accent4"/>
                </a:solidFill>
                <a:latin typeface="Calibri" panose="020F0502020204030204" pitchFamily="34" charset="0"/>
                <a:ea typeface="Calibri" panose="020F0502020204030204" pitchFamily="34" charset="0"/>
                <a:cs typeface="Times New Roman" panose="02020603050405020304" pitchFamily="18" charset="0"/>
              </a:rPr>
              <a:t>&lt; ODS : </a:t>
            </a: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mise à jour des ODS actives, des lieux et ressources de rattachement…</a:t>
            </a:r>
          </a:p>
          <a:p>
            <a:pPr algn="just"/>
            <a:endPar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5" name="ZoneTexte 4">
            <a:extLst>
              <a:ext uri="{FF2B5EF4-FFF2-40B4-BE49-F238E27FC236}">
                <a16:creationId xmlns:a16="http://schemas.microsoft.com/office/drawing/2014/main" id="{A1E9A71E-E663-534B-9B64-9C96C2A45A16}"/>
              </a:ext>
            </a:extLst>
          </p:cNvPr>
          <p:cNvSpPr txBox="1"/>
          <p:nvPr/>
        </p:nvSpPr>
        <p:spPr>
          <a:xfrm>
            <a:off x="5015041" y="4745441"/>
            <a:ext cx="5621938" cy="1477328"/>
          </a:xfrm>
          <a:custGeom>
            <a:avLst/>
            <a:gdLst>
              <a:gd name="connsiteX0" fmla="*/ 0 w 5621938"/>
              <a:gd name="connsiteY0" fmla="*/ 0 h 1477328"/>
              <a:gd name="connsiteX1" fmla="*/ 449755 w 5621938"/>
              <a:gd name="connsiteY1" fmla="*/ 0 h 1477328"/>
              <a:gd name="connsiteX2" fmla="*/ 1124388 w 5621938"/>
              <a:gd name="connsiteY2" fmla="*/ 0 h 1477328"/>
              <a:gd name="connsiteX3" fmla="*/ 1742801 w 5621938"/>
              <a:gd name="connsiteY3" fmla="*/ 0 h 1477328"/>
              <a:gd name="connsiteX4" fmla="*/ 2248775 w 5621938"/>
              <a:gd name="connsiteY4" fmla="*/ 0 h 1477328"/>
              <a:gd name="connsiteX5" fmla="*/ 2642311 w 5621938"/>
              <a:gd name="connsiteY5" fmla="*/ 0 h 1477328"/>
              <a:gd name="connsiteX6" fmla="*/ 3204505 w 5621938"/>
              <a:gd name="connsiteY6" fmla="*/ 0 h 1477328"/>
              <a:gd name="connsiteX7" fmla="*/ 3598040 w 5621938"/>
              <a:gd name="connsiteY7" fmla="*/ 0 h 1477328"/>
              <a:gd name="connsiteX8" fmla="*/ 4216454 w 5621938"/>
              <a:gd name="connsiteY8" fmla="*/ 0 h 1477328"/>
              <a:gd name="connsiteX9" fmla="*/ 4778647 w 5621938"/>
              <a:gd name="connsiteY9" fmla="*/ 0 h 1477328"/>
              <a:gd name="connsiteX10" fmla="*/ 5621938 w 5621938"/>
              <a:gd name="connsiteY10" fmla="*/ 0 h 1477328"/>
              <a:gd name="connsiteX11" fmla="*/ 5621938 w 5621938"/>
              <a:gd name="connsiteY11" fmla="*/ 448123 h 1477328"/>
              <a:gd name="connsiteX12" fmla="*/ 5621938 w 5621938"/>
              <a:gd name="connsiteY12" fmla="*/ 925792 h 1477328"/>
              <a:gd name="connsiteX13" fmla="*/ 5621938 w 5621938"/>
              <a:gd name="connsiteY13" fmla="*/ 1477328 h 1477328"/>
              <a:gd name="connsiteX14" fmla="*/ 4947305 w 5621938"/>
              <a:gd name="connsiteY14" fmla="*/ 1477328 h 1477328"/>
              <a:gd name="connsiteX15" fmla="*/ 4497550 w 5621938"/>
              <a:gd name="connsiteY15" fmla="*/ 1477328 h 1477328"/>
              <a:gd name="connsiteX16" fmla="*/ 3935357 w 5621938"/>
              <a:gd name="connsiteY16" fmla="*/ 1477328 h 1477328"/>
              <a:gd name="connsiteX17" fmla="*/ 3260724 w 5621938"/>
              <a:gd name="connsiteY17" fmla="*/ 1477328 h 1477328"/>
              <a:gd name="connsiteX18" fmla="*/ 2810969 w 5621938"/>
              <a:gd name="connsiteY18" fmla="*/ 1477328 h 1477328"/>
              <a:gd name="connsiteX19" fmla="*/ 2248775 w 5621938"/>
              <a:gd name="connsiteY19" fmla="*/ 1477328 h 1477328"/>
              <a:gd name="connsiteX20" fmla="*/ 1742801 w 5621938"/>
              <a:gd name="connsiteY20" fmla="*/ 1477328 h 1477328"/>
              <a:gd name="connsiteX21" fmla="*/ 1349265 w 5621938"/>
              <a:gd name="connsiteY21" fmla="*/ 1477328 h 1477328"/>
              <a:gd name="connsiteX22" fmla="*/ 955729 w 5621938"/>
              <a:gd name="connsiteY22" fmla="*/ 1477328 h 1477328"/>
              <a:gd name="connsiteX23" fmla="*/ 0 w 5621938"/>
              <a:gd name="connsiteY23" fmla="*/ 1477328 h 1477328"/>
              <a:gd name="connsiteX24" fmla="*/ 0 w 5621938"/>
              <a:gd name="connsiteY24" fmla="*/ 1029205 h 1477328"/>
              <a:gd name="connsiteX25" fmla="*/ 0 w 5621938"/>
              <a:gd name="connsiteY25" fmla="*/ 536763 h 1477328"/>
              <a:gd name="connsiteX26" fmla="*/ 0 w 5621938"/>
              <a:gd name="connsiteY26" fmla="*/ 0 h 1477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621938" h="1477328" fill="none" extrusionOk="0">
                <a:moveTo>
                  <a:pt x="0" y="0"/>
                </a:moveTo>
                <a:cubicBezTo>
                  <a:pt x="169305" y="-35569"/>
                  <a:pt x="291660" y="25764"/>
                  <a:pt x="449755" y="0"/>
                </a:cubicBezTo>
                <a:cubicBezTo>
                  <a:pt x="607851" y="-25764"/>
                  <a:pt x="927898" y="8427"/>
                  <a:pt x="1124388" y="0"/>
                </a:cubicBezTo>
                <a:cubicBezTo>
                  <a:pt x="1320878" y="-8427"/>
                  <a:pt x="1517030" y="69700"/>
                  <a:pt x="1742801" y="0"/>
                </a:cubicBezTo>
                <a:cubicBezTo>
                  <a:pt x="1968572" y="-69700"/>
                  <a:pt x="2011954" y="25269"/>
                  <a:pt x="2248775" y="0"/>
                </a:cubicBezTo>
                <a:cubicBezTo>
                  <a:pt x="2485596" y="-25269"/>
                  <a:pt x="2495427" y="5509"/>
                  <a:pt x="2642311" y="0"/>
                </a:cubicBezTo>
                <a:cubicBezTo>
                  <a:pt x="2789195" y="-5509"/>
                  <a:pt x="3018313" y="44375"/>
                  <a:pt x="3204505" y="0"/>
                </a:cubicBezTo>
                <a:cubicBezTo>
                  <a:pt x="3390697" y="-44375"/>
                  <a:pt x="3498293" y="4156"/>
                  <a:pt x="3598040" y="0"/>
                </a:cubicBezTo>
                <a:cubicBezTo>
                  <a:pt x="3697788" y="-4156"/>
                  <a:pt x="4071301" y="63967"/>
                  <a:pt x="4216454" y="0"/>
                </a:cubicBezTo>
                <a:cubicBezTo>
                  <a:pt x="4361607" y="-63967"/>
                  <a:pt x="4658067" y="43808"/>
                  <a:pt x="4778647" y="0"/>
                </a:cubicBezTo>
                <a:cubicBezTo>
                  <a:pt x="4899227" y="-43808"/>
                  <a:pt x="5283898" y="11300"/>
                  <a:pt x="5621938" y="0"/>
                </a:cubicBezTo>
                <a:cubicBezTo>
                  <a:pt x="5673271" y="126960"/>
                  <a:pt x="5617642" y="239871"/>
                  <a:pt x="5621938" y="448123"/>
                </a:cubicBezTo>
                <a:cubicBezTo>
                  <a:pt x="5626234" y="656375"/>
                  <a:pt x="5572195" y="741737"/>
                  <a:pt x="5621938" y="925792"/>
                </a:cubicBezTo>
                <a:cubicBezTo>
                  <a:pt x="5671681" y="1109847"/>
                  <a:pt x="5563294" y="1266123"/>
                  <a:pt x="5621938" y="1477328"/>
                </a:cubicBezTo>
                <a:cubicBezTo>
                  <a:pt x="5343318" y="1510371"/>
                  <a:pt x="5098117" y="1474930"/>
                  <a:pt x="4947305" y="1477328"/>
                </a:cubicBezTo>
                <a:cubicBezTo>
                  <a:pt x="4796493" y="1479726"/>
                  <a:pt x="4665869" y="1438707"/>
                  <a:pt x="4497550" y="1477328"/>
                </a:cubicBezTo>
                <a:cubicBezTo>
                  <a:pt x="4329232" y="1515949"/>
                  <a:pt x="4125196" y="1446898"/>
                  <a:pt x="3935357" y="1477328"/>
                </a:cubicBezTo>
                <a:cubicBezTo>
                  <a:pt x="3745518" y="1507758"/>
                  <a:pt x="3538547" y="1423633"/>
                  <a:pt x="3260724" y="1477328"/>
                </a:cubicBezTo>
                <a:cubicBezTo>
                  <a:pt x="2982901" y="1531023"/>
                  <a:pt x="2934235" y="1467237"/>
                  <a:pt x="2810969" y="1477328"/>
                </a:cubicBezTo>
                <a:cubicBezTo>
                  <a:pt x="2687704" y="1487419"/>
                  <a:pt x="2505261" y="1452198"/>
                  <a:pt x="2248775" y="1477328"/>
                </a:cubicBezTo>
                <a:cubicBezTo>
                  <a:pt x="1992289" y="1502458"/>
                  <a:pt x="1877826" y="1443061"/>
                  <a:pt x="1742801" y="1477328"/>
                </a:cubicBezTo>
                <a:cubicBezTo>
                  <a:pt x="1607776" y="1511595"/>
                  <a:pt x="1493685" y="1450683"/>
                  <a:pt x="1349265" y="1477328"/>
                </a:cubicBezTo>
                <a:cubicBezTo>
                  <a:pt x="1204845" y="1503973"/>
                  <a:pt x="1108209" y="1450426"/>
                  <a:pt x="955729" y="1477328"/>
                </a:cubicBezTo>
                <a:cubicBezTo>
                  <a:pt x="803249" y="1504230"/>
                  <a:pt x="458808" y="1469839"/>
                  <a:pt x="0" y="1477328"/>
                </a:cubicBezTo>
                <a:cubicBezTo>
                  <a:pt x="-17626" y="1362181"/>
                  <a:pt x="42797" y="1180877"/>
                  <a:pt x="0" y="1029205"/>
                </a:cubicBezTo>
                <a:cubicBezTo>
                  <a:pt x="-42797" y="877533"/>
                  <a:pt x="47849" y="776968"/>
                  <a:pt x="0" y="536763"/>
                </a:cubicBezTo>
                <a:cubicBezTo>
                  <a:pt x="-47849" y="296558"/>
                  <a:pt x="6575" y="202318"/>
                  <a:pt x="0" y="0"/>
                </a:cubicBezTo>
                <a:close/>
              </a:path>
              <a:path w="5621938" h="1477328" stroke="0" extrusionOk="0">
                <a:moveTo>
                  <a:pt x="0" y="0"/>
                </a:moveTo>
                <a:cubicBezTo>
                  <a:pt x="168214" y="-14433"/>
                  <a:pt x="198274" y="38837"/>
                  <a:pt x="393536" y="0"/>
                </a:cubicBezTo>
                <a:cubicBezTo>
                  <a:pt x="588798" y="-38837"/>
                  <a:pt x="624654" y="31613"/>
                  <a:pt x="843291" y="0"/>
                </a:cubicBezTo>
                <a:cubicBezTo>
                  <a:pt x="1061929" y="-31613"/>
                  <a:pt x="1211814" y="79464"/>
                  <a:pt x="1517923" y="0"/>
                </a:cubicBezTo>
                <a:cubicBezTo>
                  <a:pt x="1824032" y="-79464"/>
                  <a:pt x="1948355" y="16813"/>
                  <a:pt x="2080117" y="0"/>
                </a:cubicBezTo>
                <a:cubicBezTo>
                  <a:pt x="2211879" y="-16813"/>
                  <a:pt x="2436813" y="53694"/>
                  <a:pt x="2642311" y="0"/>
                </a:cubicBezTo>
                <a:cubicBezTo>
                  <a:pt x="2847809" y="-53694"/>
                  <a:pt x="2928584" y="9425"/>
                  <a:pt x="3092066" y="0"/>
                </a:cubicBezTo>
                <a:cubicBezTo>
                  <a:pt x="3255549" y="-9425"/>
                  <a:pt x="3381599" y="45319"/>
                  <a:pt x="3485602" y="0"/>
                </a:cubicBezTo>
                <a:cubicBezTo>
                  <a:pt x="3589605" y="-45319"/>
                  <a:pt x="3746397" y="30256"/>
                  <a:pt x="3935357" y="0"/>
                </a:cubicBezTo>
                <a:cubicBezTo>
                  <a:pt x="4124317" y="-30256"/>
                  <a:pt x="4288615" y="5331"/>
                  <a:pt x="4385112" y="0"/>
                </a:cubicBezTo>
                <a:cubicBezTo>
                  <a:pt x="4481609" y="-5331"/>
                  <a:pt x="4671251" y="52241"/>
                  <a:pt x="4891086" y="0"/>
                </a:cubicBezTo>
                <a:cubicBezTo>
                  <a:pt x="5110921" y="-52241"/>
                  <a:pt x="5316911" y="8675"/>
                  <a:pt x="5621938" y="0"/>
                </a:cubicBezTo>
                <a:cubicBezTo>
                  <a:pt x="5670768" y="169474"/>
                  <a:pt x="5561911" y="322971"/>
                  <a:pt x="5621938" y="521989"/>
                </a:cubicBezTo>
                <a:cubicBezTo>
                  <a:pt x="5681965" y="721007"/>
                  <a:pt x="5568382" y="802335"/>
                  <a:pt x="5621938" y="1014432"/>
                </a:cubicBezTo>
                <a:cubicBezTo>
                  <a:pt x="5675494" y="1226529"/>
                  <a:pt x="5609643" y="1279332"/>
                  <a:pt x="5621938" y="1477328"/>
                </a:cubicBezTo>
                <a:cubicBezTo>
                  <a:pt x="5345786" y="1493922"/>
                  <a:pt x="5215600" y="1403155"/>
                  <a:pt x="5003525" y="1477328"/>
                </a:cubicBezTo>
                <a:cubicBezTo>
                  <a:pt x="4791450" y="1551501"/>
                  <a:pt x="4661025" y="1465355"/>
                  <a:pt x="4385112" y="1477328"/>
                </a:cubicBezTo>
                <a:cubicBezTo>
                  <a:pt x="4109199" y="1489301"/>
                  <a:pt x="3952358" y="1416626"/>
                  <a:pt x="3822918" y="1477328"/>
                </a:cubicBezTo>
                <a:cubicBezTo>
                  <a:pt x="3693478" y="1538030"/>
                  <a:pt x="3510302" y="1469672"/>
                  <a:pt x="3316943" y="1477328"/>
                </a:cubicBezTo>
                <a:cubicBezTo>
                  <a:pt x="3123585" y="1484984"/>
                  <a:pt x="2956563" y="1421542"/>
                  <a:pt x="2810969" y="1477328"/>
                </a:cubicBezTo>
                <a:cubicBezTo>
                  <a:pt x="2665375" y="1533114"/>
                  <a:pt x="2501240" y="1469173"/>
                  <a:pt x="2304995" y="1477328"/>
                </a:cubicBezTo>
                <a:cubicBezTo>
                  <a:pt x="2108750" y="1485483"/>
                  <a:pt x="1885961" y="1450600"/>
                  <a:pt x="1686581" y="1477328"/>
                </a:cubicBezTo>
                <a:cubicBezTo>
                  <a:pt x="1487201" y="1504056"/>
                  <a:pt x="1253837" y="1403730"/>
                  <a:pt x="1068168" y="1477328"/>
                </a:cubicBezTo>
                <a:cubicBezTo>
                  <a:pt x="882499" y="1550926"/>
                  <a:pt x="666372" y="1444040"/>
                  <a:pt x="562194" y="1477328"/>
                </a:cubicBezTo>
                <a:cubicBezTo>
                  <a:pt x="458016" y="1510616"/>
                  <a:pt x="145208" y="1424950"/>
                  <a:pt x="0" y="1477328"/>
                </a:cubicBezTo>
                <a:cubicBezTo>
                  <a:pt x="-49801" y="1366917"/>
                  <a:pt x="45443" y="1172325"/>
                  <a:pt x="0" y="999659"/>
                </a:cubicBezTo>
                <a:cubicBezTo>
                  <a:pt x="-45443" y="826993"/>
                  <a:pt x="13885" y="756390"/>
                  <a:pt x="0" y="551536"/>
                </a:cubicBezTo>
                <a:cubicBezTo>
                  <a:pt x="-13885" y="346682"/>
                  <a:pt x="43965" y="239635"/>
                  <a:pt x="0" y="0"/>
                </a:cubicBezTo>
                <a:close/>
              </a:path>
            </a:pathLst>
          </a:custGeom>
          <a:solidFill>
            <a:schemeClr val="bg2"/>
          </a:solid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algn="just"/>
            <a:r>
              <a:rPr lang="fr-FR" b="1" dirty="0">
                <a:solidFill>
                  <a:srgbClr val="2F479E"/>
                </a:solidFill>
                <a:latin typeface="Calibri" panose="020F0502020204030204" pitchFamily="34" charset="0"/>
                <a:ea typeface="Calibri" panose="020F0502020204030204" pitchFamily="34" charset="0"/>
                <a:cs typeface="Times New Roman" panose="02020603050405020304" pitchFamily="18" charset="0"/>
              </a:rPr>
              <a:t>Liste des infos</a:t>
            </a:r>
          </a:p>
          <a:p>
            <a:pPr algn="just"/>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rPr>
              <a:t>- Intitulé		- Fiche inactive</a:t>
            </a:r>
          </a:p>
          <a:p>
            <a:pPr algn="just"/>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rPr>
              <a:t>- Ressources	- Lieux d'action</a:t>
            </a:r>
          </a:p>
          <a:p>
            <a:pPr algn="just"/>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rPr>
              <a:t>- Type document	- Document</a:t>
            </a:r>
          </a:p>
          <a:p>
            <a:pPr algn="just"/>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rPr>
              <a:t>- Date création	- Date dernière modification</a:t>
            </a:r>
          </a:p>
        </p:txBody>
      </p:sp>
      <p:sp>
        <p:nvSpPr>
          <p:cNvPr id="2" name="ZoneTexte 1">
            <a:extLst>
              <a:ext uri="{FF2B5EF4-FFF2-40B4-BE49-F238E27FC236}">
                <a16:creationId xmlns:a16="http://schemas.microsoft.com/office/drawing/2014/main" id="{7441D306-5A78-8DED-BF3F-FFE4669BF229}"/>
              </a:ext>
            </a:extLst>
          </p:cNvPr>
          <p:cNvSpPr txBox="1"/>
          <p:nvPr/>
        </p:nvSpPr>
        <p:spPr>
          <a:xfrm>
            <a:off x="1184058" y="1358301"/>
            <a:ext cx="3198756" cy="2246769"/>
          </a:xfrm>
          <a:custGeom>
            <a:avLst/>
            <a:gdLst>
              <a:gd name="connsiteX0" fmla="*/ 0 w 3198756"/>
              <a:gd name="connsiteY0" fmla="*/ 0 h 2246769"/>
              <a:gd name="connsiteX1" fmla="*/ 437163 w 3198756"/>
              <a:gd name="connsiteY1" fmla="*/ 0 h 2246769"/>
              <a:gd name="connsiteX2" fmla="*/ 906314 w 3198756"/>
              <a:gd name="connsiteY2" fmla="*/ 0 h 2246769"/>
              <a:gd name="connsiteX3" fmla="*/ 1503415 w 3198756"/>
              <a:gd name="connsiteY3" fmla="*/ 0 h 2246769"/>
              <a:gd name="connsiteX4" fmla="*/ 2036541 w 3198756"/>
              <a:gd name="connsiteY4" fmla="*/ 0 h 2246769"/>
              <a:gd name="connsiteX5" fmla="*/ 2569667 w 3198756"/>
              <a:gd name="connsiteY5" fmla="*/ 0 h 2246769"/>
              <a:gd name="connsiteX6" fmla="*/ 3198756 w 3198756"/>
              <a:gd name="connsiteY6" fmla="*/ 0 h 2246769"/>
              <a:gd name="connsiteX7" fmla="*/ 3198756 w 3198756"/>
              <a:gd name="connsiteY7" fmla="*/ 494289 h 2246769"/>
              <a:gd name="connsiteX8" fmla="*/ 3198756 w 3198756"/>
              <a:gd name="connsiteY8" fmla="*/ 988578 h 2246769"/>
              <a:gd name="connsiteX9" fmla="*/ 3198756 w 3198756"/>
              <a:gd name="connsiteY9" fmla="*/ 1572738 h 2246769"/>
              <a:gd name="connsiteX10" fmla="*/ 3198756 w 3198756"/>
              <a:gd name="connsiteY10" fmla="*/ 2246769 h 2246769"/>
              <a:gd name="connsiteX11" fmla="*/ 2601655 w 3198756"/>
              <a:gd name="connsiteY11" fmla="*/ 2246769 h 2246769"/>
              <a:gd name="connsiteX12" fmla="*/ 2132504 w 3198756"/>
              <a:gd name="connsiteY12" fmla="*/ 2246769 h 2246769"/>
              <a:gd name="connsiteX13" fmla="*/ 1535403 w 3198756"/>
              <a:gd name="connsiteY13" fmla="*/ 2246769 h 2246769"/>
              <a:gd name="connsiteX14" fmla="*/ 1034264 w 3198756"/>
              <a:gd name="connsiteY14" fmla="*/ 2246769 h 2246769"/>
              <a:gd name="connsiteX15" fmla="*/ 533126 w 3198756"/>
              <a:gd name="connsiteY15" fmla="*/ 2246769 h 2246769"/>
              <a:gd name="connsiteX16" fmla="*/ 0 w 3198756"/>
              <a:gd name="connsiteY16" fmla="*/ 2246769 h 2246769"/>
              <a:gd name="connsiteX17" fmla="*/ 0 w 3198756"/>
              <a:gd name="connsiteY17" fmla="*/ 1685077 h 2246769"/>
              <a:gd name="connsiteX18" fmla="*/ 0 w 3198756"/>
              <a:gd name="connsiteY18" fmla="*/ 1190788 h 2246769"/>
              <a:gd name="connsiteX19" fmla="*/ 0 w 3198756"/>
              <a:gd name="connsiteY19" fmla="*/ 651563 h 2246769"/>
              <a:gd name="connsiteX20" fmla="*/ 0 w 3198756"/>
              <a:gd name="connsiteY20" fmla="*/ 0 h 2246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198756" h="2246769" extrusionOk="0">
                <a:moveTo>
                  <a:pt x="0" y="0"/>
                </a:moveTo>
                <a:cubicBezTo>
                  <a:pt x="94465" y="-2866"/>
                  <a:pt x="261846" y="30773"/>
                  <a:pt x="437163" y="0"/>
                </a:cubicBezTo>
                <a:cubicBezTo>
                  <a:pt x="612480" y="-30773"/>
                  <a:pt x="675736" y="44219"/>
                  <a:pt x="906314" y="0"/>
                </a:cubicBezTo>
                <a:cubicBezTo>
                  <a:pt x="1136892" y="-44219"/>
                  <a:pt x="1235738" y="62032"/>
                  <a:pt x="1503415" y="0"/>
                </a:cubicBezTo>
                <a:cubicBezTo>
                  <a:pt x="1771092" y="-62032"/>
                  <a:pt x="1775511" y="22825"/>
                  <a:pt x="2036541" y="0"/>
                </a:cubicBezTo>
                <a:cubicBezTo>
                  <a:pt x="2297571" y="-22825"/>
                  <a:pt x="2373372" y="62206"/>
                  <a:pt x="2569667" y="0"/>
                </a:cubicBezTo>
                <a:cubicBezTo>
                  <a:pt x="2765962" y="-62206"/>
                  <a:pt x="2955064" y="50448"/>
                  <a:pt x="3198756" y="0"/>
                </a:cubicBezTo>
                <a:cubicBezTo>
                  <a:pt x="3251497" y="229558"/>
                  <a:pt x="3155743" y="306133"/>
                  <a:pt x="3198756" y="494289"/>
                </a:cubicBezTo>
                <a:cubicBezTo>
                  <a:pt x="3241769" y="682445"/>
                  <a:pt x="3173202" y="778381"/>
                  <a:pt x="3198756" y="988578"/>
                </a:cubicBezTo>
                <a:cubicBezTo>
                  <a:pt x="3224310" y="1198775"/>
                  <a:pt x="3166244" y="1344227"/>
                  <a:pt x="3198756" y="1572738"/>
                </a:cubicBezTo>
                <a:cubicBezTo>
                  <a:pt x="3231268" y="1801249"/>
                  <a:pt x="3183377" y="1979888"/>
                  <a:pt x="3198756" y="2246769"/>
                </a:cubicBezTo>
                <a:cubicBezTo>
                  <a:pt x="2932198" y="2279177"/>
                  <a:pt x="2815795" y="2203839"/>
                  <a:pt x="2601655" y="2246769"/>
                </a:cubicBezTo>
                <a:cubicBezTo>
                  <a:pt x="2387515" y="2289699"/>
                  <a:pt x="2285499" y="2242930"/>
                  <a:pt x="2132504" y="2246769"/>
                </a:cubicBezTo>
                <a:cubicBezTo>
                  <a:pt x="1979509" y="2250608"/>
                  <a:pt x="1771831" y="2212397"/>
                  <a:pt x="1535403" y="2246769"/>
                </a:cubicBezTo>
                <a:cubicBezTo>
                  <a:pt x="1298975" y="2281141"/>
                  <a:pt x="1250849" y="2216789"/>
                  <a:pt x="1034264" y="2246769"/>
                </a:cubicBezTo>
                <a:cubicBezTo>
                  <a:pt x="817679" y="2276749"/>
                  <a:pt x="711940" y="2238506"/>
                  <a:pt x="533126" y="2246769"/>
                </a:cubicBezTo>
                <a:cubicBezTo>
                  <a:pt x="354312" y="2255032"/>
                  <a:pt x="208348" y="2191993"/>
                  <a:pt x="0" y="2246769"/>
                </a:cubicBezTo>
                <a:cubicBezTo>
                  <a:pt x="-46234" y="2077696"/>
                  <a:pt x="17419" y="1859749"/>
                  <a:pt x="0" y="1685077"/>
                </a:cubicBezTo>
                <a:cubicBezTo>
                  <a:pt x="-17419" y="1510405"/>
                  <a:pt x="45075" y="1425314"/>
                  <a:pt x="0" y="1190788"/>
                </a:cubicBezTo>
                <a:cubicBezTo>
                  <a:pt x="-45075" y="956262"/>
                  <a:pt x="20627" y="805249"/>
                  <a:pt x="0" y="651563"/>
                </a:cubicBezTo>
                <a:cubicBezTo>
                  <a:pt x="-20627" y="497877"/>
                  <a:pt x="54360" y="143103"/>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algn="just"/>
            <a:r>
              <a:rPr lang="fr-FR" sz="2000" b="1" dirty="0">
                <a:solidFill>
                  <a:schemeClr val="accent4"/>
                </a:solidFill>
                <a:latin typeface="Calibri" panose="020F0502020204030204" pitchFamily="34" charset="0"/>
                <a:ea typeface="Calibri" panose="020F0502020204030204" pitchFamily="34" charset="0"/>
                <a:cs typeface="Times New Roman" panose="02020603050405020304" pitchFamily="18" charset="0"/>
              </a:rPr>
              <a:t>&lt; Ressources : </a:t>
            </a: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possibilité de faire le point sur les ressources à inactiver, à renouveler ou ajouter, mise à jour de la période de mobilisation, sur le rattachement des antennes…</a:t>
            </a:r>
          </a:p>
        </p:txBody>
      </p:sp>
      <p:sp>
        <p:nvSpPr>
          <p:cNvPr id="4" name="ZoneTexte 3">
            <a:extLst>
              <a:ext uri="{FF2B5EF4-FFF2-40B4-BE49-F238E27FC236}">
                <a16:creationId xmlns:a16="http://schemas.microsoft.com/office/drawing/2014/main" id="{3D7E9EAA-8BA6-3212-73DD-34BD23B8F3DF}"/>
              </a:ext>
            </a:extLst>
          </p:cNvPr>
          <p:cNvSpPr txBox="1"/>
          <p:nvPr/>
        </p:nvSpPr>
        <p:spPr>
          <a:xfrm>
            <a:off x="5015041" y="1373895"/>
            <a:ext cx="5621938" cy="2308324"/>
          </a:xfrm>
          <a:custGeom>
            <a:avLst/>
            <a:gdLst>
              <a:gd name="connsiteX0" fmla="*/ 0 w 5621938"/>
              <a:gd name="connsiteY0" fmla="*/ 0 h 2308324"/>
              <a:gd name="connsiteX1" fmla="*/ 505974 w 5621938"/>
              <a:gd name="connsiteY1" fmla="*/ 0 h 2308324"/>
              <a:gd name="connsiteX2" fmla="*/ 1124388 w 5621938"/>
              <a:gd name="connsiteY2" fmla="*/ 0 h 2308324"/>
              <a:gd name="connsiteX3" fmla="*/ 1630362 w 5621938"/>
              <a:gd name="connsiteY3" fmla="*/ 0 h 2308324"/>
              <a:gd name="connsiteX4" fmla="*/ 2023898 w 5621938"/>
              <a:gd name="connsiteY4" fmla="*/ 0 h 2308324"/>
              <a:gd name="connsiteX5" fmla="*/ 2586091 w 5621938"/>
              <a:gd name="connsiteY5" fmla="*/ 0 h 2308324"/>
              <a:gd name="connsiteX6" fmla="*/ 2979627 w 5621938"/>
              <a:gd name="connsiteY6" fmla="*/ 0 h 2308324"/>
              <a:gd name="connsiteX7" fmla="*/ 3598040 w 5621938"/>
              <a:gd name="connsiteY7" fmla="*/ 0 h 2308324"/>
              <a:gd name="connsiteX8" fmla="*/ 4160234 w 5621938"/>
              <a:gd name="connsiteY8" fmla="*/ 0 h 2308324"/>
              <a:gd name="connsiteX9" fmla="*/ 4722428 w 5621938"/>
              <a:gd name="connsiteY9" fmla="*/ 0 h 2308324"/>
              <a:gd name="connsiteX10" fmla="*/ 5115964 w 5621938"/>
              <a:gd name="connsiteY10" fmla="*/ 0 h 2308324"/>
              <a:gd name="connsiteX11" fmla="*/ 5621938 w 5621938"/>
              <a:gd name="connsiteY11" fmla="*/ 0 h 2308324"/>
              <a:gd name="connsiteX12" fmla="*/ 5621938 w 5621938"/>
              <a:gd name="connsiteY12" fmla="*/ 577081 h 2308324"/>
              <a:gd name="connsiteX13" fmla="*/ 5621938 w 5621938"/>
              <a:gd name="connsiteY13" fmla="*/ 1200328 h 2308324"/>
              <a:gd name="connsiteX14" fmla="*/ 5621938 w 5621938"/>
              <a:gd name="connsiteY14" fmla="*/ 2308324 h 2308324"/>
              <a:gd name="connsiteX15" fmla="*/ 5228402 w 5621938"/>
              <a:gd name="connsiteY15" fmla="*/ 2308324 h 2308324"/>
              <a:gd name="connsiteX16" fmla="*/ 4553770 w 5621938"/>
              <a:gd name="connsiteY16" fmla="*/ 2308324 h 2308324"/>
              <a:gd name="connsiteX17" fmla="*/ 4104015 w 5621938"/>
              <a:gd name="connsiteY17" fmla="*/ 2308324 h 2308324"/>
              <a:gd name="connsiteX18" fmla="*/ 3541821 w 5621938"/>
              <a:gd name="connsiteY18" fmla="*/ 2308324 h 2308324"/>
              <a:gd name="connsiteX19" fmla="*/ 3035847 w 5621938"/>
              <a:gd name="connsiteY19" fmla="*/ 2308324 h 2308324"/>
              <a:gd name="connsiteX20" fmla="*/ 2642311 w 5621938"/>
              <a:gd name="connsiteY20" fmla="*/ 2308324 h 2308324"/>
              <a:gd name="connsiteX21" fmla="*/ 2248775 w 5621938"/>
              <a:gd name="connsiteY21" fmla="*/ 2308324 h 2308324"/>
              <a:gd name="connsiteX22" fmla="*/ 1742801 w 5621938"/>
              <a:gd name="connsiteY22" fmla="*/ 2308324 h 2308324"/>
              <a:gd name="connsiteX23" fmla="*/ 1349265 w 5621938"/>
              <a:gd name="connsiteY23" fmla="*/ 2308324 h 2308324"/>
              <a:gd name="connsiteX24" fmla="*/ 787071 w 5621938"/>
              <a:gd name="connsiteY24" fmla="*/ 2308324 h 2308324"/>
              <a:gd name="connsiteX25" fmla="*/ 0 w 5621938"/>
              <a:gd name="connsiteY25" fmla="*/ 2308324 h 2308324"/>
              <a:gd name="connsiteX26" fmla="*/ 0 w 5621938"/>
              <a:gd name="connsiteY26" fmla="*/ 1731243 h 2308324"/>
              <a:gd name="connsiteX27" fmla="*/ 0 w 5621938"/>
              <a:gd name="connsiteY27" fmla="*/ 1154162 h 2308324"/>
              <a:gd name="connsiteX28" fmla="*/ 0 w 5621938"/>
              <a:gd name="connsiteY28" fmla="*/ 600164 h 2308324"/>
              <a:gd name="connsiteX29" fmla="*/ 0 w 5621938"/>
              <a:gd name="connsiteY29" fmla="*/ 0 h 2308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621938" h="2308324" fill="none" extrusionOk="0">
                <a:moveTo>
                  <a:pt x="0" y="0"/>
                </a:moveTo>
                <a:cubicBezTo>
                  <a:pt x="153438" y="-6192"/>
                  <a:pt x="343091" y="11776"/>
                  <a:pt x="505974" y="0"/>
                </a:cubicBezTo>
                <a:cubicBezTo>
                  <a:pt x="668857" y="-11776"/>
                  <a:pt x="896176" y="63036"/>
                  <a:pt x="1124388" y="0"/>
                </a:cubicBezTo>
                <a:cubicBezTo>
                  <a:pt x="1352600" y="-63036"/>
                  <a:pt x="1393541" y="25269"/>
                  <a:pt x="1630362" y="0"/>
                </a:cubicBezTo>
                <a:cubicBezTo>
                  <a:pt x="1867183" y="-25269"/>
                  <a:pt x="1877014" y="5509"/>
                  <a:pt x="2023898" y="0"/>
                </a:cubicBezTo>
                <a:cubicBezTo>
                  <a:pt x="2170782" y="-5509"/>
                  <a:pt x="2402377" y="46936"/>
                  <a:pt x="2586091" y="0"/>
                </a:cubicBezTo>
                <a:cubicBezTo>
                  <a:pt x="2769805" y="-46936"/>
                  <a:pt x="2876165" y="42788"/>
                  <a:pt x="2979627" y="0"/>
                </a:cubicBezTo>
                <a:cubicBezTo>
                  <a:pt x="3083089" y="-42788"/>
                  <a:pt x="3454042" y="65066"/>
                  <a:pt x="3598040" y="0"/>
                </a:cubicBezTo>
                <a:cubicBezTo>
                  <a:pt x="3742038" y="-65066"/>
                  <a:pt x="4032519" y="37426"/>
                  <a:pt x="4160234" y="0"/>
                </a:cubicBezTo>
                <a:cubicBezTo>
                  <a:pt x="4287949" y="-37426"/>
                  <a:pt x="4603343" y="45032"/>
                  <a:pt x="4722428" y="0"/>
                </a:cubicBezTo>
                <a:cubicBezTo>
                  <a:pt x="4841513" y="-45032"/>
                  <a:pt x="4961257" y="28216"/>
                  <a:pt x="5115964" y="0"/>
                </a:cubicBezTo>
                <a:cubicBezTo>
                  <a:pt x="5270671" y="-28216"/>
                  <a:pt x="5511440" y="55428"/>
                  <a:pt x="5621938" y="0"/>
                </a:cubicBezTo>
                <a:cubicBezTo>
                  <a:pt x="5669345" y="118089"/>
                  <a:pt x="5587045" y="408790"/>
                  <a:pt x="5621938" y="577081"/>
                </a:cubicBezTo>
                <a:cubicBezTo>
                  <a:pt x="5656831" y="745372"/>
                  <a:pt x="5590503" y="964743"/>
                  <a:pt x="5621938" y="1200328"/>
                </a:cubicBezTo>
                <a:cubicBezTo>
                  <a:pt x="5653373" y="1435913"/>
                  <a:pt x="5621444" y="1818157"/>
                  <a:pt x="5621938" y="2308324"/>
                </a:cubicBezTo>
                <a:cubicBezTo>
                  <a:pt x="5452291" y="2350599"/>
                  <a:pt x="5320876" y="2272555"/>
                  <a:pt x="5228402" y="2308324"/>
                </a:cubicBezTo>
                <a:cubicBezTo>
                  <a:pt x="5135928" y="2344093"/>
                  <a:pt x="4826592" y="2249220"/>
                  <a:pt x="4553770" y="2308324"/>
                </a:cubicBezTo>
                <a:cubicBezTo>
                  <a:pt x="4280948" y="2367428"/>
                  <a:pt x="4227281" y="2298233"/>
                  <a:pt x="4104015" y="2308324"/>
                </a:cubicBezTo>
                <a:cubicBezTo>
                  <a:pt x="3980750" y="2318415"/>
                  <a:pt x="3798307" y="2283194"/>
                  <a:pt x="3541821" y="2308324"/>
                </a:cubicBezTo>
                <a:cubicBezTo>
                  <a:pt x="3285335" y="2333454"/>
                  <a:pt x="3170872" y="2274057"/>
                  <a:pt x="3035847" y="2308324"/>
                </a:cubicBezTo>
                <a:cubicBezTo>
                  <a:pt x="2900822" y="2342591"/>
                  <a:pt x="2786731" y="2281679"/>
                  <a:pt x="2642311" y="2308324"/>
                </a:cubicBezTo>
                <a:cubicBezTo>
                  <a:pt x="2497891" y="2334969"/>
                  <a:pt x="2401255" y="2281422"/>
                  <a:pt x="2248775" y="2308324"/>
                </a:cubicBezTo>
                <a:cubicBezTo>
                  <a:pt x="2096295" y="2335226"/>
                  <a:pt x="1897872" y="2292825"/>
                  <a:pt x="1742801" y="2308324"/>
                </a:cubicBezTo>
                <a:cubicBezTo>
                  <a:pt x="1587730" y="2323823"/>
                  <a:pt x="1469450" y="2291554"/>
                  <a:pt x="1349265" y="2308324"/>
                </a:cubicBezTo>
                <a:cubicBezTo>
                  <a:pt x="1229080" y="2325094"/>
                  <a:pt x="965505" y="2304208"/>
                  <a:pt x="787071" y="2308324"/>
                </a:cubicBezTo>
                <a:cubicBezTo>
                  <a:pt x="608637" y="2312440"/>
                  <a:pt x="372685" y="2277244"/>
                  <a:pt x="0" y="2308324"/>
                </a:cubicBezTo>
                <a:cubicBezTo>
                  <a:pt x="-31228" y="2090968"/>
                  <a:pt x="9806" y="1960244"/>
                  <a:pt x="0" y="1731243"/>
                </a:cubicBezTo>
                <a:cubicBezTo>
                  <a:pt x="-9806" y="1502242"/>
                  <a:pt x="12890" y="1356150"/>
                  <a:pt x="0" y="1154162"/>
                </a:cubicBezTo>
                <a:cubicBezTo>
                  <a:pt x="-12890" y="952174"/>
                  <a:pt x="18965" y="769896"/>
                  <a:pt x="0" y="600164"/>
                </a:cubicBezTo>
                <a:cubicBezTo>
                  <a:pt x="-18965" y="430432"/>
                  <a:pt x="10139" y="278077"/>
                  <a:pt x="0" y="0"/>
                </a:cubicBezTo>
                <a:close/>
              </a:path>
              <a:path w="5621938" h="2308324" stroke="0" extrusionOk="0">
                <a:moveTo>
                  <a:pt x="0" y="0"/>
                </a:moveTo>
                <a:cubicBezTo>
                  <a:pt x="168214" y="-14433"/>
                  <a:pt x="198274" y="38837"/>
                  <a:pt x="393536" y="0"/>
                </a:cubicBezTo>
                <a:cubicBezTo>
                  <a:pt x="588798" y="-38837"/>
                  <a:pt x="624654" y="31613"/>
                  <a:pt x="843291" y="0"/>
                </a:cubicBezTo>
                <a:cubicBezTo>
                  <a:pt x="1061929" y="-31613"/>
                  <a:pt x="1211814" y="79464"/>
                  <a:pt x="1517923" y="0"/>
                </a:cubicBezTo>
                <a:cubicBezTo>
                  <a:pt x="1824032" y="-79464"/>
                  <a:pt x="1948355" y="16813"/>
                  <a:pt x="2080117" y="0"/>
                </a:cubicBezTo>
                <a:cubicBezTo>
                  <a:pt x="2211879" y="-16813"/>
                  <a:pt x="2436813" y="53694"/>
                  <a:pt x="2642311" y="0"/>
                </a:cubicBezTo>
                <a:cubicBezTo>
                  <a:pt x="2847809" y="-53694"/>
                  <a:pt x="2928584" y="9425"/>
                  <a:pt x="3092066" y="0"/>
                </a:cubicBezTo>
                <a:cubicBezTo>
                  <a:pt x="3255549" y="-9425"/>
                  <a:pt x="3381599" y="45319"/>
                  <a:pt x="3485602" y="0"/>
                </a:cubicBezTo>
                <a:cubicBezTo>
                  <a:pt x="3589605" y="-45319"/>
                  <a:pt x="3746397" y="30256"/>
                  <a:pt x="3935357" y="0"/>
                </a:cubicBezTo>
                <a:cubicBezTo>
                  <a:pt x="4124317" y="-30256"/>
                  <a:pt x="4288615" y="5331"/>
                  <a:pt x="4385112" y="0"/>
                </a:cubicBezTo>
                <a:cubicBezTo>
                  <a:pt x="4481609" y="-5331"/>
                  <a:pt x="4671251" y="52241"/>
                  <a:pt x="4891086" y="0"/>
                </a:cubicBezTo>
                <a:cubicBezTo>
                  <a:pt x="5110921" y="-52241"/>
                  <a:pt x="5316911" y="8675"/>
                  <a:pt x="5621938" y="0"/>
                </a:cubicBezTo>
                <a:cubicBezTo>
                  <a:pt x="5636127" y="249827"/>
                  <a:pt x="5597234" y="379281"/>
                  <a:pt x="5621938" y="623247"/>
                </a:cubicBezTo>
                <a:cubicBezTo>
                  <a:pt x="5646642" y="867213"/>
                  <a:pt x="5615007" y="933839"/>
                  <a:pt x="5621938" y="1200328"/>
                </a:cubicBezTo>
                <a:cubicBezTo>
                  <a:pt x="5628869" y="1466817"/>
                  <a:pt x="5525432" y="1762685"/>
                  <a:pt x="5621938" y="2308324"/>
                </a:cubicBezTo>
                <a:cubicBezTo>
                  <a:pt x="5345786" y="2324918"/>
                  <a:pt x="5215600" y="2234151"/>
                  <a:pt x="5003525" y="2308324"/>
                </a:cubicBezTo>
                <a:cubicBezTo>
                  <a:pt x="4791450" y="2382497"/>
                  <a:pt x="4661025" y="2296351"/>
                  <a:pt x="4385112" y="2308324"/>
                </a:cubicBezTo>
                <a:cubicBezTo>
                  <a:pt x="4109199" y="2320297"/>
                  <a:pt x="3952358" y="2247622"/>
                  <a:pt x="3822918" y="2308324"/>
                </a:cubicBezTo>
                <a:cubicBezTo>
                  <a:pt x="3693478" y="2369026"/>
                  <a:pt x="3510302" y="2300668"/>
                  <a:pt x="3316943" y="2308324"/>
                </a:cubicBezTo>
                <a:cubicBezTo>
                  <a:pt x="3123585" y="2315980"/>
                  <a:pt x="2956563" y="2252538"/>
                  <a:pt x="2810969" y="2308324"/>
                </a:cubicBezTo>
                <a:cubicBezTo>
                  <a:pt x="2665375" y="2364110"/>
                  <a:pt x="2501240" y="2300169"/>
                  <a:pt x="2304995" y="2308324"/>
                </a:cubicBezTo>
                <a:cubicBezTo>
                  <a:pt x="2108750" y="2316479"/>
                  <a:pt x="1885961" y="2281596"/>
                  <a:pt x="1686581" y="2308324"/>
                </a:cubicBezTo>
                <a:cubicBezTo>
                  <a:pt x="1487201" y="2335052"/>
                  <a:pt x="1253837" y="2234726"/>
                  <a:pt x="1068168" y="2308324"/>
                </a:cubicBezTo>
                <a:cubicBezTo>
                  <a:pt x="882499" y="2381922"/>
                  <a:pt x="666372" y="2275036"/>
                  <a:pt x="562194" y="2308324"/>
                </a:cubicBezTo>
                <a:cubicBezTo>
                  <a:pt x="458016" y="2341612"/>
                  <a:pt x="145208" y="2255946"/>
                  <a:pt x="0" y="2308324"/>
                </a:cubicBezTo>
                <a:cubicBezTo>
                  <a:pt x="-14567" y="2094490"/>
                  <a:pt x="51007" y="2017813"/>
                  <a:pt x="0" y="1754326"/>
                </a:cubicBezTo>
                <a:cubicBezTo>
                  <a:pt x="-51007" y="1490839"/>
                  <a:pt x="20641" y="1378058"/>
                  <a:pt x="0" y="1246495"/>
                </a:cubicBezTo>
                <a:cubicBezTo>
                  <a:pt x="-20641" y="1114932"/>
                  <a:pt x="558" y="858603"/>
                  <a:pt x="0" y="715580"/>
                </a:cubicBezTo>
                <a:cubicBezTo>
                  <a:pt x="-558" y="572558"/>
                  <a:pt x="53407" y="147306"/>
                  <a:pt x="0" y="0"/>
                </a:cubicBezTo>
                <a:close/>
              </a:path>
            </a:pathLst>
          </a:custGeom>
          <a:solidFill>
            <a:schemeClr val="bg2"/>
          </a:solid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algn="just"/>
            <a:r>
              <a:rPr lang="fr-FR" b="1" dirty="0">
                <a:solidFill>
                  <a:srgbClr val="2F479E"/>
                </a:solidFill>
                <a:latin typeface="Calibri" panose="020F0502020204030204" pitchFamily="34" charset="0"/>
                <a:ea typeface="Calibri" panose="020F0502020204030204" pitchFamily="34" charset="0"/>
                <a:cs typeface="Times New Roman" panose="02020603050405020304" pitchFamily="18" charset="0"/>
              </a:rPr>
              <a:t>Liste des infos</a:t>
            </a:r>
          </a:p>
          <a:p>
            <a:pPr algn="just"/>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rPr>
              <a:t>- Nom			- Fiche inactive</a:t>
            </a:r>
          </a:p>
          <a:p>
            <a:pPr algn="just"/>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rPr>
              <a:t>- Type de ressource		- Responsable Ressource</a:t>
            </a:r>
          </a:p>
          <a:p>
            <a:pPr algn="just"/>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rPr>
              <a:t>- Date début		- Date fin </a:t>
            </a:r>
          </a:p>
          <a:p>
            <a:pPr algn="just"/>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rPr>
              <a:t>- Type de date à prendre en compte</a:t>
            </a:r>
          </a:p>
          <a:p>
            <a:pPr algn="just"/>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rPr>
              <a:t>- Antenne</a:t>
            </a:r>
          </a:p>
          <a:p>
            <a:pPr algn="just"/>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rPr>
              <a:t>- Offre de service liées	- Marché Inclusion</a:t>
            </a:r>
          </a:p>
          <a:p>
            <a:pPr algn="just"/>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rPr>
              <a:t>- Nom financeur		- Quote-part financeur</a:t>
            </a:r>
          </a:p>
        </p:txBody>
      </p:sp>
      <p:sp>
        <p:nvSpPr>
          <p:cNvPr id="6" name="ZoneTexte 5">
            <a:extLst>
              <a:ext uri="{FF2B5EF4-FFF2-40B4-BE49-F238E27FC236}">
                <a16:creationId xmlns:a16="http://schemas.microsoft.com/office/drawing/2014/main" id="{4F203E4B-DE0E-3E41-910C-F9757A42F2D1}"/>
              </a:ext>
            </a:extLst>
          </p:cNvPr>
          <p:cNvSpPr txBox="1"/>
          <p:nvPr/>
        </p:nvSpPr>
        <p:spPr>
          <a:xfrm>
            <a:off x="379468" y="315745"/>
            <a:ext cx="10412357" cy="584775"/>
          </a:xfrm>
          <a:prstGeom prst="rect">
            <a:avLst/>
          </a:prstGeom>
          <a:solidFill>
            <a:srgbClr val="2F479E"/>
          </a:solidFill>
        </p:spPr>
        <p:txBody>
          <a:bodyPr wrap="square" rtlCol="0">
            <a:spAutoFit/>
          </a:bodyPr>
          <a:lstStyle/>
          <a:p>
            <a:r>
              <a:rPr lang="fr-FR" sz="3200" dirty="0">
                <a:solidFill>
                  <a:schemeClr val="bg1"/>
                </a:solidFill>
              </a:rPr>
              <a:t>NOUVEAUTES/ EXPORT DONNEES DE PARAMETRAGE (2/3)----</a:t>
            </a:r>
          </a:p>
        </p:txBody>
      </p:sp>
    </p:spTree>
    <p:extLst>
      <p:ext uri="{BB962C8B-B14F-4D97-AF65-F5344CB8AC3E}">
        <p14:creationId xmlns:p14="http://schemas.microsoft.com/office/powerpoint/2010/main" val="948151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descr="Une image contenant jeu&#10;&#10;Description générée automatiquement">
            <a:extLst>
              <a:ext uri="{FF2B5EF4-FFF2-40B4-BE49-F238E27FC236}">
                <a16:creationId xmlns:a16="http://schemas.microsoft.com/office/drawing/2014/main" id="{9DA96F69-772A-4B86-85D9-8857FBCAEF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10248" y="194058"/>
            <a:ext cx="1099552" cy="706462"/>
          </a:xfrm>
          <a:prstGeom prst="rect">
            <a:avLst/>
          </a:prstGeom>
        </p:spPr>
      </p:pic>
      <p:sp>
        <p:nvSpPr>
          <p:cNvPr id="3" name="ZoneTexte 2">
            <a:extLst>
              <a:ext uri="{FF2B5EF4-FFF2-40B4-BE49-F238E27FC236}">
                <a16:creationId xmlns:a16="http://schemas.microsoft.com/office/drawing/2014/main" id="{6034EF2B-EA00-3ED2-5258-A4255582F2B6}"/>
              </a:ext>
            </a:extLst>
          </p:cNvPr>
          <p:cNvSpPr txBox="1"/>
          <p:nvPr/>
        </p:nvSpPr>
        <p:spPr>
          <a:xfrm>
            <a:off x="1184058" y="4376314"/>
            <a:ext cx="3198756" cy="2246769"/>
          </a:xfrm>
          <a:custGeom>
            <a:avLst/>
            <a:gdLst>
              <a:gd name="connsiteX0" fmla="*/ 0 w 3198756"/>
              <a:gd name="connsiteY0" fmla="*/ 0 h 2246769"/>
              <a:gd name="connsiteX1" fmla="*/ 437163 w 3198756"/>
              <a:gd name="connsiteY1" fmla="*/ 0 h 2246769"/>
              <a:gd name="connsiteX2" fmla="*/ 906314 w 3198756"/>
              <a:gd name="connsiteY2" fmla="*/ 0 h 2246769"/>
              <a:gd name="connsiteX3" fmla="*/ 1503415 w 3198756"/>
              <a:gd name="connsiteY3" fmla="*/ 0 h 2246769"/>
              <a:gd name="connsiteX4" fmla="*/ 2036541 w 3198756"/>
              <a:gd name="connsiteY4" fmla="*/ 0 h 2246769"/>
              <a:gd name="connsiteX5" fmla="*/ 2569667 w 3198756"/>
              <a:gd name="connsiteY5" fmla="*/ 0 h 2246769"/>
              <a:gd name="connsiteX6" fmla="*/ 3198756 w 3198756"/>
              <a:gd name="connsiteY6" fmla="*/ 0 h 2246769"/>
              <a:gd name="connsiteX7" fmla="*/ 3198756 w 3198756"/>
              <a:gd name="connsiteY7" fmla="*/ 494289 h 2246769"/>
              <a:gd name="connsiteX8" fmla="*/ 3198756 w 3198756"/>
              <a:gd name="connsiteY8" fmla="*/ 988578 h 2246769"/>
              <a:gd name="connsiteX9" fmla="*/ 3198756 w 3198756"/>
              <a:gd name="connsiteY9" fmla="*/ 1572738 h 2246769"/>
              <a:gd name="connsiteX10" fmla="*/ 3198756 w 3198756"/>
              <a:gd name="connsiteY10" fmla="*/ 2246769 h 2246769"/>
              <a:gd name="connsiteX11" fmla="*/ 2601655 w 3198756"/>
              <a:gd name="connsiteY11" fmla="*/ 2246769 h 2246769"/>
              <a:gd name="connsiteX12" fmla="*/ 2132504 w 3198756"/>
              <a:gd name="connsiteY12" fmla="*/ 2246769 h 2246769"/>
              <a:gd name="connsiteX13" fmla="*/ 1535403 w 3198756"/>
              <a:gd name="connsiteY13" fmla="*/ 2246769 h 2246769"/>
              <a:gd name="connsiteX14" fmla="*/ 1034264 w 3198756"/>
              <a:gd name="connsiteY14" fmla="*/ 2246769 h 2246769"/>
              <a:gd name="connsiteX15" fmla="*/ 533126 w 3198756"/>
              <a:gd name="connsiteY15" fmla="*/ 2246769 h 2246769"/>
              <a:gd name="connsiteX16" fmla="*/ 0 w 3198756"/>
              <a:gd name="connsiteY16" fmla="*/ 2246769 h 2246769"/>
              <a:gd name="connsiteX17" fmla="*/ 0 w 3198756"/>
              <a:gd name="connsiteY17" fmla="*/ 1685077 h 2246769"/>
              <a:gd name="connsiteX18" fmla="*/ 0 w 3198756"/>
              <a:gd name="connsiteY18" fmla="*/ 1190788 h 2246769"/>
              <a:gd name="connsiteX19" fmla="*/ 0 w 3198756"/>
              <a:gd name="connsiteY19" fmla="*/ 651563 h 2246769"/>
              <a:gd name="connsiteX20" fmla="*/ 0 w 3198756"/>
              <a:gd name="connsiteY20" fmla="*/ 0 h 2246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198756" h="2246769" extrusionOk="0">
                <a:moveTo>
                  <a:pt x="0" y="0"/>
                </a:moveTo>
                <a:cubicBezTo>
                  <a:pt x="94465" y="-2866"/>
                  <a:pt x="261846" y="30773"/>
                  <a:pt x="437163" y="0"/>
                </a:cubicBezTo>
                <a:cubicBezTo>
                  <a:pt x="612480" y="-30773"/>
                  <a:pt x="675736" y="44219"/>
                  <a:pt x="906314" y="0"/>
                </a:cubicBezTo>
                <a:cubicBezTo>
                  <a:pt x="1136892" y="-44219"/>
                  <a:pt x="1235738" y="62032"/>
                  <a:pt x="1503415" y="0"/>
                </a:cubicBezTo>
                <a:cubicBezTo>
                  <a:pt x="1771092" y="-62032"/>
                  <a:pt x="1775511" y="22825"/>
                  <a:pt x="2036541" y="0"/>
                </a:cubicBezTo>
                <a:cubicBezTo>
                  <a:pt x="2297571" y="-22825"/>
                  <a:pt x="2373372" y="62206"/>
                  <a:pt x="2569667" y="0"/>
                </a:cubicBezTo>
                <a:cubicBezTo>
                  <a:pt x="2765962" y="-62206"/>
                  <a:pt x="2955064" y="50448"/>
                  <a:pt x="3198756" y="0"/>
                </a:cubicBezTo>
                <a:cubicBezTo>
                  <a:pt x="3251497" y="229558"/>
                  <a:pt x="3155743" y="306133"/>
                  <a:pt x="3198756" y="494289"/>
                </a:cubicBezTo>
                <a:cubicBezTo>
                  <a:pt x="3241769" y="682445"/>
                  <a:pt x="3173202" y="778381"/>
                  <a:pt x="3198756" y="988578"/>
                </a:cubicBezTo>
                <a:cubicBezTo>
                  <a:pt x="3224310" y="1198775"/>
                  <a:pt x="3166244" y="1344227"/>
                  <a:pt x="3198756" y="1572738"/>
                </a:cubicBezTo>
                <a:cubicBezTo>
                  <a:pt x="3231268" y="1801249"/>
                  <a:pt x="3183377" y="1979888"/>
                  <a:pt x="3198756" y="2246769"/>
                </a:cubicBezTo>
                <a:cubicBezTo>
                  <a:pt x="2932198" y="2279177"/>
                  <a:pt x="2815795" y="2203839"/>
                  <a:pt x="2601655" y="2246769"/>
                </a:cubicBezTo>
                <a:cubicBezTo>
                  <a:pt x="2387515" y="2289699"/>
                  <a:pt x="2285499" y="2242930"/>
                  <a:pt x="2132504" y="2246769"/>
                </a:cubicBezTo>
                <a:cubicBezTo>
                  <a:pt x="1979509" y="2250608"/>
                  <a:pt x="1771831" y="2212397"/>
                  <a:pt x="1535403" y="2246769"/>
                </a:cubicBezTo>
                <a:cubicBezTo>
                  <a:pt x="1298975" y="2281141"/>
                  <a:pt x="1250849" y="2216789"/>
                  <a:pt x="1034264" y="2246769"/>
                </a:cubicBezTo>
                <a:cubicBezTo>
                  <a:pt x="817679" y="2276749"/>
                  <a:pt x="711940" y="2238506"/>
                  <a:pt x="533126" y="2246769"/>
                </a:cubicBezTo>
                <a:cubicBezTo>
                  <a:pt x="354312" y="2255032"/>
                  <a:pt x="208348" y="2191993"/>
                  <a:pt x="0" y="2246769"/>
                </a:cubicBezTo>
                <a:cubicBezTo>
                  <a:pt x="-46234" y="2077696"/>
                  <a:pt x="17419" y="1859749"/>
                  <a:pt x="0" y="1685077"/>
                </a:cubicBezTo>
                <a:cubicBezTo>
                  <a:pt x="-17419" y="1510405"/>
                  <a:pt x="45075" y="1425314"/>
                  <a:pt x="0" y="1190788"/>
                </a:cubicBezTo>
                <a:cubicBezTo>
                  <a:pt x="-45075" y="956262"/>
                  <a:pt x="20627" y="805249"/>
                  <a:pt x="0" y="651563"/>
                </a:cubicBezTo>
                <a:cubicBezTo>
                  <a:pt x="-20627" y="497877"/>
                  <a:pt x="54360" y="143103"/>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algn="just"/>
            <a:r>
              <a:rPr lang="fr-FR" sz="2000" b="1" dirty="0">
                <a:solidFill>
                  <a:schemeClr val="accent4"/>
                </a:solidFill>
                <a:latin typeface="Calibri" panose="020F0502020204030204" pitchFamily="34" charset="0"/>
                <a:ea typeface="Calibri" panose="020F0502020204030204" pitchFamily="34" charset="0"/>
                <a:cs typeface="Times New Roman" panose="02020603050405020304" pitchFamily="18" charset="0"/>
              </a:rPr>
              <a:t>&lt; PARTENAIRES : </a:t>
            </a: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mise à disposition d’une base de données pour la gestion des partenaires (raison sociale, coordonnées, mail, contacts, mise en relation et offre MBV, adhérent BGE CLUB….)</a:t>
            </a:r>
          </a:p>
        </p:txBody>
      </p:sp>
      <p:sp>
        <p:nvSpPr>
          <p:cNvPr id="5" name="ZoneTexte 4">
            <a:extLst>
              <a:ext uri="{FF2B5EF4-FFF2-40B4-BE49-F238E27FC236}">
                <a16:creationId xmlns:a16="http://schemas.microsoft.com/office/drawing/2014/main" id="{A1E9A71E-E663-534B-9B64-9C96C2A45A16}"/>
              </a:ext>
            </a:extLst>
          </p:cNvPr>
          <p:cNvSpPr txBox="1"/>
          <p:nvPr/>
        </p:nvSpPr>
        <p:spPr>
          <a:xfrm>
            <a:off x="5015041" y="4470496"/>
            <a:ext cx="4833152" cy="1477328"/>
          </a:xfrm>
          <a:custGeom>
            <a:avLst/>
            <a:gdLst>
              <a:gd name="connsiteX0" fmla="*/ 0 w 4833152"/>
              <a:gd name="connsiteY0" fmla="*/ 0 h 1477328"/>
              <a:gd name="connsiteX1" fmla="*/ 392022 w 4833152"/>
              <a:gd name="connsiteY1" fmla="*/ 0 h 1477328"/>
              <a:gd name="connsiteX2" fmla="*/ 929039 w 4833152"/>
              <a:gd name="connsiteY2" fmla="*/ 0 h 1477328"/>
              <a:gd name="connsiteX3" fmla="*/ 1466056 w 4833152"/>
              <a:gd name="connsiteY3" fmla="*/ 0 h 1477328"/>
              <a:gd name="connsiteX4" fmla="*/ 2099736 w 4833152"/>
              <a:gd name="connsiteY4" fmla="*/ 0 h 1477328"/>
              <a:gd name="connsiteX5" fmla="*/ 2685084 w 4833152"/>
              <a:gd name="connsiteY5" fmla="*/ 0 h 1477328"/>
              <a:gd name="connsiteX6" fmla="*/ 3173770 w 4833152"/>
              <a:gd name="connsiteY6" fmla="*/ 0 h 1477328"/>
              <a:gd name="connsiteX7" fmla="*/ 3565792 w 4833152"/>
              <a:gd name="connsiteY7" fmla="*/ 0 h 1477328"/>
              <a:gd name="connsiteX8" fmla="*/ 4102809 w 4833152"/>
              <a:gd name="connsiteY8" fmla="*/ 0 h 1477328"/>
              <a:gd name="connsiteX9" fmla="*/ 4833152 w 4833152"/>
              <a:gd name="connsiteY9" fmla="*/ 0 h 1477328"/>
              <a:gd name="connsiteX10" fmla="*/ 4833152 w 4833152"/>
              <a:gd name="connsiteY10" fmla="*/ 507216 h 1477328"/>
              <a:gd name="connsiteX11" fmla="*/ 4833152 w 4833152"/>
              <a:gd name="connsiteY11" fmla="*/ 1029205 h 1477328"/>
              <a:gd name="connsiteX12" fmla="*/ 4833152 w 4833152"/>
              <a:gd name="connsiteY12" fmla="*/ 1477328 h 1477328"/>
              <a:gd name="connsiteX13" fmla="*/ 4344467 w 4833152"/>
              <a:gd name="connsiteY13" fmla="*/ 1477328 h 1477328"/>
              <a:gd name="connsiteX14" fmla="*/ 3904113 w 4833152"/>
              <a:gd name="connsiteY14" fmla="*/ 1477328 h 1477328"/>
              <a:gd name="connsiteX15" fmla="*/ 3367096 w 4833152"/>
              <a:gd name="connsiteY15" fmla="*/ 1477328 h 1477328"/>
              <a:gd name="connsiteX16" fmla="*/ 2878411 w 4833152"/>
              <a:gd name="connsiteY16" fmla="*/ 1477328 h 1477328"/>
              <a:gd name="connsiteX17" fmla="*/ 2438057 w 4833152"/>
              <a:gd name="connsiteY17" fmla="*/ 1477328 h 1477328"/>
              <a:gd name="connsiteX18" fmla="*/ 1901040 w 4833152"/>
              <a:gd name="connsiteY18" fmla="*/ 1477328 h 1477328"/>
              <a:gd name="connsiteX19" fmla="*/ 1267360 w 4833152"/>
              <a:gd name="connsiteY19" fmla="*/ 1477328 h 1477328"/>
              <a:gd name="connsiteX20" fmla="*/ 827006 w 4833152"/>
              <a:gd name="connsiteY20" fmla="*/ 1477328 h 1477328"/>
              <a:gd name="connsiteX21" fmla="*/ 0 w 4833152"/>
              <a:gd name="connsiteY21" fmla="*/ 1477328 h 1477328"/>
              <a:gd name="connsiteX22" fmla="*/ 0 w 4833152"/>
              <a:gd name="connsiteY22" fmla="*/ 999659 h 1477328"/>
              <a:gd name="connsiteX23" fmla="*/ 0 w 4833152"/>
              <a:gd name="connsiteY23" fmla="*/ 521989 h 1477328"/>
              <a:gd name="connsiteX24" fmla="*/ 0 w 4833152"/>
              <a:gd name="connsiteY24" fmla="*/ 0 h 1477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833152" h="1477328" fill="none" extrusionOk="0">
                <a:moveTo>
                  <a:pt x="0" y="0"/>
                </a:moveTo>
                <a:cubicBezTo>
                  <a:pt x="171827" y="-2466"/>
                  <a:pt x="302376" y="23280"/>
                  <a:pt x="392022" y="0"/>
                </a:cubicBezTo>
                <a:cubicBezTo>
                  <a:pt x="481668" y="-23280"/>
                  <a:pt x="767262" y="31654"/>
                  <a:pt x="929039" y="0"/>
                </a:cubicBezTo>
                <a:cubicBezTo>
                  <a:pt x="1090816" y="-31654"/>
                  <a:pt x="1340282" y="45076"/>
                  <a:pt x="1466056" y="0"/>
                </a:cubicBezTo>
                <a:cubicBezTo>
                  <a:pt x="1591830" y="-45076"/>
                  <a:pt x="1793863" y="60296"/>
                  <a:pt x="2099736" y="0"/>
                </a:cubicBezTo>
                <a:cubicBezTo>
                  <a:pt x="2405609" y="-60296"/>
                  <a:pt x="2412333" y="2831"/>
                  <a:pt x="2685084" y="0"/>
                </a:cubicBezTo>
                <a:cubicBezTo>
                  <a:pt x="2957835" y="-2831"/>
                  <a:pt x="2932778" y="32121"/>
                  <a:pt x="3173770" y="0"/>
                </a:cubicBezTo>
                <a:cubicBezTo>
                  <a:pt x="3414762" y="-32121"/>
                  <a:pt x="3443727" y="43222"/>
                  <a:pt x="3565792" y="0"/>
                </a:cubicBezTo>
                <a:cubicBezTo>
                  <a:pt x="3687857" y="-43222"/>
                  <a:pt x="3962198" y="32303"/>
                  <a:pt x="4102809" y="0"/>
                </a:cubicBezTo>
                <a:cubicBezTo>
                  <a:pt x="4243420" y="-32303"/>
                  <a:pt x="4524254" y="27314"/>
                  <a:pt x="4833152" y="0"/>
                </a:cubicBezTo>
                <a:cubicBezTo>
                  <a:pt x="4833321" y="237893"/>
                  <a:pt x="4812536" y="365457"/>
                  <a:pt x="4833152" y="507216"/>
                </a:cubicBezTo>
                <a:cubicBezTo>
                  <a:pt x="4853768" y="648975"/>
                  <a:pt x="4795355" y="858962"/>
                  <a:pt x="4833152" y="1029205"/>
                </a:cubicBezTo>
                <a:cubicBezTo>
                  <a:pt x="4870949" y="1199448"/>
                  <a:pt x="4807427" y="1286010"/>
                  <a:pt x="4833152" y="1477328"/>
                </a:cubicBezTo>
                <a:cubicBezTo>
                  <a:pt x="4632408" y="1526485"/>
                  <a:pt x="4502572" y="1452439"/>
                  <a:pt x="4344467" y="1477328"/>
                </a:cubicBezTo>
                <a:cubicBezTo>
                  <a:pt x="4186362" y="1502217"/>
                  <a:pt x="4000419" y="1462108"/>
                  <a:pt x="3904113" y="1477328"/>
                </a:cubicBezTo>
                <a:cubicBezTo>
                  <a:pt x="3807807" y="1492548"/>
                  <a:pt x="3490457" y="1468148"/>
                  <a:pt x="3367096" y="1477328"/>
                </a:cubicBezTo>
                <a:cubicBezTo>
                  <a:pt x="3243735" y="1486508"/>
                  <a:pt x="3087689" y="1471733"/>
                  <a:pt x="2878411" y="1477328"/>
                </a:cubicBezTo>
                <a:cubicBezTo>
                  <a:pt x="2669134" y="1482923"/>
                  <a:pt x="2533287" y="1440389"/>
                  <a:pt x="2438057" y="1477328"/>
                </a:cubicBezTo>
                <a:cubicBezTo>
                  <a:pt x="2342827" y="1514267"/>
                  <a:pt x="2169474" y="1415724"/>
                  <a:pt x="1901040" y="1477328"/>
                </a:cubicBezTo>
                <a:cubicBezTo>
                  <a:pt x="1632606" y="1538932"/>
                  <a:pt x="1449553" y="1413122"/>
                  <a:pt x="1267360" y="1477328"/>
                </a:cubicBezTo>
                <a:cubicBezTo>
                  <a:pt x="1085167" y="1541534"/>
                  <a:pt x="1000763" y="1450617"/>
                  <a:pt x="827006" y="1477328"/>
                </a:cubicBezTo>
                <a:cubicBezTo>
                  <a:pt x="653249" y="1504039"/>
                  <a:pt x="363015" y="1465310"/>
                  <a:pt x="0" y="1477328"/>
                </a:cubicBezTo>
                <a:cubicBezTo>
                  <a:pt x="-718" y="1335384"/>
                  <a:pt x="19497" y="1170750"/>
                  <a:pt x="0" y="999659"/>
                </a:cubicBezTo>
                <a:cubicBezTo>
                  <a:pt x="-19497" y="828568"/>
                  <a:pt x="3518" y="683478"/>
                  <a:pt x="0" y="521989"/>
                </a:cubicBezTo>
                <a:cubicBezTo>
                  <a:pt x="-3518" y="360500"/>
                  <a:pt x="44391" y="256990"/>
                  <a:pt x="0" y="0"/>
                </a:cubicBezTo>
                <a:close/>
              </a:path>
              <a:path w="4833152" h="1477328" stroke="0" extrusionOk="0">
                <a:moveTo>
                  <a:pt x="0" y="0"/>
                </a:moveTo>
                <a:cubicBezTo>
                  <a:pt x="160635" y="-5000"/>
                  <a:pt x="218984" y="15384"/>
                  <a:pt x="392022" y="0"/>
                </a:cubicBezTo>
                <a:cubicBezTo>
                  <a:pt x="565060" y="-15384"/>
                  <a:pt x="704739" y="40088"/>
                  <a:pt x="832376" y="0"/>
                </a:cubicBezTo>
                <a:cubicBezTo>
                  <a:pt x="960013" y="-40088"/>
                  <a:pt x="1322916" y="31135"/>
                  <a:pt x="1466056" y="0"/>
                </a:cubicBezTo>
                <a:cubicBezTo>
                  <a:pt x="1609196" y="-31135"/>
                  <a:pt x="1878983" y="22833"/>
                  <a:pt x="2003073" y="0"/>
                </a:cubicBezTo>
                <a:cubicBezTo>
                  <a:pt x="2127163" y="-22833"/>
                  <a:pt x="2325611" y="49284"/>
                  <a:pt x="2540090" y="0"/>
                </a:cubicBezTo>
                <a:cubicBezTo>
                  <a:pt x="2754569" y="-49284"/>
                  <a:pt x="2772026" y="24486"/>
                  <a:pt x="2980444" y="0"/>
                </a:cubicBezTo>
                <a:cubicBezTo>
                  <a:pt x="3188862" y="-24486"/>
                  <a:pt x="3201444" y="4469"/>
                  <a:pt x="3372466" y="0"/>
                </a:cubicBezTo>
                <a:cubicBezTo>
                  <a:pt x="3543488" y="-4469"/>
                  <a:pt x="3717282" y="48741"/>
                  <a:pt x="3812820" y="0"/>
                </a:cubicBezTo>
                <a:cubicBezTo>
                  <a:pt x="3908358" y="-48741"/>
                  <a:pt x="4114471" y="30582"/>
                  <a:pt x="4253174" y="0"/>
                </a:cubicBezTo>
                <a:cubicBezTo>
                  <a:pt x="4391877" y="-30582"/>
                  <a:pt x="4716636" y="31008"/>
                  <a:pt x="4833152" y="0"/>
                </a:cubicBezTo>
                <a:cubicBezTo>
                  <a:pt x="4882534" y="134726"/>
                  <a:pt x="4802939" y="374943"/>
                  <a:pt x="4833152" y="492443"/>
                </a:cubicBezTo>
                <a:cubicBezTo>
                  <a:pt x="4863365" y="609943"/>
                  <a:pt x="4821914" y="834867"/>
                  <a:pt x="4833152" y="940565"/>
                </a:cubicBezTo>
                <a:cubicBezTo>
                  <a:pt x="4844390" y="1046263"/>
                  <a:pt x="4794094" y="1227783"/>
                  <a:pt x="4833152" y="1477328"/>
                </a:cubicBezTo>
                <a:cubicBezTo>
                  <a:pt x="4612798" y="1488924"/>
                  <a:pt x="4470215" y="1408812"/>
                  <a:pt x="4199472" y="1477328"/>
                </a:cubicBezTo>
                <a:cubicBezTo>
                  <a:pt x="3928729" y="1545844"/>
                  <a:pt x="3912778" y="1460336"/>
                  <a:pt x="3710787" y="1477328"/>
                </a:cubicBezTo>
                <a:cubicBezTo>
                  <a:pt x="3508796" y="1494320"/>
                  <a:pt x="3357548" y="1419135"/>
                  <a:pt x="3125438" y="1477328"/>
                </a:cubicBezTo>
                <a:cubicBezTo>
                  <a:pt x="2893328" y="1535521"/>
                  <a:pt x="2768675" y="1423393"/>
                  <a:pt x="2588421" y="1477328"/>
                </a:cubicBezTo>
                <a:cubicBezTo>
                  <a:pt x="2408167" y="1531263"/>
                  <a:pt x="2303065" y="1462919"/>
                  <a:pt x="2099736" y="1477328"/>
                </a:cubicBezTo>
                <a:cubicBezTo>
                  <a:pt x="1896407" y="1491737"/>
                  <a:pt x="1796450" y="1423968"/>
                  <a:pt x="1611051" y="1477328"/>
                </a:cubicBezTo>
                <a:cubicBezTo>
                  <a:pt x="1425653" y="1530688"/>
                  <a:pt x="1258491" y="1458208"/>
                  <a:pt x="1122365" y="1477328"/>
                </a:cubicBezTo>
                <a:cubicBezTo>
                  <a:pt x="986239" y="1496448"/>
                  <a:pt x="769450" y="1410604"/>
                  <a:pt x="537017" y="1477328"/>
                </a:cubicBezTo>
                <a:cubicBezTo>
                  <a:pt x="304584" y="1544052"/>
                  <a:pt x="265915" y="1424379"/>
                  <a:pt x="0" y="1477328"/>
                </a:cubicBezTo>
                <a:cubicBezTo>
                  <a:pt x="-19694" y="1294215"/>
                  <a:pt x="12207" y="1221150"/>
                  <a:pt x="0" y="999659"/>
                </a:cubicBezTo>
                <a:cubicBezTo>
                  <a:pt x="-12207" y="778168"/>
                  <a:pt x="12326" y="746791"/>
                  <a:pt x="0" y="507216"/>
                </a:cubicBezTo>
                <a:cubicBezTo>
                  <a:pt x="-12326" y="267641"/>
                  <a:pt x="35779" y="168522"/>
                  <a:pt x="0" y="0"/>
                </a:cubicBezTo>
                <a:close/>
              </a:path>
            </a:pathLst>
          </a:custGeom>
          <a:solidFill>
            <a:schemeClr val="bg2"/>
          </a:solid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algn="just"/>
            <a:r>
              <a:rPr lang="fr-FR" b="1" dirty="0">
                <a:solidFill>
                  <a:srgbClr val="2F479E"/>
                </a:solidFill>
                <a:latin typeface="Calibri" panose="020F0502020204030204" pitchFamily="34" charset="0"/>
                <a:ea typeface="Calibri" panose="020F0502020204030204" pitchFamily="34" charset="0"/>
                <a:cs typeface="Times New Roman" panose="02020603050405020304" pitchFamily="18" charset="0"/>
              </a:rPr>
              <a:t>Liste des infos</a:t>
            </a:r>
          </a:p>
          <a:p>
            <a:pPr marL="285750" indent="-285750" algn="just">
              <a:buFontTx/>
              <a:buChar char="-"/>
            </a:pPr>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rPr>
              <a:t>Bloc Identité (voir détails dans le fichier Excel)</a:t>
            </a:r>
          </a:p>
          <a:p>
            <a:pPr marL="285750" indent="-285750" algn="just">
              <a:buFontTx/>
              <a:buChar char="-"/>
            </a:pPr>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rPr>
              <a:t>Bloc Coordonnées</a:t>
            </a:r>
          </a:p>
          <a:p>
            <a:pPr marL="285750" indent="-285750" algn="just">
              <a:buFontTx/>
              <a:buChar char="-"/>
            </a:pPr>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rPr>
              <a:t>Bloc Contacts</a:t>
            </a:r>
          </a:p>
          <a:p>
            <a:pPr marL="285750" indent="-285750" algn="just">
              <a:buFontTx/>
              <a:buChar char="-"/>
            </a:pPr>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rPr>
              <a:t>Bloc Caractéristiques BGE</a:t>
            </a:r>
          </a:p>
        </p:txBody>
      </p:sp>
      <p:sp>
        <p:nvSpPr>
          <p:cNvPr id="2" name="ZoneTexte 1">
            <a:extLst>
              <a:ext uri="{FF2B5EF4-FFF2-40B4-BE49-F238E27FC236}">
                <a16:creationId xmlns:a16="http://schemas.microsoft.com/office/drawing/2014/main" id="{7441D306-5A78-8DED-BF3F-FFE4669BF229}"/>
              </a:ext>
            </a:extLst>
          </p:cNvPr>
          <p:cNvSpPr txBox="1"/>
          <p:nvPr/>
        </p:nvSpPr>
        <p:spPr>
          <a:xfrm>
            <a:off x="1184058" y="1358301"/>
            <a:ext cx="3198756" cy="2554545"/>
          </a:xfrm>
          <a:custGeom>
            <a:avLst/>
            <a:gdLst>
              <a:gd name="connsiteX0" fmla="*/ 0 w 3198756"/>
              <a:gd name="connsiteY0" fmla="*/ 0 h 2554545"/>
              <a:gd name="connsiteX1" fmla="*/ 437163 w 3198756"/>
              <a:gd name="connsiteY1" fmla="*/ 0 h 2554545"/>
              <a:gd name="connsiteX2" fmla="*/ 906314 w 3198756"/>
              <a:gd name="connsiteY2" fmla="*/ 0 h 2554545"/>
              <a:gd name="connsiteX3" fmla="*/ 1503415 w 3198756"/>
              <a:gd name="connsiteY3" fmla="*/ 0 h 2554545"/>
              <a:gd name="connsiteX4" fmla="*/ 2036541 w 3198756"/>
              <a:gd name="connsiteY4" fmla="*/ 0 h 2554545"/>
              <a:gd name="connsiteX5" fmla="*/ 2569667 w 3198756"/>
              <a:gd name="connsiteY5" fmla="*/ 0 h 2554545"/>
              <a:gd name="connsiteX6" fmla="*/ 3198756 w 3198756"/>
              <a:gd name="connsiteY6" fmla="*/ 0 h 2554545"/>
              <a:gd name="connsiteX7" fmla="*/ 3198756 w 3198756"/>
              <a:gd name="connsiteY7" fmla="*/ 434273 h 2554545"/>
              <a:gd name="connsiteX8" fmla="*/ 3198756 w 3198756"/>
              <a:gd name="connsiteY8" fmla="*/ 868545 h 2554545"/>
              <a:gd name="connsiteX9" fmla="*/ 3198756 w 3198756"/>
              <a:gd name="connsiteY9" fmla="*/ 1405000 h 2554545"/>
              <a:gd name="connsiteX10" fmla="*/ 3198756 w 3198756"/>
              <a:gd name="connsiteY10" fmla="*/ 1915909 h 2554545"/>
              <a:gd name="connsiteX11" fmla="*/ 3198756 w 3198756"/>
              <a:gd name="connsiteY11" fmla="*/ 2554545 h 2554545"/>
              <a:gd name="connsiteX12" fmla="*/ 2761593 w 3198756"/>
              <a:gd name="connsiteY12" fmla="*/ 2554545 h 2554545"/>
              <a:gd name="connsiteX13" fmla="*/ 2164492 w 3198756"/>
              <a:gd name="connsiteY13" fmla="*/ 2554545 h 2554545"/>
              <a:gd name="connsiteX14" fmla="*/ 1663353 w 3198756"/>
              <a:gd name="connsiteY14" fmla="*/ 2554545 h 2554545"/>
              <a:gd name="connsiteX15" fmla="*/ 1162215 w 3198756"/>
              <a:gd name="connsiteY15" fmla="*/ 2554545 h 2554545"/>
              <a:gd name="connsiteX16" fmla="*/ 597101 w 3198756"/>
              <a:gd name="connsiteY16" fmla="*/ 2554545 h 2554545"/>
              <a:gd name="connsiteX17" fmla="*/ 0 w 3198756"/>
              <a:gd name="connsiteY17" fmla="*/ 2554545 h 2554545"/>
              <a:gd name="connsiteX18" fmla="*/ 0 w 3198756"/>
              <a:gd name="connsiteY18" fmla="*/ 2069181 h 2554545"/>
              <a:gd name="connsiteX19" fmla="*/ 0 w 3198756"/>
              <a:gd name="connsiteY19" fmla="*/ 1583818 h 2554545"/>
              <a:gd name="connsiteX20" fmla="*/ 0 w 3198756"/>
              <a:gd name="connsiteY20" fmla="*/ 1072909 h 2554545"/>
              <a:gd name="connsiteX21" fmla="*/ 0 w 3198756"/>
              <a:gd name="connsiteY21" fmla="*/ 613091 h 2554545"/>
              <a:gd name="connsiteX22" fmla="*/ 0 w 3198756"/>
              <a:gd name="connsiteY22" fmla="*/ 0 h 2554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198756" h="2554545" extrusionOk="0">
                <a:moveTo>
                  <a:pt x="0" y="0"/>
                </a:moveTo>
                <a:cubicBezTo>
                  <a:pt x="94465" y="-2866"/>
                  <a:pt x="261846" y="30773"/>
                  <a:pt x="437163" y="0"/>
                </a:cubicBezTo>
                <a:cubicBezTo>
                  <a:pt x="612480" y="-30773"/>
                  <a:pt x="675736" y="44219"/>
                  <a:pt x="906314" y="0"/>
                </a:cubicBezTo>
                <a:cubicBezTo>
                  <a:pt x="1136892" y="-44219"/>
                  <a:pt x="1235738" y="62032"/>
                  <a:pt x="1503415" y="0"/>
                </a:cubicBezTo>
                <a:cubicBezTo>
                  <a:pt x="1771092" y="-62032"/>
                  <a:pt x="1775511" y="22825"/>
                  <a:pt x="2036541" y="0"/>
                </a:cubicBezTo>
                <a:cubicBezTo>
                  <a:pt x="2297571" y="-22825"/>
                  <a:pt x="2373372" y="62206"/>
                  <a:pt x="2569667" y="0"/>
                </a:cubicBezTo>
                <a:cubicBezTo>
                  <a:pt x="2765962" y="-62206"/>
                  <a:pt x="2955064" y="50448"/>
                  <a:pt x="3198756" y="0"/>
                </a:cubicBezTo>
                <a:cubicBezTo>
                  <a:pt x="3229270" y="202380"/>
                  <a:pt x="3168033" y="335754"/>
                  <a:pt x="3198756" y="434273"/>
                </a:cubicBezTo>
                <a:cubicBezTo>
                  <a:pt x="3229479" y="532792"/>
                  <a:pt x="3159464" y="666288"/>
                  <a:pt x="3198756" y="868545"/>
                </a:cubicBezTo>
                <a:cubicBezTo>
                  <a:pt x="3238048" y="1070802"/>
                  <a:pt x="3184253" y="1239129"/>
                  <a:pt x="3198756" y="1405000"/>
                </a:cubicBezTo>
                <a:cubicBezTo>
                  <a:pt x="3213259" y="1570871"/>
                  <a:pt x="3197353" y="1744370"/>
                  <a:pt x="3198756" y="1915909"/>
                </a:cubicBezTo>
                <a:cubicBezTo>
                  <a:pt x="3200159" y="2087448"/>
                  <a:pt x="3169515" y="2257894"/>
                  <a:pt x="3198756" y="2554545"/>
                </a:cubicBezTo>
                <a:cubicBezTo>
                  <a:pt x="3012519" y="2568290"/>
                  <a:pt x="2899971" y="2536188"/>
                  <a:pt x="2761593" y="2554545"/>
                </a:cubicBezTo>
                <a:cubicBezTo>
                  <a:pt x="2623215" y="2572902"/>
                  <a:pt x="2400920" y="2520173"/>
                  <a:pt x="2164492" y="2554545"/>
                </a:cubicBezTo>
                <a:cubicBezTo>
                  <a:pt x="1928064" y="2588917"/>
                  <a:pt x="1879938" y="2524565"/>
                  <a:pt x="1663353" y="2554545"/>
                </a:cubicBezTo>
                <a:cubicBezTo>
                  <a:pt x="1446768" y="2584525"/>
                  <a:pt x="1341029" y="2546282"/>
                  <a:pt x="1162215" y="2554545"/>
                </a:cubicBezTo>
                <a:cubicBezTo>
                  <a:pt x="983401" y="2562808"/>
                  <a:pt x="808783" y="2519268"/>
                  <a:pt x="597101" y="2554545"/>
                </a:cubicBezTo>
                <a:cubicBezTo>
                  <a:pt x="385419" y="2589822"/>
                  <a:pt x="218242" y="2488992"/>
                  <a:pt x="0" y="2554545"/>
                </a:cubicBezTo>
                <a:cubicBezTo>
                  <a:pt x="-10058" y="2447156"/>
                  <a:pt x="44031" y="2240727"/>
                  <a:pt x="0" y="2069181"/>
                </a:cubicBezTo>
                <a:cubicBezTo>
                  <a:pt x="-44031" y="1897635"/>
                  <a:pt x="44329" y="1714984"/>
                  <a:pt x="0" y="1583818"/>
                </a:cubicBezTo>
                <a:cubicBezTo>
                  <a:pt x="-44329" y="1452652"/>
                  <a:pt x="17912" y="1296513"/>
                  <a:pt x="0" y="1072909"/>
                </a:cubicBezTo>
                <a:cubicBezTo>
                  <a:pt x="-17912" y="849305"/>
                  <a:pt x="47477" y="813926"/>
                  <a:pt x="0" y="613091"/>
                </a:cubicBezTo>
                <a:cubicBezTo>
                  <a:pt x="-47477" y="412256"/>
                  <a:pt x="26885" y="133101"/>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algn="just"/>
            <a:r>
              <a:rPr lang="fr-FR" sz="2000" b="1" dirty="0">
                <a:solidFill>
                  <a:schemeClr val="accent4"/>
                </a:solidFill>
                <a:latin typeface="Calibri" panose="020F0502020204030204" pitchFamily="34" charset="0"/>
                <a:ea typeface="Calibri" panose="020F0502020204030204" pitchFamily="34" charset="0"/>
                <a:cs typeface="Times New Roman" panose="02020603050405020304" pitchFamily="18" charset="0"/>
              </a:rPr>
              <a:t>&lt; Utilisateurs : </a:t>
            </a: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mise à jour des salariés en poste, vérification des mails, antenne de rattachement, affectation des lieux, affectation des profils de droit…</a:t>
            </a:r>
          </a:p>
          <a:p>
            <a:pPr algn="just"/>
            <a:endPar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ZoneTexte 3">
            <a:extLst>
              <a:ext uri="{FF2B5EF4-FFF2-40B4-BE49-F238E27FC236}">
                <a16:creationId xmlns:a16="http://schemas.microsoft.com/office/drawing/2014/main" id="{3D7E9EAA-8BA6-3212-73DD-34BD23B8F3DF}"/>
              </a:ext>
            </a:extLst>
          </p:cNvPr>
          <p:cNvSpPr txBox="1"/>
          <p:nvPr/>
        </p:nvSpPr>
        <p:spPr>
          <a:xfrm>
            <a:off x="5015041" y="1373895"/>
            <a:ext cx="3960793" cy="2308324"/>
          </a:xfrm>
          <a:custGeom>
            <a:avLst/>
            <a:gdLst>
              <a:gd name="connsiteX0" fmla="*/ 0 w 3960793"/>
              <a:gd name="connsiteY0" fmla="*/ 0 h 2308324"/>
              <a:gd name="connsiteX1" fmla="*/ 526220 w 3960793"/>
              <a:gd name="connsiteY1" fmla="*/ 0 h 2308324"/>
              <a:gd name="connsiteX2" fmla="*/ 1052439 w 3960793"/>
              <a:gd name="connsiteY2" fmla="*/ 0 h 2308324"/>
              <a:gd name="connsiteX3" fmla="*/ 1697483 w 3960793"/>
              <a:gd name="connsiteY3" fmla="*/ 0 h 2308324"/>
              <a:gd name="connsiteX4" fmla="*/ 2342526 w 3960793"/>
              <a:gd name="connsiteY4" fmla="*/ 0 h 2308324"/>
              <a:gd name="connsiteX5" fmla="*/ 2908354 w 3960793"/>
              <a:gd name="connsiteY5" fmla="*/ 0 h 2308324"/>
              <a:gd name="connsiteX6" fmla="*/ 3474181 w 3960793"/>
              <a:gd name="connsiteY6" fmla="*/ 0 h 2308324"/>
              <a:gd name="connsiteX7" fmla="*/ 3960793 w 3960793"/>
              <a:gd name="connsiteY7" fmla="*/ 0 h 2308324"/>
              <a:gd name="connsiteX8" fmla="*/ 3960793 w 3960793"/>
              <a:gd name="connsiteY8" fmla="*/ 600164 h 2308324"/>
              <a:gd name="connsiteX9" fmla="*/ 3960793 w 3960793"/>
              <a:gd name="connsiteY9" fmla="*/ 1131079 h 2308324"/>
              <a:gd name="connsiteX10" fmla="*/ 3960793 w 3960793"/>
              <a:gd name="connsiteY10" fmla="*/ 1708160 h 2308324"/>
              <a:gd name="connsiteX11" fmla="*/ 3960793 w 3960793"/>
              <a:gd name="connsiteY11" fmla="*/ 2308324 h 2308324"/>
              <a:gd name="connsiteX12" fmla="*/ 3315750 w 3960793"/>
              <a:gd name="connsiteY12" fmla="*/ 2308324 h 2308324"/>
              <a:gd name="connsiteX13" fmla="*/ 2710314 w 3960793"/>
              <a:gd name="connsiteY13" fmla="*/ 2308324 h 2308324"/>
              <a:gd name="connsiteX14" fmla="*/ 2104879 w 3960793"/>
              <a:gd name="connsiteY14" fmla="*/ 2308324 h 2308324"/>
              <a:gd name="connsiteX15" fmla="*/ 1578659 w 3960793"/>
              <a:gd name="connsiteY15" fmla="*/ 2308324 h 2308324"/>
              <a:gd name="connsiteX16" fmla="*/ 1012831 w 3960793"/>
              <a:gd name="connsiteY16" fmla="*/ 2308324 h 2308324"/>
              <a:gd name="connsiteX17" fmla="*/ 526220 w 3960793"/>
              <a:gd name="connsiteY17" fmla="*/ 2308324 h 2308324"/>
              <a:gd name="connsiteX18" fmla="*/ 0 w 3960793"/>
              <a:gd name="connsiteY18" fmla="*/ 2308324 h 2308324"/>
              <a:gd name="connsiteX19" fmla="*/ 0 w 3960793"/>
              <a:gd name="connsiteY19" fmla="*/ 1754326 h 2308324"/>
              <a:gd name="connsiteX20" fmla="*/ 0 w 3960793"/>
              <a:gd name="connsiteY20" fmla="*/ 1246495 h 2308324"/>
              <a:gd name="connsiteX21" fmla="*/ 0 w 3960793"/>
              <a:gd name="connsiteY21" fmla="*/ 715580 h 2308324"/>
              <a:gd name="connsiteX22" fmla="*/ 0 w 3960793"/>
              <a:gd name="connsiteY22" fmla="*/ 0 h 2308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960793" h="2308324" fill="none" extrusionOk="0">
                <a:moveTo>
                  <a:pt x="0" y="0"/>
                </a:moveTo>
                <a:cubicBezTo>
                  <a:pt x="144177" y="-53425"/>
                  <a:pt x="411998" y="20233"/>
                  <a:pt x="526220" y="0"/>
                </a:cubicBezTo>
                <a:cubicBezTo>
                  <a:pt x="640442" y="-20233"/>
                  <a:pt x="824778" y="34632"/>
                  <a:pt x="1052439" y="0"/>
                </a:cubicBezTo>
                <a:cubicBezTo>
                  <a:pt x="1280100" y="-34632"/>
                  <a:pt x="1461239" y="65499"/>
                  <a:pt x="1697483" y="0"/>
                </a:cubicBezTo>
                <a:cubicBezTo>
                  <a:pt x="1933727" y="-65499"/>
                  <a:pt x="2202063" y="67440"/>
                  <a:pt x="2342526" y="0"/>
                </a:cubicBezTo>
                <a:cubicBezTo>
                  <a:pt x="2482989" y="-67440"/>
                  <a:pt x="2730417" y="25123"/>
                  <a:pt x="2908354" y="0"/>
                </a:cubicBezTo>
                <a:cubicBezTo>
                  <a:pt x="3086291" y="-25123"/>
                  <a:pt x="3335812" y="28947"/>
                  <a:pt x="3474181" y="0"/>
                </a:cubicBezTo>
                <a:cubicBezTo>
                  <a:pt x="3612550" y="-28947"/>
                  <a:pt x="3823660" y="49335"/>
                  <a:pt x="3960793" y="0"/>
                </a:cubicBezTo>
                <a:cubicBezTo>
                  <a:pt x="3989366" y="278703"/>
                  <a:pt x="3936308" y="427372"/>
                  <a:pt x="3960793" y="600164"/>
                </a:cubicBezTo>
                <a:cubicBezTo>
                  <a:pt x="3985278" y="772956"/>
                  <a:pt x="3922338" y="886032"/>
                  <a:pt x="3960793" y="1131079"/>
                </a:cubicBezTo>
                <a:cubicBezTo>
                  <a:pt x="3999248" y="1376126"/>
                  <a:pt x="3936923" y="1521567"/>
                  <a:pt x="3960793" y="1708160"/>
                </a:cubicBezTo>
                <a:cubicBezTo>
                  <a:pt x="3984663" y="1894753"/>
                  <a:pt x="3901809" y="2146470"/>
                  <a:pt x="3960793" y="2308324"/>
                </a:cubicBezTo>
                <a:cubicBezTo>
                  <a:pt x="3807525" y="2352591"/>
                  <a:pt x="3508662" y="2238903"/>
                  <a:pt x="3315750" y="2308324"/>
                </a:cubicBezTo>
                <a:cubicBezTo>
                  <a:pt x="3122838" y="2377745"/>
                  <a:pt x="2916394" y="2297922"/>
                  <a:pt x="2710314" y="2308324"/>
                </a:cubicBezTo>
                <a:cubicBezTo>
                  <a:pt x="2504234" y="2318726"/>
                  <a:pt x="2244877" y="2257374"/>
                  <a:pt x="2104879" y="2308324"/>
                </a:cubicBezTo>
                <a:cubicBezTo>
                  <a:pt x="1964881" y="2359274"/>
                  <a:pt x="1834685" y="2296088"/>
                  <a:pt x="1578659" y="2308324"/>
                </a:cubicBezTo>
                <a:cubicBezTo>
                  <a:pt x="1322633" y="2320560"/>
                  <a:pt x="1292780" y="2270210"/>
                  <a:pt x="1012831" y="2308324"/>
                </a:cubicBezTo>
                <a:cubicBezTo>
                  <a:pt x="732882" y="2346438"/>
                  <a:pt x="761574" y="2293059"/>
                  <a:pt x="526220" y="2308324"/>
                </a:cubicBezTo>
                <a:cubicBezTo>
                  <a:pt x="290866" y="2323589"/>
                  <a:pt x="178529" y="2271189"/>
                  <a:pt x="0" y="2308324"/>
                </a:cubicBezTo>
                <a:cubicBezTo>
                  <a:pt x="-63510" y="2097658"/>
                  <a:pt x="51461" y="2015682"/>
                  <a:pt x="0" y="1754326"/>
                </a:cubicBezTo>
                <a:cubicBezTo>
                  <a:pt x="-51461" y="1492970"/>
                  <a:pt x="55889" y="1385851"/>
                  <a:pt x="0" y="1246495"/>
                </a:cubicBezTo>
                <a:cubicBezTo>
                  <a:pt x="-55889" y="1107139"/>
                  <a:pt x="47179" y="921106"/>
                  <a:pt x="0" y="715580"/>
                </a:cubicBezTo>
                <a:cubicBezTo>
                  <a:pt x="-47179" y="510055"/>
                  <a:pt x="3578" y="311849"/>
                  <a:pt x="0" y="0"/>
                </a:cubicBezTo>
                <a:close/>
              </a:path>
              <a:path w="3960793" h="2308324" stroke="0" extrusionOk="0">
                <a:moveTo>
                  <a:pt x="0" y="0"/>
                </a:moveTo>
                <a:cubicBezTo>
                  <a:pt x="161308" y="-174"/>
                  <a:pt x="343151" y="7816"/>
                  <a:pt x="447004" y="0"/>
                </a:cubicBezTo>
                <a:cubicBezTo>
                  <a:pt x="550857" y="-7816"/>
                  <a:pt x="765649" y="52610"/>
                  <a:pt x="933615" y="0"/>
                </a:cubicBezTo>
                <a:cubicBezTo>
                  <a:pt x="1101581" y="-52610"/>
                  <a:pt x="1264365" y="72825"/>
                  <a:pt x="1578659" y="0"/>
                </a:cubicBezTo>
                <a:cubicBezTo>
                  <a:pt x="1892953" y="-72825"/>
                  <a:pt x="1913741" y="32772"/>
                  <a:pt x="2144486" y="0"/>
                </a:cubicBezTo>
                <a:cubicBezTo>
                  <a:pt x="2375231" y="-32772"/>
                  <a:pt x="2461763" y="42698"/>
                  <a:pt x="2710314" y="0"/>
                </a:cubicBezTo>
                <a:cubicBezTo>
                  <a:pt x="2958865" y="-42698"/>
                  <a:pt x="2972275" y="15633"/>
                  <a:pt x="3196926" y="0"/>
                </a:cubicBezTo>
                <a:cubicBezTo>
                  <a:pt x="3421577" y="-15633"/>
                  <a:pt x="3661603" y="70285"/>
                  <a:pt x="3960793" y="0"/>
                </a:cubicBezTo>
                <a:cubicBezTo>
                  <a:pt x="4011973" y="236986"/>
                  <a:pt x="3918071" y="342327"/>
                  <a:pt x="3960793" y="530915"/>
                </a:cubicBezTo>
                <a:cubicBezTo>
                  <a:pt x="4003515" y="719504"/>
                  <a:pt x="3957060" y="895471"/>
                  <a:pt x="3960793" y="1131079"/>
                </a:cubicBezTo>
                <a:cubicBezTo>
                  <a:pt x="3964526" y="1366687"/>
                  <a:pt x="3947492" y="1536066"/>
                  <a:pt x="3960793" y="1708160"/>
                </a:cubicBezTo>
                <a:cubicBezTo>
                  <a:pt x="3974094" y="1880254"/>
                  <a:pt x="3942956" y="2145698"/>
                  <a:pt x="3960793" y="2308324"/>
                </a:cubicBezTo>
                <a:cubicBezTo>
                  <a:pt x="3772402" y="2330636"/>
                  <a:pt x="3727376" y="2280209"/>
                  <a:pt x="3513789" y="2308324"/>
                </a:cubicBezTo>
                <a:cubicBezTo>
                  <a:pt x="3300202" y="2336439"/>
                  <a:pt x="3022350" y="2278980"/>
                  <a:pt x="2868746" y="2308324"/>
                </a:cubicBezTo>
                <a:cubicBezTo>
                  <a:pt x="2715142" y="2337668"/>
                  <a:pt x="2588185" y="2295956"/>
                  <a:pt x="2342526" y="2308324"/>
                </a:cubicBezTo>
                <a:cubicBezTo>
                  <a:pt x="2096867" y="2320692"/>
                  <a:pt x="1956002" y="2270836"/>
                  <a:pt x="1816307" y="2308324"/>
                </a:cubicBezTo>
                <a:cubicBezTo>
                  <a:pt x="1676612" y="2345812"/>
                  <a:pt x="1504541" y="2244905"/>
                  <a:pt x="1210871" y="2308324"/>
                </a:cubicBezTo>
                <a:cubicBezTo>
                  <a:pt x="917201" y="2371743"/>
                  <a:pt x="890803" y="2266239"/>
                  <a:pt x="645043" y="2308324"/>
                </a:cubicBezTo>
                <a:cubicBezTo>
                  <a:pt x="399283" y="2350409"/>
                  <a:pt x="214148" y="2304984"/>
                  <a:pt x="0" y="2308324"/>
                </a:cubicBezTo>
                <a:cubicBezTo>
                  <a:pt x="-5535" y="2071717"/>
                  <a:pt x="65306" y="1899165"/>
                  <a:pt x="0" y="1754326"/>
                </a:cubicBezTo>
                <a:cubicBezTo>
                  <a:pt x="-65306" y="1609487"/>
                  <a:pt x="35698" y="1376154"/>
                  <a:pt x="0" y="1177245"/>
                </a:cubicBezTo>
                <a:cubicBezTo>
                  <a:pt x="-35698" y="978336"/>
                  <a:pt x="60819" y="810694"/>
                  <a:pt x="0" y="646331"/>
                </a:cubicBezTo>
                <a:cubicBezTo>
                  <a:pt x="-60819" y="481968"/>
                  <a:pt x="51986" y="176304"/>
                  <a:pt x="0" y="0"/>
                </a:cubicBezTo>
                <a:close/>
              </a:path>
            </a:pathLst>
          </a:custGeom>
          <a:solidFill>
            <a:schemeClr val="bg2"/>
          </a:solid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algn="just"/>
            <a:r>
              <a:rPr lang="fr-FR" b="1" dirty="0">
                <a:solidFill>
                  <a:srgbClr val="2F479E"/>
                </a:solidFill>
                <a:latin typeface="Calibri" panose="020F0502020204030204" pitchFamily="34" charset="0"/>
                <a:ea typeface="Calibri" panose="020F0502020204030204" pitchFamily="34" charset="0"/>
                <a:cs typeface="Times New Roman" panose="02020603050405020304" pitchFamily="18" charset="0"/>
              </a:rPr>
              <a:t>Liste des infos</a:t>
            </a:r>
          </a:p>
          <a:p>
            <a:pPr algn="just"/>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rPr>
              <a:t>- Nom		- Prénom</a:t>
            </a:r>
          </a:p>
          <a:p>
            <a:pPr algn="just"/>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rPr>
              <a:t>- Lieux d’actions	- Antenne</a:t>
            </a:r>
          </a:p>
          <a:p>
            <a:pPr algn="just"/>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rPr>
              <a:t>- Mail		- Téléphone</a:t>
            </a:r>
          </a:p>
          <a:p>
            <a:pPr algn="just"/>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rPr>
              <a:t>- Hiérarchie	- Groupe</a:t>
            </a:r>
          </a:p>
          <a:p>
            <a:pPr algn="just"/>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rPr>
              <a:t>- MBV		- BGE PRO</a:t>
            </a:r>
          </a:p>
          <a:p>
            <a:pPr algn="just"/>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rPr>
              <a:t>- Balise		- Profil de droit</a:t>
            </a:r>
          </a:p>
          <a:p>
            <a:pPr algn="just"/>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rPr>
              <a:t>- Actif		</a:t>
            </a:r>
          </a:p>
        </p:txBody>
      </p:sp>
      <p:sp>
        <p:nvSpPr>
          <p:cNvPr id="7" name="ZoneTexte 6">
            <a:extLst>
              <a:ext uri="{FF2B5EF4-FFF2-40B4-BE49-F238E27FC236}">
                <a16:creationId xmlns:a16="http://schemas.microsoft.com/office/drawing/2014/main" id="{3F39EF29-AFC1-D7D7-83BF-058521757A91}"/>
              </a:ext>
            </a:extLst>
          </p:cNvPr>
          <p:cNvSpPr txBox="1"/>
          <p:nvPr/>
        </p:nvSpPr>
        <p:spPr>
          <a:xfrm>
            <a:off x="379468" y="315745"/>
            <a:ext cx="10412357" cy="584775"/>
          </a:xfrm>
          <a:prstGeom prst="rect">
            <a:avLst/>
          </a:prstGeom>
          <a:solidFill>
            <a:srgbClr val="2F479E"/>
          </a:solidFill>
        </p:spPr>
        <p:txBody>
          <a:bodyPr wrap="square" rtlCol="0">
            <a:spAutoFit/>
          </a:bodyPr>
          <a:lstStyle/>
          <a:p>
            <a:r>
              <a:rPr lang="fr-FR" sz="3200" dirty="0">
                <a:solidFill>
                  <a:schemeClr val="bg1"/>
                </a:solidFill>
              </a:rPr>
              <a:t>NOUVEAUTES/ EXPORT DONNEES DE PARAMETRAGE (3/3)----</a:t>
            </a:r>
          </a:p>
        </p:txBody>
      </p:sp>
    </p:spTree>
    <p:extLst>
      <p:ext uri="{BB962C8B-B14F-4D97-AF65-F5344CB8AC3E}">
        <p14:creationId xmlns:p14="http://schemas.microsoft.com/office/powerpoint/2010/main" val="1309551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C1C18CD6-782F-4560-81A5-3E1B7AF2FED0}"/>
              </a:ext>
            </a:extLst>
          </p:cNvPr>
          <p:cNvSpPr txBox="1"/>
          <p:nvPr/>
        </p:nvSpPr>
        <p:spPr>
          <a:xfrm>
            <a:off x="379470" y="456490"/>
            <a:ext cx="10145655" cy="584775"/>
          </a:xfrm>
          <a:prstGeom prst="rect">
            <a:avLst/>
          </a:prstGeom>
          <a:solidFill>
            <a:srgbClr val="2F479E"/>
          </a:solidFill>
        </p:spPr>
        <p:txBody>
          <a:bodyPr wrap="square" rtlCol="0">
            <a:spAutoFit/>
          </a:bodyPr>
          <a:lstStyle/>
          <a:p>
            <a:r>
              <a:rPr lang="fr-FR" sz="3200" dirty="0">
                <a:solidFill>
                  <a:schemeClr val="bg1"/>
                </a:solidFill>
              </a:rPr>
              <a:t>LIVRABLE/ AJOUT SIGNETS --------</a:t>
            </a:r>
          </a:p>
        </p:txBody>
      </p:sp>
      <p:pic>
        <p:nvPicPr>
          <p:cNvPr id="8" name="Image 7" descr="Une image contenant jeu&#10;&#10;Description générée automatiquement">
            <a:extLst>
              <a:ext uri="{FF2B5EF4-FFF2-40B4-BE49-F238E27FC236}">
                <a16:creationId xmlns:a16="http://schemas.microsoft.com/office/drawing/2014/main" id="{9DA96F69-772A-4B86-85D9-8857FBCAEF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10248" y="194058"/>
            <a:ext cx="1099552" cy="706462"/>
          </a:xfrm>
          <a:prstGeom prst="rect">
            <a:avLst/>
          </a:prstGeom>
        </p:spPr>
      </p:pic>
      <p:sp>
        <p:nvSpPr>
          <p:cNvPr id="10" name="ZoneTexte 9">
            <a:extLst>
              <a:ext uri="{FF2B5EF4-FFF2-40B4-BE49-F238E27FC236}">
                <a16:creationId xmlns:a16="http://schemas.microsoft.com/office/drawing/2014/main" id="{748FCAE0-5AE3-40CB-B7A8-6304A9E0D697}"/>
              </a:ext>
            </a:extLst>
          </p:cNvPr>
          <p:cNvSpPr txBox="1"/>
          <p:nvPr/>
        </p:nvSpPr>
        <p:spPr>
          <a:xfrm>
            <a:off x="448294" y="1291066"/>
            <a:ext cx="10076831" cy="3016210"/>
          </a:xfrm>
          <a:custGeom>
            <a:avLst/>
            <a:gdLst>
              <a:gd name="connsiteX0" fmla="*/ 0 w 10076831"/>
              <a:gd name="connsiteY0" fmla="*/ 0 h 3016210"/>
              <a:gd name="connsiteX1" fmla="*/ 290450 w 10076831"/>
              <a:gd name="connsiteY1" fmla="*/ 0 h 3016210"/>
              <a:gd name="connsiteX2" fmla="*/ 681668 w 10076831"/>
              <a:gd name="connsiteY2" fmla="*/ 0 h 3016210"/>
              <a:gd name="connsiteX3" fmla="*/ 1475959 w 10076831"/>
              <a:gd name="connsiteY3" fmla="*/ 0 h 3016210"/>
              <a:gd name="connsiteX4" fmla="*/ 2068714 w 10076831"/>
              <a:gd name="connsiteY4" fmla="*/ 0 h 3016210"/>
              <a:gd name="connsiteX5" fmla="*/ 2661469 w 10076831"/>
              <a:gd name="connsiteY5" fmla="*/ 0 h 3016210"/>
              <a:gd name="connsiteX6" fmla="*/ 3052687 w 10076831"/>
              <a:gd name="connsiteY6" fmla="*/ 0 h 3016210"/>
              <a:gd name="connsiteX7" fmla="*/ 3343137 w 10076831"/>
              <a:gd name="connsiteY7" fmla="*/ 0 h 3016210"/>
              <a:gd name="connsiteX8" fmla="*/ 3734355 w 10076831"/>
              <a:gd name="connsiteY8" fmla="*/ 0 h 3016210"/>
              <a:gd name="connsiteX9" fmla="*/ 4125573 w 10076831"/>
              <a:gd name="connsiteY9" fmla="*/ 0 h 3016210"/>
              <a:gd name="connsiteX10" fmla="*/ 4617560 w 10076831"/>
              <a:gd name="connsiteY10" fmla="*/ 0 h 3016210"/>
              <a:gd name="connsiteX11" fmla="*/ 5210314 w 10076831"/>
              <a:gd name="connsiteY11" fmla="*/ 0 h 3016210"/>
              <a:gd name="connsiteX12" fmla="*/ 6004606 w 10076831"/>
              <a:gd name="connsiteY12" fmla="*/ 0 h 3016210"/>
              <a:gd name="connsiteX13" fmla="*/ 6798897 w 10076831"/>
              <a:gd name="connsiteY13" fmla="*/ 0 h 3016210"/>
              <a:gd name="connsiteX14" fmla="*/ 7593189 w 10076831"/>
              <a:gd name="connsiteY14" fmla="*/ 0 h 3016210"/>
              <a:gd name="connsiteX15" fmla="*/ 8185943 w 10076831"/>
              <a:gd name="connsiteY15" fmla="*/ 0 h 3016210"/>
              <a:gd name="connsiteX16" fmla="*/ 8778698 w 10076831"/>
              <a:gd name="connsiteY16" fmla="*/ 0 h 3016210"/>
              <a:gd name="connsiteX17" fmla="*/ 9169916 w 10076831"/>
              <a:gd name="connsiteY17" fmla="*/ 0 h 3016210"/>
              <a:gd name="connsiteX18" fmla="*/ 10076831 w 10076831"/>
              <a:gd name="connsiteY18" fmla="*/ 0 h 3016210"/>
              <a:gd name="connsiteX19" fmla="*/ 10076831 w 10076831"/>
              <a:gd name="connsiteY19" fmla="*/ 532864 h 3016210"/>
              <a:gd name="connsiteX20" fmla="*/ 10076831 w 10076831"/>
              <a:gd name="connsiteY20" fmla="*/ 1005403 h 3016210"/>
              <a:gd name="connsiteX21" fmla="*/ 10076831 w 10076831"/>
              <a:gd name="connsiteY21" fmla="*/ 1568429 h 3016210"/>
              <a:gd name="connsiteX22" fmla="*/ 10076831 w 10076831"/>
              <a:gd name="connsiteY22" fmla="*/ 2101293 h 3016210"/>
              <a:gd name="connsiteX23" fmla="*/ 10076831 w 10076831"/>
              <a:gd name="connsiteY23" fmla="*/ 3016210 h 3016210"/>
              <a:gd name="connsiteX24" fmla="*/ 9484076 w 10076831"/>
              <a:gd name="connsiteY24" fmla="*/ 3016210 h 3016210"/>
              <a:gd name="connsiteX25" fmla="*/ 8992090 w 10076831"/>
              <a:gd name="connsiteY25" fmla="*/ 3016210 h 3016210"/>
              <a:gd name="connsiteX26" fmla="*/ 8600872 w 10076831"/>
              <a:gd name="connsiteY26" fmla="*/ 3016210 h 3016210"/>
              <a:gd name="connsiteX27" fmla="*/ 7806580 w 10076831"/>
              <a:gd name="connsiteY27" fmla="*/ 3016210 h 3016210"/>
              <a:gd name="connsiteX28" fmla="*/ 7113057 w 10076831"/>
              <a:gd name="connsiteY28" fmla="*/ 3016210 h 3016210"/>
              <a:gd name="connsiteX29" fmla="*/ 6621071 w 10076831"/>
              <a:gd name="connsiteY29" fmla="*/ 3016210 h 3016210"/>
              <a:gd name="connsiteX30" fmla="*/ 6129084 w 10076831"/>
              <a:gd name="connsiteY30" fmla="*/ 3016210 h 3016210"/>
              <a:gd name="connsiteX31" fmla="*/ 5536330 w 10076831"/>
              <a:gd name="connsiteY31" fmla="*/ 3016210 h 3016210"/>
              <a:gd name="connsiteX32" fmla="*/ 4742038 w 10076831"/>
              <a:gd name="connsiteY32" fmla="*/ 3016210 h 3016210"/>
              <a:gd name="connsiteX33" fmla="*/ 4350820 w 10076831"/>
              <a:gd name="connsiteY33" fmla="*/ 3016210 h 3016210"/>
              <a:gd name="connsiteX34" fmla="*/ 3758065 w 10076831"/>
              <a:gd name="connsiteY34" fmla="*/ 3016210 h 3016210"/>
              <a:gd name="connsiteX35" fmla="*/ 3366847 w 10076831"/>
              <a:gd name="connsiteY35" fmla="*/ 3016210 h 3016210"/>
              <a:gd name="connsiteX36" fmla="*/ 2572556 w 10076831"/>
              <a:gd name="connsiteY36" fmla="*/ 3016210 h 3016210"/>
              <a:gd name="connsiteX37" fmla="*/ 1879033 w 10076831"/>
              <a:gd name="connsiteY37" fmla="*/ 3016210 h 3016210"/>
              <a:gd name="connsiteX38" fmla="*/ 1084741 w 10076831"/>
              <a:gd name="connsiteY38" fmla="*/ 3016210 h 3016210"/>
              <a:gd name="connsiteX39" fmla="*/ 0 w 10076831"/>
              <a:gd name="connsiteY39" fmla="*/ 3016210 h 3016210"/>
              <a:gd name="connsiteX40" fmla="*/ 0 w 10076831"/>
              <a:gd name="connsiteY40" fmla="*/ 2543670 h 3016210"/>
              <a:gd name="connsiteX41" fmla="*/ 0 w 10076831"/>
              <a:gd name="connsiteY41" fmla="*/ 2101293 h 3016210"/>
              <a:gd name="connsiteX42" fmla="*/ 0 w 10076831"/>
              <a:gd name="connsiteY42" fmla="*/ 1598591 h 3016210"/>
              <a:gd name="connsiteX43" fmla="*/ 0 w 10076831"/>
              <a:gd name="connsiteY43" fmla="*/ 1126052 h 3016210"/>
              <a:gd name="connsiteX44" fmla="*/ 0 w 10076831"/>
              <a:gd name="connsiteY44" fmla="*/ 683674 h 3016210"/>
              <a:gd name="connsiteX45" fmla="*/ 0 w 10076831"/>
              <a:gd name="connsiteY45" fmla="*/ 0 h 30162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10076831" h="3016210" extrusionOk="0">
                <a:moveTo>
                  <a:pt x="0" y="0"/>
                </a:moveTo>
                <a:cubicBezTo>
                  <a:pt x="123850" y="-33976"/>
                  <a:pt x="221548" y="7693"/>
                  <a:pt x="290450" y="0"/>
                </a:cubicBezTo>
                <a:cubicBezTo>
                  <a:pt x="359352" y="-7693"/>
                  <a:pt x="575975" y="31882"/>
                  <a:pt x="681668" y="0"/>
                </a:cubicBezTo>
                <a:cubicBezTo>
                  <a:pt x="787361" y="-31882"/>
                  <a:pt x="1234974" y="8277"/>
                  <a:pt x="1475959" y="0"/>
                </a:cubicBezTo>
                <a:cubicBezTo>
                  <a:pt x="1716944" y="-8277"/>
                  <a:pt x="1880310" y="55053"/>
                  <a:pt x="2068714" y="0"/>
                </a:cubicBezTo>
                <a:cubicBezTo>
                  <a:pt x="2257118" y="-55053"/>
                  <a:pt x="2524283" y="14465"/>
                  <a:pt x="2661469" y="0"/>
                </a:cubicBezTo>
                <a:cubicBezTo>
                  <a:pt x="2798655" y="-14465"/>
                  <a:pt x="2954560" y="1901"/>
                  <a:pt x="3052687" y="0"/>
                </a:cubicBezTo>
                <a:cubicBezTo>
                  <a:pt x="3150814" y="-1901"/>
                  <a:pt x="3224644" y="27258"/>
                  <a:pt x="3343137" y="0"/>
                </a:cubicBezTo>
                <a:cubicBezTo>
                  <a:pt x="3461630" y="-27258"/>
                  <a:pt x="3607870" y="12684"/>
                  <a:pt x="3734355" y="0"/>
                </a:cubicBezTo>
                <a:cubicBezTo>
                  <a:pt x="3860840" y="-12684"/>
                  <a:pt x="3935683" y="5507"/>
                  <a:pt x="4125573" y="0"/>
                </a:cubicBezTo>
                <a:cubicBezTo>
                  <a:pt x="4315463" y="-5507"/>
                  <a:pt x="4451600" y="57044"/>
                  <a:pt x="4617560" y="0"/>
                </a:cubicBezTo>
                <a:cubicBezTo>
                  <a:pt x="4783520" y="-57044"/>
                  <a:pt x="4984570" y="41285"/>
                  <a:pt x="5210314" y="0"/>
                </a:cubicBezTo>
                <a:cubicBezTo>
                  <a:pt x="5436058" y="-41285"/>
                  <a:pt x="5648363" y="58789"/>
                  <a:pt x="6004606" y="0"/>
                </a:cubicBezTo>
                <a:cubicBezTo>
                  <a:pt x="6360849" y="-58789"/>
                  <a:pt x="6482327" y="31763"/>
                  <a:pt x="6798897" y="0"/>
                </a:cubicBezTo>
                <a:cubicBezTo>
                  <a:pt x="7115467" y="-31763"/>
                  <a:pt x="7392154" y="16767"/>
                  <a:pt x="7593189" y="0"/>
                </a:cubicBezTo>
                <a:cubicBezTo>
                  <a:pt x="7794224" y="-16767"/>
                  <a:pt x="7945112" y="44324"/>
                  <a:pt x="8185943" y="0"/>
                </a:cubicBezTo>
                <a:cubicBezTo>
                  <a:pt x="8426774" y="-44324"/>
                  <a:pt x="8482362" y="33358"/>
                  <a:pt x="8778698" y="0"/>
                </a:cubicBezTo>
                <a:cubicBezTo>
                  <a:pt x="9075035" y="-33358"/>
                  <a:pt x="9035703" y="43071"/>
                  <a:pt x="9169916" y="0"/>
                </a:cubicBezTo>
                <a:cubicBezTo>
                  <a:pt x="9304129" y="-43071"/>
                  <a:pt x="9640436" y="43530"/>
                  <a:pt x="10076831" y="0"/>
                </a:cubicBezTo>
                <a:cubicBezTo>
                  <a:pt x="10138241" y="244414"/>
                  <a:pt x="10033657" y="412100"/>
                  <a:pt x="10076831" y="532864"/>
                </a:cubicBezTo>
                <a:cubicBezTo>
                  <a:pt x="10120005" y="653628"/>
                  <a:pt x="10021475" y="790162"/>
                  <a:pt x="10076831" y="1005403"/>
                </a:cubicBezTo>
                <a:cubicBezTo>
                  <a:pt x="10132187" y="1220644"/>
                  <a:pt x="10062164" y="1325387"/>
                  <a:pt x="10076831" y="1568429"/>
                </a:cubicBezTo>
                <a:cubicBezTo>
                  <a:pt x="10091498" y="1811471"/>
                  <a:pt x="10061662" y="1850757"/>
                  <a:pt x="10076831" y="2101293"/>
                </a:cubicBezTo>
                <a:cubicBezTo>
                  <a:pt x="10092000" y="2351829"/>
                  <a:pt x="10045012" y="2770686"/>
                  <a:pt x="10076831" y="3016210"/>
                </a:cubicBezTo>
                <a:cubicBezTo>
                  <a:pt x="9871021" y="3031868"/>
                  <a:pt x="9756125" y="2948577"/>
                  <a:pt x="9484076" y="3016210"/>
                </a:cubicBezTo>
                <a:cubicBezTo>
                  <a:pt x="9212028" y="3083843"/>
                  <a:pt x="9176601" y="2967925"/>
                  <a:pt x="8992090" y="3016210"/>
                </a:cubicBezTo>
                <a:cubicBezTo>
                  <a:pt x="8807579" y="3064495"/>
                  <a:pt x="8776809" y="3009197"/>
                  <a:pt x="8600872" y="3016210"/>
                </a:cubicBezTo>
                <a:cubicBezTo>
                  <a:pt x="8424935" y="3023223"/>
                  <a:pt x="8120846" y="2989187"/>
                  <a:pt x="7806580" y="3016210"/>
                </a:cubicBezTo>
                <a:cubicBezTo>
                  <a:pt x="7492314" y="3043233"/>
                  <a:pt x="7276580" y="2994637"/>
                  <a:pt x="7113057" y="3016210"/>
                </a:cubicBezTo>
                <a:cubicBezTo>
                  <a:pt x="6949534" y="3037783"/>
                  <a:pt x="6768827" y="2990474"/>
                  <a:pt x="6621071" y="3016210"/>
                </a:cubicBezTo>
                <a:cubicBezTo>
                  <a:pt x="6473315" y="3041946"/>
                  <a:pt x="6275613" y="2957872"/>
                  <a:pt x="6129084" y="3016210"/>
                </a:cubicBezTo>
                <a:cubicBezTo>
                  <a:pt x="5982555" y="3074548"/>
                  <a:pt x="5819672" y="2989971"/>
                  <a:pt x="5536330" y="3016210"/>
                </a:cubicBezTo>
                <a:cubicBezTo>
                  <a:pt x="5252988" y="3042449"/>
                  <a:pt x="5065882" y="2948585"/>
                  <a:pt x="4742038" y="3016210"/>
                </a:cubicBezTo>
                <a:cubicBezTo>
                  <a:pt x="4418194" y="3083835"/>
                  <a:pt x="4505233" y="2974589"/>
                  <a:pt x="4350820" y="3016210"/>
                </a:cubicBezTo>
                <a:cubicBezTo>
                  <a:pt x="4196407" y="3057831"/>
                  <a:pt x="3935714" y="2986642"/>
                  <a:pt x="3758065" y="3016210"/>
                </a:cubicBezTo>
                <a:cubicBezTo>
                  <a:pt x="3580417" y="3045778"/>
                  <a:pt x="3524504" y="2986512"/>
                  <a:pt x="3366847" y="3016210"/>
                </a:cubicBezTo>
                <a:cubicBezTo>
                  <a:pt x="3209190" y="3045908"/>
                  <a:pt x="2864241" y="2960357"/>
                  <a:pt x="2572556" y="3016210"/>
                </a:cubicBezTo>
                <a:cubicBezTo>
                  <a:pt x="2280871" y="3072063"/>
                  <a:pt x="2199039" y="2980320"/>
                  <a:pt x="1879033" y="3016210"/>
                </a:cubicBezTo>
                <a:cubicBezTo>
                  <a:pt x="1559027" y="3052100"/>
                  <a:pt x="1474279" y="2961647"/>
                  <a:pt x="1084741" y="3016210"/>
                </a:cubicBezTo>
                <a:cubicBezTo>
                  <a:pt x="695203" y="3070773"/>
                  <a:pt x="370868" y="2976296"/>
                  <a:pt x="0" y="3016210"/>
                </a:cubicBezTo>
                <a:cubicBezTo>
                  <a:pt x="-43751" y="2829373"/>
                  <a:pt x="50119" y="2655016"/>
                  <a:pt x="0" y="2543670"/>
                </a:cubicBezTo>
                <a:cubicBezTo>
                  <a:pt x="-50119" y="2432324"/>
                  <a:pt x="52648" y="2214854"/>
                  <a:pt x="0" y="2101293"/>
                </a:cubicBezTo>
                <a:cubicBezTo>
                  <a:pt x="-52648" y="1987732"/>
                  <a:pt x="37212" y="1781415"/>
                  <a:pt x="0" y="1598591"/>
                </a:cubicBezTo>
                <a:cubicBezTo>
                  <a:pt x="-37212" y="1415767"/>
                  <a:pt x="22852" y="1327743"/>
                  <a:pt x="0" y="1126052"/>
                </a:cubicBezTo>
                <a:cubicBezTo>
                  <a:pt x="-22852" y="924361"/>
                  <a:pt x="27478" y="873891"/>
                  <a:pt x="0" y="683674"/>
                </a:cubicBezTo>
                <a:cubicBezTo>
                  <a:pt x="-27478" y="493457"/>
                  <a:pt x="20102" y="145403"/>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algn="just"/>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Signets pour faire remonter dans des livrables :</a:t>
            </a:r>
          </a:p>
          <a:p>
            <a:pPr algn="just"/>
            <a:endPar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endParaRPr>
          </a:p>
          <a:p>
            <a:pPr marL="342900" indent="-342900" algn="just">
              <a:buFont typeface="Wingdings" panose="05000000000000000000" pitchFamily="2" charset="2"/>
              <a:buChar char="q"/>
            </a:pP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Le Site rattachée à ODS, </a:t>
            </a: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dans fiche Entrepreneur/ Parcours/ bloc ODS</a:t>
            </a:r>
          </a:p>
          <a:p>
            <a:pPr marL="342900" indent="-342900" algn="just">
              <a:buFont typeface="Wingdings" panose="05000000000000000000" pitchFamily="2" charset="2"/>
              <a:buChar char="q"/>
            </a:pPr>
            <a:endParaRPr lang="fr-FR" sz="1000" b="1" dirty="0">
              <a:solidFill>
                <a:srgbClr val="2F479E"/>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gn="just">
              <a:buFont typeface="Courier New" panose="02070309020205020404" pitchFamily="49" charset="0"/>
              <a:buChar char="o"/>
            </a:pPr>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rPr>
              <a:t>${</a:t>
            </a:r>
            <a:r>
              <a:rPr lang="fr-FR" dirty="0" err="1">
                <a:solidFill>
                  <a:srgbClr val="2F479E"/>
                </a:solidFill>
                <a:latin typeface="Calibri" panose="020F0502020204030204" pitchFamily="34" charset="0"/>
                <a:ea typeface="Calibri" panose="020F0502020204030204" pitchFamily="34" charset="0"/>
                <a:cs typeface="Times New Roman" panose="02020603050405020304" pitchFamily="18" charset="0"/>
              </a:rPr>
              <a:t>tableN.personne_parcours</a:t>
            </a:r>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rPr>
              <a:t>/</a:t>
            </a:r>
            <a:r>
              <a:rPr lang="fr-FR" dirty="0" err="1">
                <a:solidFill>
                  <a:srgbClr val="2F479E"/>
                </a:solidFill>
                <a:latin typeface="Calibri" panose="020F0502020204030204" pitchFamily="34" charset="0"/>
                <a:ea typeface="Calibri" panose="020F0502020204030204" pitchFamily="34" charset="0"/>
                <a:cs typeface="Times New Roman" panose="02020603050405020304" pitchFamily="18" charset="0"/>
              </a:rPr>
              <a:t>personne_parcours_site</a:t>
            </a:r>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rPr>
              <a:t>/</a:t>
            </a:r>
            <a:r>
              <a:rPr lang="fr-FR" dirty="0" err="1">
                <a:solidFill>
                  <a:srgbClr val="2F479E"/>
                </a:solidFill>
                <a:latin typeface="Calibri" panose="020F0502020204030204" pitchFamily="34" charset="0"/>
                <a:ea typeface="Calibri" panose="020F0502020204030204" pitchFamily="34" charset="0"/>
                <a:cs typeface="Times New Roman" panose="02020603050405020304" pitchFamily="18" charset="0"/>
              </a:rPr>
              <a:t>site_libelle</a:t>
            </a:r>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rPr>
              <a:t>}</a:t>
            </a:r>
          </a:p>
          <a:p>
            <a:pPr marL="342900" indent="-342900" algn="just">
              <a:buFont typeface="Courier New" panose="02070309020205020404" pitchFamily="49" charset="0"/>
              <a:buChar char="o"/>
            </a:pPr>
            <a:r>
              <a:rPr lang="fr-FR" dirty="0">
                <a:solidFill>
                  <a:srgbClr val="2F479E"/>
                </a:solidFill>
                <a:latin typeface="Calibri" panose="020F0502020204030204" pitchFamily="34" charset="0"/>
                <a:cs typeface="Times New Roman" panose="02020603050405020304" pitchFamily="18" charset="0"/>
              </a:rPr>
              <a:t>${</a:t>
            </a:r>
            <a:r>
              <a:rPr lang="fr-FR" dirty="0" err="1">
                <a:solidFill>
                  <a:srgbClr val="2F479E"/>
                </a:solidFill>
                <a:latin typeface="Calibri" panose="020F0502020204030204" pitchFamily="34" charset="0"/>
                <a:cs typeface="Times New Roman" panose="02020603050405020304" pitchFamily="18" charset="0"/>
              </a:rPr>
              <a:t>tableN.personne_parcours</a:t>
            </a:r>
            <a:r>
              <a:rPr lang="fr-FR" dirty="0">
                <a:solidFill>
                  <a:srgbClr val="2F479E"/>
                </a:solidFill>
                <a:latin typeface="Calibri" panose="020F0502020204030204" pitchFamily="34" charset="0"/>
                <a:cs typeface="Times New Roman" panose="02020603050405020304" pitchFamily="18" charset="0"/>
              </a:rPr>
              <a:t>/</a:t>
            </a:r>
            <a:r>
              <a:rPr lang="fr-FR" dirty="0" err="1">
                <a:solidFill>
                  <a:srgbClr val="2F479E"/>
                </a:solidFill>
                <a:latin typeface="Calibri" panose="020F0502020204030204" pitchFamily="34" charset="0"/>
                <a:cs typeface="Times New Roman" panose="02020603050405020304" pitchFamily="18" charset="0"/>
              </a:rPr>
              <a:t>personne_parcours_site</a:t>
            </a:r>
            <a:r>
              <a:rPr lang="fr-FR" dirty="0">
                <a:solidFill>
                  <a:srgbClr val="2F479E"/>
                </a:solidFill>
                <a:latin typeface="Calibri" panose="020F0502020204030204" pitchFamily="34" charset="0"/>
                <a:cs typeface="Times New Roman" panose="02020603050405020304" pitchFamily="18" charset="0"/>
              </a:rPr>
              <a:t>/</a:t>
            </a:r>
            <a:r>
              <a:rPr lang="fr-FR" dirty="0" err="1">
                <a:solidFill>
                  <a:srgbClr val="2F479E"/>
                </a:solidFill>
                <a:latin typeface="Calibri" panose="020F0502020204030204" pitchFamily="34" charset="0"/>
                <a:cs typeface="Times New Roman" panose="02020603050405020304" pitchFamily="18" charset="0"/>
              </a:rPr>
              <a:t>site_adresse_ville</a:t>
            </a:r>
            <a:r>
              <a:rPr lang="fr-FR" dirty="0">
                <a:solidFill>
                  <a:srgbClr val="2F479E"/>
                </a:solidFill>
                <a:latin typeface="Calibri" panose="020F0502020204030204" pitchFamily="34" charset="0"/>
                <a:cs typeface="Times New Roman" panose="02020603050405020304" pitchFamily="18" charset="0"/>
              </a:rPr>
              <a:t>}</a:t>
            </a:r>
          </a:p>
          <a:p>
            <a:pPr marL="342900" indent="-342900" algn="just">
              <a:buFont typeface="Courier New" panose="02070309020205020404" pitchFamily="49" charset="0"/>
              <a:buChar char="o"/>
            </a:pPr>
            <a:endParaRPr lang="fr-FR" dirty="0">
              <a:solidFill>
                <a:srgbClr val="2F479E"/>
              </a:solidFill>
              <a:latin typeface="Calibri" panose="020F0502020204030204" pitchFamily="34" charset="0"/>
              <a:cs typeface="Times New Roman" panose="02020603050405020304" pitchFamily="18" charset="0"/>
            </a:endParaRPr>
          </a:p>
          <a:p>
            <a:pPr marL="342900" indent="-342900" algn="just">
              <a:buFont typeface="Wingdings" panose="05000000000000000000" pitchFamily="2" charset="2"/>
              <a:buChar char="q"/>
            </a:pP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La Date début et Date de fin rattachée à ODS, </a:t>
            </a: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dans fiche Entrepreneur/ Parcours/ bloc ODS</a:t>
            </a:r>
          </a:p>
          <a:p>
            <a:pPr marL="342900" indent="-342900" algn="just">
              <a:buFont typeface="Wingdings" panose="05000000000000000000" pitchFamily="2" charset="2"/>
              <a:buChar char="q"/>
            </a:pPr>
            <a:endParaRPr lang="fr-FR" sz="1000" b="1" dirty="0">
              <a:solidFill>
                <a:srgbClr val="2F479E"/>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gn="just">
              <a:buFont typeface="Courier New" panose="02070309020205020404" pitchFamily="49" charset="0"/>
              <a:buChar char="o"/>
            </a:pPr>
            <a:r>
              <a:rPr lang="fr-FR" dirty="0">
                <a:solidFill>
                  <a:srgbClr val="2F479E"/>
                </a:solidFill>
                <a:latin typeface="Calibri" panose="020F0502020204030204" pitchFamily="34" charset="0"/>
                <a:cs typeface="Times New Roman" panose="02020603050405020304" pitchFamily="18" charset="0"/>
              </a:rPr>
              <a:t>${</a:t>
            </a:r>
            <a:r>
              <a:rPr lang="fr-FR" dirty="0" err="1">
                <a:solidFill>
                  <a:srgbClr val="2F479E"/>
                </a:solidFill>
                <a:latin typeface="Calibri" panose="020F0502020204030204" pitchFamily="34" charset="0"/>
                <a:cs typeface="Times New Roman" panose="02020603050405020304" pitchFamily="18" charset="0"/>
              </a:rPr>
              <a:t>tableN.personne_parcours</a:t>
            </a:r>
            <a:r>
              <a:rPr lang="fr-FR" dirty="0">
                <a:solidFill>
                  <a:srgbClr val="2F479E"/>
                </a:solidFill>
                <a:latin typeface="Calibri" panose="020F0502020204030204" pitchFamily="34" charset="0"/>
                <a:cs typeface="Times New Roman" panose="02020603050405020304" pitchFamily="18" charset="0"/>
              </a:rPr>
              <a:t>/</a:t>
            </a:r>
            <a:r>
              <a:rPr lang="fr-FR" dirty="0" err="1">
                <a:solidFill>
                  <a:srgbClr val="2F479E"/>
                </a:solidFill>
                <a:latin typeface="Calibri" panose="020F0502020204030204" pitchFamily="34" charset="0"/>
                <a:cs typeface="Times New Roman" panose="02020603050405020304" pitchFamily="18" charset="0"/>
              </a:rPr>
              <a:t>date_debut</a:t>
            </a:r>
            <a:r>
              <a:rPr lang="fr-FR" dirty="0">
                <a:solidFill>
                  <a:srgbClr val="2F479E"/>
                </a:solidFill>
                <a:latin typeface="Calibri" panose="020F0502020204030204" pitchFamily="34" charset="0"/>
                <a:cs typeface="Times New Roman" panose="02020603050405020304" pitchFamily="18" charset="0"/>
              </a:rPr>
              <a:t>}</a:t>
            </a:r>
          </a:p>
          <a:p>
            <a:pPr marL="342900" indent="-342900" algn="just">
              <a:buFont typeface="Courier New" panose="02070309020205020404" pitchFamily="49" charset="0"/>
              <a:buChar char="o"/>
            </a:pPr>
            <a:r>
              <a:rPr lang="fr-FR" dirty="0">
                <a:solidFill>
                  <a:srgbClr val="2F479E"/>
                </a:solidFill>
                <a:latin typeface="Calibri" panose="020F0502020204030204" pitchFamily="34" charset="0"/>
                <a:cs typeface="Times New Roman" panose="02020603050405020304" pitchFamily="18" charset="0"/>
              </a:rPr>
              <a:t>${</a:t>
            </a:r>
            <a:r>
              <a:rPr lang="fr-FR" dirty="0" err="1">
                <a:solidFill>
                  <a:srgbClr val="2F479E"/>
                </a:solidFill>
                <a:latin typeface="Calibri" panose="020F0502020204030204" pitchFamily="34" charset="0"/>
                <a:cs typeface="Times New Roman" panose="02020603050405020304" pitchFamily="18" charset="0"/>
              </a:rPr>
              <a:t>tableN.personne_parcours</a:t>
            </a:r>
            <a:r>
              <a:rPr lang="fr-FR" dirty="0">
                <a:solidFill>
                  <a:srgbClr val="2F479E"/>
                </a:solidFill>
                <a:latin typeface="Calibri" panose="020F0502020204030204" pitchFamily="34" charset="0"/>
                <a:cs typeface="Times New Roman" panose="02020603050405020304" pitchFamily="18" charset="0"/>
              </a:rPr>
              <a:t>/</a:t>
            </a:r>
            <a:r>
              <a:rPr lang="fr-FR" dirty="0" err="1">
                <a:solidFill>
                  <a:srgbClr val="2F479E"/>
                </a:solidFill>
                <a:latin typeface="Calibri" panose="020F0502020204030204" pitchFamily="34" charset="0"/>
                <a:cs typeface="Times New Roman" panose="02020603050405020304" pitchFamily="18" charset="0"/>
              </a:rPr>
              <a:t>date_fin</a:t>
            </a:r>
            <a:r>
              <a:rPr lang="fr-FR" dirty="0">
                <a:solidFill>
                  <a:srgbClr val="2F479E"/>
                </a:solidFill>
                <a:latin typeface="Calibri" panose="020F0502020204030204" pitchFamily="34" charset="0"/>
                <a:cs typeface="Times New Roman" panose="02020603050405020304" pitchFamily="18" charset="0"/>
              </a:rPr>
              <a:t>} </a:t>
            </a:r>
          </a:p>
        </p:txBody>
      </p:sp>
      <p:sp>
        <p:nvSpPr>
          <p:cNvPr id="2" name="ZoneTexte 1">
            <a:extLst>
              <a:ext uri="{FF2B5EF4-FFF2-40B4-BE49-F238E27FC236}">
                <a16:creationId xmlns:a16="http://schemas.microsoft.com/office/drawing/2014/main" id="{016C8550-117F-2A93-0C8E-B0ED0E67852F}"/>
              </a:ext>
            </a:extLst>
          </p:cNvPr>
          <p:cNvSpPr txBox="1"/>
          <p:nvPr/>
        </p:nvSpPr>
        <p:spPr>
          <a:xfrm>
            <a:off x="516252" y="4684715"/>
            <a:ext cx="4485656" cy="2031325"/>
          </a:xfrm>
          <a:prstGeom prst="rect">
            <a:avLst/>
          </a:prstGeom>
          <a:solidFill>
            <a:schemeClr val="bg2"/>
          </a:solidFill>
        </p:spPr>
        <p:txBody>
          <a:bodyPr wrap="square" rtlCol="0">
            <a:spAutoFit/>
          </a:bodyPr>
          <a:lstStyle/>
          <a:p>
            <a:r>
              <a:rPr lang="fr-FR" sz="1800" i="1" dirty="0">
                <a:solidFill>
                  <a:srgbClr val="2F479E"/>
                </a:solidFill>
                <a:latin typeface="Calibri" panose="020F0502020204030204" pitchFamily="34" charset="0"/>
                <a:ea typeface="Calibri" panose="020F0502020204030204" pitchFamily="34" charset="0"/>
                <a:cs typeface="Times New Roman" panose="02020603050405020304" pitchFamily="18" charset="0"/>
              </a:rPr>
              <a:t>A NOTER : </a:t>
            </a:r>
          </a:p>
          <a:p>
            <a:pPr algn="just"/>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rPr>
              <a:t>Ce sont forcément des signets </a:t>
            </a:r>
            <a:r>
              <a:rPr lang="fr-FR" dirty="0" err="1">
                <a:solidFill>
                  <a:srgbClr val="2F479E"/>
                </a:solidFill>
                <a:latin typeface="Calibri" panose="020F0502020204030204" pitchFamily="34" charset="0"/>
                <a:ea typeface="Calibri" panose="020F0502020204030204" pitchFamily="34" charset="0"/>
                <a:cs typeface="Times New Roman" panose="02020603050405020304" pitchFamily="18" charset="0"/>
              </a:rPr>
              <a:t>tab.</a:t>
            </a:r>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rPr>
              <a:t> pour ces données, car elles font appellent à une liste d’informations en cas de plusieurs ODS sur une fiche Parcours. Elles devront se présenter sous forme de tableau avec des colonnes, qui fera remonter autant de lignes que d’ODS.</a:t>
            </a:r>
            <a:endParaRPr lang="fr-FR" sz="1800" dirty="0">
              <a:solidFill>
                <a:srgbClr val="2F479E"/>
              </a:solidFill>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15" name="Groupe 14">
            <a:extLst>
              <a:ext uri="{FF2B5EF4-FFF2-40B4-BE49-F238E27FC236}">
                <a16:creationId xmlns:a16="http://schemas.microsoft.com/office/drawing/2014/main" id="{12593FBC-AFA6-B615-948B-A2CA6812DE0D}"/>
              </a:ext>
            </a:extLst>
          </p:cNvPr>
          <p:cNvGrpSpPr/>
          <p:nvPr/>
        </p:nvGrpSpPr>
        <p:grpSpPr>
          <a:xfrm>
            <a:off x="5533541" y="3801015"/>
            <a:ext cx="5855807" cy="2011725"/>
            <a:chOff x="635106" y="4394973"/>
            <a:chExt cx="6156218" cy="2202518"/>
          </a:xfrm>
        </p:grpSpPr>
        <p:pic>
          <p:nvPicPr>
            <p:cNvPr id="5" name="Image 4">
              <a:extLst>
                <a:ext uri="{FF2B5EF4-FFF2-40B4-BE49-F238E27FC236}">
                  <a16:creationId xmlns:a16="http://schemas.microsoft.com/office/drawing/2014/main" id="{71DA33EB-BBCB-BFAB-DEF0-4082FEC7F940}"/>
                </a:ext>
              </a:extLst>
            </p:cNvPr>
            <p:cNvPicPr>
              <a:picLocks noChangeAspect="1"/>
            </p:cNvPicPr>
            <p:nvPr/>
          </p:nvPicPr>
          <p:blipFill>
            <a:blip r:embed="rId3"/>
            <a:stretch>
              <a:fillRect/>
            </a:stretch>
          </p:blipFill>
          <p:spPr>
            <a:xfrm>
              <a:off x="635106" y="4394973"/>
              <a:ext cx="6156218" cy="2202518"/>
            </a:xfrm>
            <a:prstGeom prst="rect">
              <a:avLst/>
            </a:prstGeom>
            <a:ln>
              <a:solidFill>
                <a:schemeClr val="bg1">
                  <a:lumMod val="65000"/>
                </a:schemeClr>
              </a:solidFill>
            </a:ln>
          </p:spPr>
        </p:pic>
        <p:sp>
          <p:nvSpPr>
            <p:cNvPr id="12" name="Ellipse 11">
              <a:extLst>
                <a:ext uri="{FF2B5EF4-FFF2-40B4-BE49-F238E27FC236}">
                  <a16:creationId xmlns:a16="http://schemas.microsoft.com/office/drawing/2014/main" id="{65F4ED19-D42A-B008-5A09-2F4B73A18FE5}"/>
                </a:ext>
              </a:extLst>
            </p:cNvPr>
            <p:cNvSpPr/>
            <p:nvPr/>
          </p:nvSpPr>
          <p:spPr>
            <a:xfrm>
              <a:off x="4081314" y="5496232"/>
              <a:ext cx="894735" cy="353961"/>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llipse 12">
              <a:extLst>
                <a:ext uri="{FF2B5EF4-FFF2-40B4-BE49-F238E27FC236}">
                  <a16:creationId xmlns:a16="http://schemas.microsoft.com/office/drawing/2014/main" id="{DABE0189-BC74-24A2-BDA6-23509F7F784F}"/>
                </a:ext>
              </a:extLst>
            </p:cNvPr>
            <p:cNvSpPr/>
            <p:nvPr/>
          </p:nvSpPr>
          <p:spPr>
            <a:xfrm>
              <a:off x="1769810" y="4852218"/>
              <a:ext cx="894735" cy="353961"/>
            </a:xfrm>
            <a:prstGeom prst="ellipse">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Ellipse 13">
              <a:extLst>
                <a:ext uri="{FF2B5EF4-FFF2-40B4-BE49-F238E27FC236}">
                  <a16:creationId xmlns:a16="http://schemas.microsoft.com/office/drawing/2014/main" id="{B842891D-307E-2E74-02A9-0A22C7B066AA}"/>
                </a:ext>
              </a:extLst>
            </p:cNvPr>
            <p:cNvSpPr/>
            <p:nvPr/>
          </p:nvSpPr>
          <p:spPr>
            <a:xfrm>
              <a:off x="2798819" y="4852219"/>
              <a:ext cx="894735" cy="353961"/>
            </a:xfrm>
            <a:prstGeom prst="ellipse">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Tree>
    <p:extLst>
      <p:ext uri="{BB962C8B-B14F-4D97-AF65-F5344CB8AC3E}">
        <p14:creationId xmlns:p14="http://schemas.microsoft.com/office/powerpoint/2010/main" val="3127618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C1C18CD6-782F-4560-81A5-3E1B7AF2FED0}"/>
              </a:ext>
            </a:extLst>
          </p:cNvPr>
          <p:cNvSpPr txBox="1"/>
          <p:nvPr/>
        </p:nvSpPr>
        <p:spPr>
          <a:xfrm>
            <a:off x="379470" y="315745"/>
            <a:ext cx="9363620" cy="584775"/>
          </a:xfrm>
          <a:prstGeom prst="rect">
            <a:avLst/>
          </a:prstGeom>
          <a:solidFill>
            <a:srgbClr val="2F479E"/>
          </a:solidFill>
        </p:spPr>
        <p:txBody>
          <a:bodyPr wrap="square" rtlCol="0">
            <a:spAutoFit/>
          </a:bodyPr>
          <a:lstStyle/>
          <a:p>
            <a:r>
              <a:rPr lang="fr-FR" sz="3200" dirty="0">
                <a:solidFill>
                  <a:schemeClr val="bg1"/>
                </a:solidFill>
              </a:rPr>
              <a:t>MODULE FACTURATION/ DEV FONCTIONNALITE --------</a:t>
            </a:r>
          </a:p>
        </p:txBody>
      </p:sp>
      <p:pic>
        <p:nvPicPr>
          <p:cNvPr id="8" name="Image 7" descr="Une image contenant jeu&#10;&#10;Description générée automatiquement">
            <a:extLst>
              <a:ext uri="{FF2B5EF4-FFF2-40B4-BE49-F238E27FC236}">
                <a16:creationId xmlns:a16="http://schemas.microsoft.com/office/drawing/2014/main" id="{9DA96F69-772A-4B86-85D9-8857FBCAEF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10248" y="194058"/>
            <a:ext cx="1099552" cy="706462"/>
          </a:xfrm>
          <a:prstGeom prst="rect">
            <a:avLst/>
          </a:prstGeom>
        </p:spPr>
      </p:pic>
      <p:sp>
        <p:nvSpPr>
          <p:cNvPr id="10" name="ZoneTexte 9">
            <a:extLst>
              <a:ext uri="{FF2B5EF4-FFF2-40B4-BE49-F238E27FC236}">
                <a16:creationId xmlns:a16="http://schemas.microsoft.com/office/drawing/2014/main" id="{748FCAE0-5AE3-40CB-B7A8-6304A9E0D697}"/>
              </a:ext>
            </a:extLst>
          </p:cNvPr>
          <p:cNvSpPr txBox="1"/>
          <p:nvPr/>
        </p:nvSpPr>
        <p:spPr>
          <a:xfrm>
            <a:off x="448294" y="1358530"/>
            <a:ext cx="7171705" cy="1323439"/>
          </a:xfrm>
          <a:custGeom>
            <a:avLst/>
            <a:gdLst>
              <a:gd name="connsiteX0" fmla="*/ 0 w 7171705"/>
              <a:gd name="connsiteY0" fmla="*/ 0 h 1323439"/>
              <a:gd name="connsiteX1" fmla="*/ 382491 w 7171705"/>
              <a:gd name="connsiteY1" fmla="*/ 0 h 1323439"/>
              <a:gd name="connsiteX2" fmla="*/ 836699 w 7171705"/>
              <a:gd name="connsiteY2" fmla="*/ 0 h 1323439"/>
              <a:gd name="connsiteX3" fmla="*/ 1577775 w 7171705"/>
              <a:gd name="connsiteY3" fmla="*/ 0 h 1323439"/>
              <a:gd name="connsiteX4" fmla="*/ 2175417 w 7171705"/>
              <a:gd name="connsiteY4" fmla="*/ 0 h 1323439"/>
              <a:gd name="connsiteX5" fmla="*/ 2773059 w 7171705"/>
              <a:gd name="connsiteY5" fmla="*/ 0 h 1323439"/>
              <a:gd name="connsiteX6" fmla="*/ 3227267 w 7171705"/>
              <a:gd name="connsiteY6" fmla="*/ 0 h 1323439"/>
              <a:gd name="connsiteX7" fmla="*/ 3609758 w 7171705"/>
              <a:gd name="connsiteY7" fmla="*/ 0 h 1323439"/>
              <a:gd name="connsiteX8" fmla="*/ 4063966 w 7171705"/>
              <a:gd name="connsiteY8" fmla="*/ 0 h 1323439"/>
              <a:gd name="connsiteX9" fmla="*/ 4518174 w 7171705"/>
              <a:gd name="connsiteY9" fmla="*/ 0 h 1323439"/>
              <a:gd name="connsiteX10" fmla="*/ 5044099 w 7171705"/>
              <a:gd name="connsiteY10" fmla="*/ 0 h 1323439"/>
              <a:gd name="connsiteX11" fmla="*/ 5641741 w 7171705"/>
              <a:gd name="connsiteY11" fmla="*/ 0 h 1323439"/>
              <a:gd name="connsiteX12" fmla="*/ 6382817 w 7171705"/>
              <a:gd name="connsiteY12" fmla="*/ 0 h 1323439"/>
              <a:gd name="connsiteX13" fmla="*/ 7171705 w 7171705"/>
              <a:gd name="connsiteY13" fmla="*/ 0 h 1323439"/>
              <a:gd name="connsiteX14" fmla="*/ 7171705 w 7171705"/>
              <a:gd name="connsiteY14" fmla="*/ 467615 h 1323439"/>
              <a:gd name="connsiteX15" fmla="*/ 7171705 w 7171705"/>
              <a:gd name="connsiteY15" fmla="*/ 921996 h 1323439"/>
              <a:gd name="connsiteX16" fmla="*/ 7171705 w 7171705"/>
              <a:gd name="connsiteY16" fmla="*/ 1323439 h 1323439"/>
              <a:gd name="connsiteX17" fmla="*/ 6574063 w 7171705"/>
              <a:gd name="connsiteY17" fmla="*/ 1323439 h 1323439"/>
              <a:gd name="connsiteX18" fmla="*/ 6048138 w 7171705"/>
              <a:gd name="connsiteY18" fmla="*/ 1323439 h 1323439"/>
              <a:gd name="connsiteX19" fmla="*/ 5522213 w 7171705"/>
              <a:gd name="connsiteY19" fmla="*/ 1323439 h 1323439"/>
              <a:gd name="connsiteX20" fmla="*/ 4996288 w 7171705"/>
              <a:gd name="connsiteY20" fmla="*/ 1323439 h 1323439"/>
              <a:gd name="connsiteX21" fmla="*/ 4326929 w 7171705"/>
              <a:gd name="connsiteY21" fmla="*/ 1323439 h 1323439"/>
              <a:gd name="connsiteX22" fmla="*/ 3657570 w 7171705"/>
              <a:gd name="connsiteY22" fmla="*/ 1323439 h 1323439"/>
              <a:gd name="connsiteX23" fmla="*/ 3131645 w 7171705"/>
              <a:gd name="connsiteY23" fmla="*/ 1323439 h 1323439"/>
              <a:gd name="connsiteX24" fmla="*/ 2605719 w 7171705"/>
              <a:gd name="connsiteY24" fmla="*/ 1323439 h 1323439"/>
              <a:gd name="connsiteX25" fmla="*/ 2079794 w 7171705"/>
              <a:gd name="connsiteY25" fmla="*/ 1323439 h 1323439"/>
              <a:gd name="connsiteX26" fmla="*/ 1625586 w 7171705"/>
              <a:gd name="connsiteY26" fmla="*/ 1323439 h 1323439"/>
              <a:gd name="connsiteX27" fmla="*/ 884510 w 7171705"/>
              <a:gd name="connsiteY27" fmla="*/ 1323439 h 1323439"/>
              <a:gd name="connsiteX28" fmla="*/ 0 w 7171705"/>
              <a:gd name="connsiteY28" fmla="*/ 1323439 h 1323439"/>
              <a:gd name="connsiteX29" fmla="*/ 0 w 7171705"/>
              <a:gd name="connsiteY29" fmla="*/ 895527 h 1323439"/>
              <a:gd name="connsiteX30" fmla="*/ 0 w 7171705"/>
              <a:gd name="connsiteY30" fmla="*/ 454381 h 1323439"/>
              <a:gd name="connsiteX31" fmla="*/ 0 w 7171705"/>
              <a:gd name="connsiteY31" fmla="*/ 0 h 1323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171705" h="1323439" extrusionOk="0">
                <a:moveTo>
                  <a:pt x="0" y="0"/>
                </a:moveTo>
                <a:cubicBezTo>
                  <a:pt x="123011" y="-44408"/>
                  <a:pt x="241899" y="13347"/>
                  <a:pt x="382491" y="0"/>
                </a:cubicBezTo>
                <a:cubicBezTo>
                  <a:pt x="523083" y="-13347"/>
                  <a:pt x="615931" y="25847"/>
                  <a:pt x="836699" y="0"/>
                </a:cubicBezTo>
                <a:cubicBezTo>
                  <a:pt x="1057467" y="-25847"/>
                  <a:pt x="1235411" y="15113"/>
                  <a:pt x="1577775" y="0"/>
                </a:cubicBezTo>
                <a:cubicBezTo>
                  <a:pt x="1920139" y="-15113"/>
                  <a:pt x="1999322" y="55315"/>
                  <a:pt x="2175417" y="0"/>
                </a:cubicBezTo>
                <a:cubicBezTo>
                  <a:pt x="2351512" y="-55315"/>
                  <a:pt x="2611745" y="52274"/>
                  <a:pt x="2773059" y="0"/>
                </a:cubicBezTo>
                <a:cubicBezTo>
                  <a:pt x="2934373" y="-52274"/>
                  <a:pt x="3117914" y="18124"/>
                  <a:pt x="3227267" y="0"/>
                </a:cubicBezTo>
                <a:cubicBezTo>
                  <a:pt x="3336620" y="-18124"/>
                  <a:pt x="3454279" y="34997"/>
                  <a:pt x="3609758" y="0"/>
                </a:cubicBezTo>
                <a:cubicBezTo>
                  <a:pt x="3765237" y="-34997"/>
                  <a:pt x="3924929" y="12776"/>
                  <a:pt x="4063966" y="0"/>
                </a:cubicBezTo>
                <a:cubicBezTo>
                  <a:pt x="4203003" y="-12776"/>
                  <a:pt x="4362212" y="42845"/>
                  <a:pt x="4518174" y="0"/>
                </a:cubicBezTo>
                <a:cubicBezTo>
                  <a:pt x="4674136" y="-42845"/>
                  <a:pt x="4918695" y="25806"/>
                  <a:pt x="5044099" y="0"/>
                </a:cubicBezTo>
                <a:cubicBezTo>
                  <a:pt x="5169503" y="-25806"/>
                  <a:pt x="5457153" y="12759"/>
                  <a:pt x="5641741" y="0"/>
                </a:cubicBezTo>
                <a:cubicBezTo>
                  <a:pt x="5826329" y="-12759"/>
                  <a:pt x="6165934" y="46546"/>
                  <a:pt x="6382817" y="0"/>
                </a:cubicBezTo>
                <a:cubicBezTo>
                  <a:pt x="6599700" y="-46546"/>
                  <a:pt x="6993997" y="8038"/>
                  <a:pt x="7171705" y="0"/>
                </a:cubicBezTo>
                <a:cubicBezTo>
                  <a:pt x="7190265" y="129281"/>
                  <a:pt x="7148565" y="310579"/>
                  <a:pt x="7171705" y="467615"/>
                </a:cubicBezTo>
                <a:cubicBezTo>
                  <a:pt x="7194845" y="624651"/>
                  <a:pt x="7126862" y="709857"/>
                  <a:pt x="7171705" y="921996"/>
                </a:cubicBezTo>
                <a:cubicBezTo>
                  <a:pt x="7216548" y="1134135"/>
                  <a:pt x="7160187" y="1233109"/>
                  <a:pt x="7171705" y="1323439"/>
                </a:cubicBezTo>
                <a:cubicBezTo>
                  <a:pt x="6907940" y="1356801"/>
                  <a:pt x="6709414" y="1262892"/>
                  <a:pt x="6574063" y="1323439"/>
                </a:cubicBezTo>
                <a:cubicBezTo>
                  <a:pt x="6438712" y="1383986"/>
                  <a:pt x="6270466" y="1313569"/>
                  <a:pt x="6048138" y="1323439"/>
                </a:cubicBezTo>
                <a:cubicBezTo>
                  <a:pt x="5825810" y="1333309"/>
                  <a:pt x="5705621" y="1287470"/>
                  <a:pt x="5522213" y="1323439"/>
                </a:cubicBezTo>
                <a:cubicBezTo>
                  <a:pt x="5338806" y="1359408"/>
                  <a:pt x="5205782" y="1268782"/>
                  <a:pt x="4996288" y="1323439"/>
                </a:cubicBezTo>
                <a:cubicBezTo>
                  <a:pt x="4786795" y="1378096"/>
                  <a:pt x="4633005" y="1255336"/>
                  <a:pt x="4326929" y="1323439"/>
                </a:cubicBezTo>
                <a:cubicBezTo>
                  <a:pt x="4020853" y="1391542"/>
                  <a:pt x="3854814" y="1277295"/>
                  <a:pt x="3657570" y="1323439"/>
                </a:cubicBezTo>
                <a:cubicBezTo>
                  <a:pt x="3460326" y="1369583"/>
                  <a:pt x="3313476" y="1296290"/>
                  <a:pt x="3131645" y="1323439"/>
                </a:cubicBezTo>
                <a:cubicBezTo>
                  <a:pt x="2949815" y="1350588"/>
                  <a:pt x="2790641" y="1302481"/>
                  <a:pt x="2605719" y="1323439"/>
                </a:cubicBezTo>
                <a:cubicBezTo>
                  <a:pt x="2420797" y="1344397"/>
                  <a:pt x="2248118" y="1298768"/>
                  <a:pt x="2079794" y="1323439"/>
                </a:cubicBezTo>
                <a:cubicBezTo>
                  <a:pt x="1911470" y="1348110"/>
                  <a:pt x="1793236" y="1270927"/>
                  <a:pt x="1625586" y="1323439"/>
                </a:cubicBezTo>
                <a:cubicBezTo>
                  <a:pt x="1457936" y="1375951"/>
                  <a:pt x="1045995" y="1253691"/>
                  <a:pt x="884510" y="1323439"/>
                </a:cubicBezTo>
                <a:cubicBezTo>
                  <a:pt x="723025" y="1393187"/>
                  <a:pt x="266714" y="1250657"/>
                  <a:pt x="0" y="1323439"/>
                </a:cubicBezTo>
                <a:cubicBezTo>
                  <a:pt x="-45268" y="1183352"/>
                  <a:pt x="12893" y="1009096"/>
                  <a:pt x="0" y="895527"/>
                </a:cubicBezTo>
                <a:cubicBezTo>
                  <a:pt x="-12893" y="781958"/>
                  <a:pt x="38810" y="657065"/>
                  <a:pt x="0" y="454381"/>
                </a:cubicBezTo>
                <a:cubicBezTo>
                  <a:pt x="-38810" y="251697"/>
                  <a:pt x="29473" y="150040"/>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rPr>
              <a:t>INTEGRATION dans le module facturation de : </a:t>
            </a:r>
          </a:p>
          <a:p>
            <a:pPr marL="342900" indent="-342900" algn="just">
              <a:buFont typeface="Courier New" panose="02070309020205020404" pitchFamily="49" charset="0"/>
              <a:buChar char="o"/>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Coordonnées bancaires </a:t>
            </a:r>
            <a:r>
              <a:rPr lang="fr-FR" sz="1600" dirty="0">
                <a:solidFill>
                  <a:srgbClr val="2F479E"/>
                </a:solidFill>
                <a:latin typeface="Calibri" panose="020F0502020204030204" pitchFamily="34" charset="0"/>
                <a:ea typeface="Calibri" panose="020F0502020204030204" pitchFamily="34" charset="0"/>
                <a:cs typeface="Times New Roman" panose="02020603050405020304" pitchFamily="18" charset="0"/>
              </a:rPr>
              <a:t>(création référentiel « Entité juridique »)</a:t>
            </a:r>
          </a:p>
          <a:p>
            <a:pPr marL="342900" indent="-342900" algn="just">
              <a:buFont typeface="Courier New" panose="02070309020205020404" pitchFamily="49" charset="0"/>
              <a:buChar char="o"/>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Siret/NAF/ N° RCS </a:t>
            </a:r>
            <a:r>
              <a:rPr lang="fr-FR" sz="1600" dirty="0">
                <a:solidFill>
                  <a:srgbClr val="2F479E"/>
                </a:solidFill>
                <a:latin typeface="Calibri" panose="020F0502020204030204" pitchFamily="34" charset="0"/>
                <a:ea typeface="Calibri" panose="020F0502020204030204" pitchFamily="34" charset="0"/>
                <a:cs typeface="Times New Roman" panose="02020603050405020304" pitchFamily="18" charset="0"/>
              </a:rPr>
              <a:t>(dans référentiel Site)</a:t>
            </a:r>
          </a:p>
          <a:p>
            <a:pPr marL="342900" indent="-342900" algn="just">
              <a:buFont typeface="Courier New" panose="02070309020205020404" pitchFamily="49" charset="0"/>
              <a:buChar char="o"/>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Mandataire de groupement </a:t>
            </a:r>
            <a:r>
              <a:rPr lang="fr-FR" sz="1600" dirty="0">
                <a:solidFill>
                  <a:srgbClr val="2F479E"/>
                </a:solidFill>
                <a:latin typeface="Calibri" panose="020F0502020204030204" pitchFamily="34" charset="0"/>
                <a:ea typeface="Calibri" panose="020F0502020204030204" pitchFamily="34" charset="0"/>
                <a:cs typeface="Times New Roman" panose="02020603050405020304" pitchFamily="18" charset="0"/>
              </a:rPr>
              <a:t>(champ sur fiche Ressource)</a:t>
            </a:r>
          </a:p>
        </p:txBody>
      </p:sp>
      <p:pic>
        <p:nvPicPr>
          <p:cNvPr id="4" name="Image 3">
            <a:extLst>
              <a:ext uri="{FF2B5EF4-FFF2-40B4-BE49-F238E27FC236}">
                <a16:creationId xmlns:a16="http://schemas.microsoft.com/office/drawing/2014/main" id="{54FC4641-E3C9-2AC2-76EB-B61850C298D0}"/>
              </a:ext>
            </a:extLst>
          </p:cNvPr>
          <p:cNvPicPr>
            <a:picLocks noChangeAspect="1"/>
          </p:cNvPicPr>
          <p:nvPr/>
        </p:nvPicPr>
        <p:blipFill>
          <a:blip r:embed="rId3"/>
          <a:stretch>
            <a:fillRect/>
          </a:stretch>
        </p:blipFill>
        <p:spPr>
          <a:xfrm>
            <a:off x="8961801" y="2220426"/>
            <a:ext cx="2850730" cy="4321829"/>
          </a:xfrm>
          <a:prstGeom prst="rect">
            <a:avLst/>
          </a:prstGeom>
          <a:ln>
            <a:solidFill>
              <a:schemeClr val="bg1">
                <a:lumMod val="65000"/>
              </a:schemeClr>
            </a:solidFill>
          </a:ln>
        </p:spPr>
      </p:pic>
      <p:pic>
        <p:nvPicPr>
          <p:cNvPr id="7" name="Image 6">
            <a:extLst>
              <a:ext uri="{FF2B5EF4-FFF2-40B4-BE49-F238E27FC236}">
                <a16:creationId xmlns:a16="http://schemas.microsoft.com/office/drawing/2014/main" id="{F725D020-7A8A-0BA3-95AB-CFF90EBEE754}"/>
              </a:ext>
            </a:extLst>
          </p:cNvPr>
          <p:cNvPicPr>
            <a:picLocks noChangeAspect="1"/>
          </p:cNvPicPr>
          <p:nvPr/>
        </p:nvPicPr>
        <p:blipFill>
          <a:blip r:embed="rId4"/>
          <a:stretch>
            <a:fillRect/>
          </a:stretch>
        </p:blipFill>
        <p:spPr>
          <a:xfrm>
            <a:off x="6331974" y="4095505"/>
            <a:ext cx="2423883" cy="2446750"/>
          </a:xfrm>
          <a:prstGeom prst="rect">
            <a:avLst/>
          </a:prstGeom>
          <a:ln>
            <a:solidFill>
              <a:schemeClr val="bg1">
                <a:lumMod val="65000"/>
              </a:schemeClr>
            </a:solidFill>
          </a:ln>
        </p:spPr>
      </p:pic>
      <p:sp>
        <p:nvSpPr>
          <p:cNvPr id="9" name="ZoneTexte 8">
            <a:extLst>
              <a:ext uri="{FF2B5EF4-FFF2-40B4-BE49-F238E27FC236}">
                <a16:creationId xmlns:a16="http://schemas.microsoft.com/office/drawing/2014/main" id="{17D13E47-50A0-9B8E-0B2A-89B48A3EF7CB}"/>
              </a:ext>
            </a:extLst>
          </p:cNvPr>
          <p:cNvSpPr txBox="1"/>
          <p:nvPr/>
        </p:nvSpPr>
        <p:spPr>
          <a:xfrm>
            <a:off x="802255" y="2853770"/>
            <a:ext cx="5805022" cy="707886"/>
          </a:xfrm>
          <a:custGeom>
            <a:avLst/>
            <a:gdLst>
              <a:gd name="connsiteX0" fmla="*/ 0 w 5805022"/>
              <a:gd name="connsiteY0" fmla="*/ 0 h 707886"/>
              <a:gd name="connsiteX1" fmla="*/ 406352 w 5805022"/>
              <a:gd name="connsiteY1" fmla="*/ 0 h 707886"/>
              <a:gd name="connsiteX2" fmla="*/ 870753 w 5805022"/>
              <a:gd name="connsiteY2" fmla="*/ 0 h 707886"/>
              <a:gd name="connsiteX3" fmla="*/ 1567356 w 5805022"/>
              <a:gd name="connsiteY3" fmla="*/ 0 h 707886"/>
              <a:gd name="connsiteX4" fmla="*/ 2147858 w 5805022"/>
              <a:gd name="connsiteY4" fmla="*/ 0 h 707886"/>
              <a:gd name="connsiteX5" fmla="*/ 2728360 w 5805022"/>
              <a:gd name="connsiteY5" fmla="*/ 0 h 707886"/>
              <a:gd name="connsiteX6" fmla="*/ 3192762 w 5805022"/>
              <a:gd name="connsiteY6" fmla="*/ 0 h 707886"/>
              <a:gd name="connsiteX7" fmla="*/ 3599114 w 5805022"/>
              <a:gd name="connsiteY7" fmla="*/ 0 h 707886"/>
              <a:gd name="connsiteX8" fmla="*/ 4063515 w 5805022"/>
              <a:gd name="connsiteY8" fmla="*/ 0 h 707886"/>
              <a:gd name="connsiteX9" fmla="*/ 4527917 w 5805022"/>
              <a:gd name="connsiteY9" fmla="*/ 0 h 707886"/>
              <a:gd name="connsiteX10" fmla="*/ 5050369 w 5805022"/>
              <a:gd name="connsiteY10" fmla="*/ 0 h 707886"/>
              <a:gd name="connsiteX11" fmla="*/ 5805022 w 5805022"/>
              <a:gd name="connsiteY11" fmla="*/ 0 h 707886"/>
              <a:gd name="connsiteX12" fmla="*/ 5805022 w 5805022"/>
              <a:gd name="connsiteY12" fmla="*/ 368101 h 707886"/>
              <a:gd name="connsiteX13" fmla="*/ 5805022 w 5805022"/>
              <a:gd name="connsiteY13" fmla="*/ 707886 h 707886"/>
              <a:gd name="connsiteX14" fmla="*/ 5108419 w 5805022"/>
              <a:gd name="connsiteY14" fmla="*/ 707886 h 707886"/>
              <a:gd name="connsiteX15" fmla="*/ 4585967 w 5805022"/>
              <a:gd name="connsiteY15" fmla="*/ 707886 h 707886"/>
              <a:gd name="connsiteX16" fmla="*/ 3947415 w 5805022"/>
              <a:gd name="connsiteY16" fmla="*/ 707886 h 707886"/>
              <a:gd name="connsiteX17" fmla="*/ 3366913 w 5805022"/>
              <a:gd name="connsiteY17" fmla="*/ 707886 h 707886"/>
              <a:gd name="connsiteX18" fmla="*/ 2844461 w 5805022"/>
              <a:gd name="connsiteY18" fmla="*/ 707886 h 707886"/>
              <a:gd name="connsiteX19" fmla="*/ 2322009 w 5805022"/>
              <a:gd name="connsiteY19" fmla="*/ 707886 h 707886"/>
              <a:gd name="connsiteX20" fmla="*/ 1799557 w 5805022"/>
              <a:gd name="connsiteY20" fmla="*/ 707886 h 707886"/>
              <a:gd name="connsiteX21" fmla="*/ 1161004 w 5805022"/>
              <a:gd name="connsiteY21" fmla="*/ 707886 h 707886"/>
              <a:gd name="connsiteX22" fmla="*/ 522452 w 5805022"/>
              <a:gd name="connsiteY22" fmla="*/ 707886 h 707886"/>
              <a:gd name="connsiteX23" fmla="*/ 0 w 5805022"/>
              <a:gd name="connsiteY23" fmla="*/ 707886 h 707886"/>
              <a:gd name="connsiteX24" fmla="*/ 0 w 5805022"/>
              <a:gd name="connsiteY24" fmla="*/ 361022 h 707886"/>
              <a:gd name="connsiteX25" fmla="*/ 0 w 5805022"/>
              <a:gd name="connsiteY25" fmla="*/ 0 h 7078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5805022" h="707886" extrusionOk="0">
                <a:moveTo>
                  <a:pt x="0" y="0"/>
                </a:moveTo>
                <a:cubicBezTo>
                  <a:pt x="173827" y="-19659"/>
                  <a:pt x="246897" y="37160"/>
                  <a:pt x="406352" y="0"/>
                </a:cubicBezTo>
                <a:cubicBezTo>
                  <a:pt x="565807" y="-37160"/>
                  <a:pt x="643747" y="53937"/>
                  <a:pt x="870753" y="0"/>
                </a:cubicBezTo>
                <a:cubicBezTo>
                  <a:pt x="1097759" y="-53937"/>
                  <a:pt x="1328438" y="67234"/>
                  <a:pt x="1567356" y="0"/>
                </a:cubicBezTo>
                <a:cubicBezTo>
                  <a:pt x="1806274" y="-67234"/>
                  <a:pt x="1977912" y="17802"/>
                  <a:pt x="2147858" y="0"/>
                </a:cubicBezTo>
                <a:cubicBezTo>
                  <a:pt x="2317804" y="-17802"/>
                  <a:pt x="2496547" y="18265"/>
                  <a:pt x="2728360" y="0"/>
                </a:cubicBezTo>
                <a:cubicBezTo>
                  <a:pt x="2960173" y="-18265"/>
                  <a:pt x="2978622" y="25949"/>
                  <a:pt x="3192762" y="0"/>
                </a:cubicBezTo>
                <a:cubicBezTo>
                  <a:pt x="3406902" y="-25949"/>
                  <a:pt x="3516539" y="35450"/>
                  <a:pt x="3599114" y="0"/>
                </a:cubicBezTo>
                <a:cubicBezTo>
                  <a:pt x="3681689" y="-35450"/>
                  <a:pt x="3938203" y="41280"/>
                  <a:pt x="4063515" y="0"/>
                </a:cubicBezTo>
                <a:cubicBezTo>
                  <a:pt x="4188827" y="-41280"/>
                  <a:pt x="4405601" y="18886"/>
                  <a:pt x="4527917" y="0"/>
                </a:cubicBezTo>
                <a:cubicBezTo>
                  <a:pt x="4650233" y="-18886"/>
                  <a:pt x="4850733" y="59985"/>
                  <a:pt x="5050369" y="0"/>
                </a:cubicBezTo>
                <a:cubicBezTo>
                  <a:pt x="5250005" y="-59985"/>
                  <a:pt x="5430135" y="76273"/>
                  <a:pt x="5805022" y="0"/>
                </a:cubicBezTo>
                <a:cubicBezTo>
                  <a:pt x="5812214" y="122423"/>
                  <a:pt x="5793646" y="232602"/>
                  <a:pt x="5805022" y="368101"/>
                </a:cubicBezTo>
                <a:cubicBezTo>
                  <a:pt x="5816398" y="503600"/>
                  <a:pt x="5781900" y="588073"/>
                  <a:pt x="5805022" y="707886"/>
                </a:cubicBezTo>
                <a:cubicBezTo>
                  <a:pt x="5594858" y="770650"/>
                  <a:pt x="5392879" y="703237"/>
                  <a:pt x="5108419" y="707886"/>
                </a:cubicBezTo>
                <a:cubicBezTo>
                  <a:pt x="4823959" y="712535"/>
                  <a:pt x="4693227" y="669622"/>
                  <a:pt x="4585967" y="707886"/>
                </a:cubicBezTo>
                <a:cubicBezTo>
                  <a:pt x="4478707" y="746150"/>
                  <a:pt x="4088959" y="643192"/>
                  <a:pt x="3947415" y="707886"/>
                </a:cubicBezTo>
                <a:cubicBezTo>
                  <a:pt x="3805871" y="772580"/>
                  <a:pt x="3486224" y="689644"/>
                  <a:pt x="3366913" y="707886"/>
                </a:cubicBezTo>
                <a:cubicBezTo>
                  <a:pt x="3247602" y="726128"/>
                  <a:pt x="2964337" y="673328"/>
                  <a:pt x="2844461" y="707886"/>
                </a:cubicBezTo>
                <a:cubicBezTo>
                  <a:pt x="2724585" y="742444"/>
                  <a:pt x="2446669" y="694103"/>
                  <a:pt x="2322009" y="707886"/>
                </a:cubicBezTo>
                <a:cubicBezTo>
                  <a:pt x="2197349" y="721669"/>
                  <a:pt x="1980818" y="673076"/>
                  <a:pt x="1799557" y="707886"/>
                </a:cubicBezTo>
                <a:cubicBezTo>
                  <a:pt x="1618296" y="742696"/>
                  <a:pt x="1336513" y="652136"/>
                  <a:pt x="1161004" y="707886"/>
                </a:cubicBezTo>
                <a:cubicBezTo>
                  <a:pt x="985495" y="763636"/>
                  <a:pt x="804824" y="647461"/>
                  <a:pt x="522452" y="707886"/>
                </a:cubicBezTo>
                <a:cubicBezTo>
                  <a:pt x="240080" y="768311"/>
                  <a:pt x="145031" y="698283"/>
                  <a:pt x="0" y="707886"/>
                </a:cubicBezTo>
                <a:cubicBezTo>
                  <a:pt x="-602" y="602663"/>
                  <a:pt x="28461" y="490169"/>
                  <a:pt x="0" y="361022"/>
                </a:cubicBezTo>
                <a:cubicBezTo>
                  <a:pt x="-28461" y="231875"/>
                  <a:pt x="35843" y="119157"/>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algn="just"/>
            <a:r>
              <a:rPr lang="fr-FR" sz="2000" b="1" dirty="0">
                <a:solidFill>
                  <a:schemeClr val="accent4"/>
                </a:solidFill>
                <a:latin typeface="Calibri" panose="020F0502020204030204" pitchFamily="34" charset="0"/>
                <a:ea typeface="Calibri" panose="020F0502020204030204" pitchFamily="34" charset="0"/>
                <a:cs typeface="Times New Roman" panose="02020603050405020304" pitchFamily="18" charset="0"/>
              </a:rPr>
              <a:t>-&gt; </a:t>
            </a: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rPr>
              <a:t>Création des champs dans les référentiels</a:t>
            </a:r>
          </a:p>
          <a:p>
            <a:pPr algn="just"/>
            <a:r>
              <a:rPr lang="fr-FR" sz="2000" b="1" dirty="0">
                <a:solidFill>
                  <a:schemeClr val="accent4"/>
                </a:solidFill>
                <a:latin typeface="Calibri" panose="020F0502020204030204" pitchFamily="34" charset="0"/>
                <a:ea typeface="Calibri" panose="020F0502020204030204" pitchFamily="34" charset="0"/>
                <a:cs typeface="Times New Roman" panose="02020603050405020304" pitchFamily="18" charset="0"/>
              </a:rPr>
              <a:t>-&gt; </a:t>
            </a: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rPr>
              <a:t>Affichage automatique dans le modèle de facture</a:t>
            </a:r>
          </a:p>
        </p:txBody>
      </p:sp>
      <p:sp>
        <p:nvSpPr>
          <p:cNvPr id="11" name="ZoneTexte 10">
            <a:extLst>
              <a:ext uri="{FF2B5EF4-FFF2-40B4-BE49-F238E27FC236}">
                <a16:creationId xmlns:a16="http://schemas.microsoft.com/office/drawing/2014/main" id="{5D4BF489-2E33-1EDD-36B2-14A04B46B8AB}"/>
              </a:ext>
            </a:extLst>
          </p:cNvPr>
          <p:cNvSpPr txBox="1"/>
          <p:nvPr/>
        </p:nvSpPr>
        <p:spPr>
          <a:xfrm>
            <a:off x="448295" y="4517232"/>
            <a:ext cx="5043869" cy="1323439"/>
          </a:xfrm>
          <a:custGeom>
            <a:avLst/>
            <a:gdLst>
              <a:gd name="connsiteX0" fmla="*/ 0 w 5043869"/>
              <a:gd name="connsiteY0" fmla="*/ 0 h 1323439"/>
              <a:gd name="connsiteX1" fmla="*/ 409114 w 5043869"/>
              <a:gd name="connsiteY1" fmla="*/ 0 h 1323439"/>
              <a:gd name="connsiteX2" fmla="*/ 868666 w 5043869"/>
              <a:gd name="connsiteY2" fmla="*/ 0 h 1323439"/>
              <a:gd name="connsiteX3" fmla="*/ 1529974 w 5043869"/>
              <a:gd name="connsiteY3" fmla="*/ 0 h 1323439"/>
              <a:gd name="connsiteX4" fmla="*/ 2090403 w 5043869"/>
              <a:gd name="connsiteY4" fmla="*/ 0 h 1323439"/>
              <a:gd name="connsiteX5" fmla="*/ 2650833 w 5043869"/>
              <a:gd name="connsiteY5" fmla="*/ 0 h 1323439"/>
              <a:gd name="connsiteX6" fmla="*/ 3110386 w 5043869"/>
              <a:gd name="connsiteY6" fmla="*/ 0 h 1323439"/>
              <a:gd name="connsiteX7" fmla="*/ 3519500 w 5043869"/>
              <a:gd name="connsiteY7" fmla="*/ 0 h 1323439"/>
              <a:gd name="connsiteX8" fmla="*/ 3979052 w 5043869"/>
              <a:gd name="connsiteY8" fmla="*/ 0 h 1323439"/>
              <a:gd name="connsiteX9" fmla="*/ 4438605 w 5043869"/>
              <a:gd name="connsiteY9" fmla="*/ 0 h 1323439"/>
              <a:gd name="connsiteX10" fmla="*/ 5043869 w 5043869"/>
              <a:gd name="connsiteY10" fmla="*/ 0 h 1323439"/>
              <a:gd name="connsiteX11" fmla="*/ 5043869 w 5043869"/>
              <a:gd name="connsiteY11" fmla="*/ 441146 h 1323439"/>
              <a:gd name="connsiteX12" fmla="*/ 5043869 w 5043869"/>
              <a:gd name="connsiteY12" fmla="*/ 842589 h 1323439"/>
              <a:gd name="connsiteX13" fmla="*/ 5043869 w 5043869"/>
              <a:gd name="connsiteY13" fmla="*/ 1323439 h 1323439"/>
              <a:gd name="connsiteX14" fmla="*/ 4382562 w 5043869"/>
              <a:gd name="connsiteY14" fmla="*/ 1323439 h 1323439"/>
              <a:gd name="connsiteX15" fmla="*/ 3872571 w 5043869"/>
              <a:gd name="connsiteY15" fmla="*/ 1323439 h 1323439"/>
              <a:gd name="connsiteX16" fmla="*/ 3261702 w 5043869"/>
              <a:gd name="connsiteY16" fmla="*/ 1323439 h 1323439"/>
              <a:gd name="connsiteX17" fmla="*/ 2701272 w 5043869"/>
              <a:gd name="connsiteY17" fmla="*/ 1323439 h 1323439"/>
              <a:gd name="connsiteX18" fmla="*/ 2191281 w 5043869"/>
              <a:gd name="connsiteY18" fmla="*/ 1323439 h 1323439"/>
              <a:gd name="connsiteX19" fmla="*/ 1681290 w 5043869"/>
              <a:gd name="connsiteY19" fmla="*/ 1323439 h 1323439"/>
              <a:gd name="connsiteX20" fmla="*/ 1171298 w 5043869"/>
              <a:gd name="connsiteY20" fmla="*/ 1323439 h 1323439"/>
              <a:gd name="connsiteX21" fmla="*/ 560430 w 5043869"/>
              <a:gd name="connsiteY21" fmla="*/ 1323439 h 1323439"/>
              <a:gd name="connsiteX22" fmla="*/ 0 w 5043869"/>
              <a:gd name="connsiteY22" fmla="*/ 1323439 h 1323439"/>
              <a:gd name="connsiteX23" fmla="*/ 0 w 5043869"/>
              <a:gd name="connsiteY23" fmla="*/ 895527 h 1323439"/>
              <a:gd name="connsiteX24" fmla="*/ 0 w 5043869"/>
              <a:gd name="connsiteY24" fmla="*/ 454381 h 1323439"/>
              <a:gd name="connsiteX25" fmla="*/ 0 w 5043869"/>
              <a:gd name="connsiteY25" fmla="*/ 0 h 1323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5043869" h="1323439" extrusionOk="0">
                <a:moveTo>
                  <a:pt x="0" y="0"/>
                </a:moveTo>
                <a:cubicBezTo>
                  <a:pt x="93901" y="-45207"/>
                  <a:pt x="312974" y="26873"/>
                  <a:pt x="409114" y="0"/>
                </a:cubicBezTo>
                <a:cubicBezTo>
                  <a:pt x="505254" y="-26873"/>
                  <a:pt x="718363" y="46825"/>
                  <a:pt x="868666" y="0"/>
                </a:cubicBezTo>
                <a:cubicBezTo>
                  <a:pt x="1018969" y="-46825"/>
                  <a:pt x="1373707" y="74400"/>
                  <a:pt x="1529974" y="0"/>
                </a:cubicBezTo>
                <a:cubicBezTo>
                  <a:pt x="1686241" y="-74400"/>
                  <a:pt x="1843322" y="4784"/>
                  <a:pt x="2090403" y="0"/>
                </a:cubicBezTo>
                <a:cubicBezTo>
                  <a:pt x="2337484" y="-4784"/>
                  <a:pt x="2455337" y="57480"/>
                  <a:pt x="2650833" y="0"/>
                </a:cubicBezTo>
                <a:cubicBezTo>
                  <a:pt x="2846329" y="-57480"/>
                  <a:pt x="2916824" y="36710"/>
                  <a:pt x="3110386" y="0"/>
                </a:cubicBezTo>
                <a:cubicBezTo>
                  <a:pt x="3303948" y="-36710"/>
                  <a:pt x="3423401" y="21684"/>
                  <a:pt x="3519500" y="0"/>
                </a:cubicBezTo>
                <a:cubicBezTo>
                  <a:pt x="3615599" y="-21684"/>
                  <a:pt x="3843446" y="9247"/>
                  <a:pt x="3979052" y="0"/>
                </a:cubicBezTo>
                <a:cubicBezTo>
                  <a:pt x="4114658" y="-9247"/>
                  <a:pt x="4298874" y="50728"/>
                  <a:pt x="4438605" y="0"/>
                </a:cubicBezTo>
                <a:cubicBezTo>
                  <a:pt x="4578336" y="-50728"/>
                  <a:pt x="4844756" y="45851"/>
                  <a:pt x="5043869" y="0"/>
                </a:cubicBezTo>
                <a:cubicBezTo>
                  <a:pt x="5081326" y="138145"/>
                  <a:pt x="5013233" y="274087"/>
                  <a:pt x="5043869" y="441146"/>
                </a:cubicBezTo>
                <a:cubicBezTo>
                  <a:pt x="5074505" y="608205"/>
                  <a:pt x="5037053" y="719776"/>
                  <a:pt x="5043869" y="842589"/>
                </a:cubicBezTo>
                <a:cubicBezTo>
                  <a:pt x="5050685" y="965402"/>
                  <a:pt x="4987248" y="1134389"/>
                  <a:pt x="5043869" y="1323439"/>
                </a:cubicBezTo>
                <a:cubicBezTo>
                  <a:pt x="4822429" y="1331049"/>
                  <a:pt x="4625390" y="1300682"/>
                  <a:pt x="4382562" y="1323439"/>
                </a:cubicBezTo>
                <a:cubicBezTo>
                  <a:pt x="4139734" y="1346196"/>
                  <a:pt x="4009576" y="1319346"/>
                  <a:pt x="3872571" y="1323439"/>
                </a:cubicBezTo>
                <a:cubicBezTo>
                  <a:pt x="3735566" y="1327532"/>
                  <a:pt x="3489635" y="1273734"/>
                  <a:pt x="3261702" y="1323439"/>
                </a:cubicBezTo>
                <a:cubicBezTo>
                  <a:pt x="3033769" y="1373144"/>
                  <a:pt x="2921758" y="1322644"/>
                  <a:pt x="2701272" y="1323439"/>
                </a:cubicBezTo>
                <a:cubicBezTo>
                  <a:pt x="2480786" y="1324234"/>
                  <a:pt x="2402457" y="1297731"/>
                  <a:pt x="2191281" y="1323439"/>
                </a:cubicBezTo>
                <a:cubicBezTo>
                  <a:pt x="1980105" y="1349147"/>
                  <a:pt x="1869117" y="1308140"/>
                  <a:pt x="1681290" y="1323439"/>
                </a:cubicBezTo>
                <a:cubicBezTo>
                  <a:pt x="1493463" y="1338738"/>
                  <a:pt x="1359432" y="1292705"/>
                  <a:pt x="1171298" y="1323439"/>
                </a:cubicBezTo>
                <a:cubicBezTo>
                  <a:pt x="983164" y="1354173"/>
                  <a:pt x="847694" y="1285228"/>
                  <a:pt x="560430" y="1323439"/>
                </a:cubicBezTo>
                <a:cubicBezTo>
                  <a:pt x="273166" y="1361650"/>
                  <a:pt x="163975" y="1301364"/>
                  <a:pt x="0" y="1323439"/>
                </a:cubicBezTo>
                <a:cubicBezTo>
                  <a:pt x="-38192" y="1151154"/>
                  <a:pt x="7444" y="1018527"/>
                  <a:pt x="0" y="895527"/>
                </a:cubicBezTo>
                <a:cubicBezTo>
                  <a:pt x="-7444" y="772527"/>
                  <a:pt x="46371" y="664986"/>
                  <a:pt x="0" y="454381"/>
                </a:cubicBezTo>
                <a:cubicBezTo>
                  <a:pt x="-46371" y="243776"/>
                  <a:pt x="9150" y="135248"/>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rPr>
              <a:t> DEVELOPPEMENT EN COURS :</a:t>
            </a:r>
          </a:p>
          <a:p>
            <a:pPr marL="342900" indent="-342900" algn="just">
              <a:buFont typeface="Courier New" panose="02070309020205020404" pitchFamily="49" charset="0"/>
              <a:buChar char="o"/>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Possibilité de plusieurs chronologie de facture par antenne, ou groupement d’antenne</a:t>
            </a:r>
          </a:p>
        </p:txBody>
      </p:sp>
    </p:spTree>
    <p:extLst>
      <p:ext uri="{BB962C8B-B14F-4D97-AF65-F5344CB8AC3E}">
        <p14:creationId xmlns:p14="http://schemas.microsoft.com/office/powerpoint/2010/main" val="2225013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99781" y="1479250"/>
            <a:ext cx="9144000" cy="2692815"/>
          </a:xfrm>
        </p:spPr>
        <p:txBody>
          <a:bodyPr>
            <a:normAutofit fontScale="90000"/>
          </a:bodyPr>
          <a:lstStyle/>
          <a:p>
            <a:pPr>
              <a:lnSpc>
                <a:spcPct val="150000"/>
              </a:lnSpc>
              <a:spcAft>
                <a:spcPts val="1000"/>
              </a:spcAft>
            </a:pPr>
            <a:r>
              <a:rPr lang="fr-FR" dirty="0">
                <a:solidFill>
                  <a:srgbClr val="2F479E"/>
                </a:solidFill>
                <a:latin typeface="ITC Avant Garde Std Bk" panose="020B0502020202020204" pitchFamily="34" charset="0"/>
              </a:rPr>
              <a:t>|NOUVEAUTES|</a:t>
            </a:r>
            <a:br>
              <a:rPr lang="fr-FR" dirty="0">
                <a:solidFill>
                  <a:srgbClr val="2F479E"/>
                </a:solidFill>
                <a:latin typeface="ITC Avant Garde Std Bk" panose="020B0502020202020204" pitchFamily="34" charset="0"/>
              </a:rPr>
            </a:br>
            <a:r>
              <a:rPr lang="fr-FR" dirty="0">
                <a:solidFill>
                  <a:schemeClr val="accent2"/>
                </a:solidFill>
                <a:latin typeface="ITC Avant Garde Std Bk" panose="020B0502020202020204" pitchFamily="34" charset="0"/>
              </a:rPr>
              <a:t>UTILISATION JUNGO</a:t>
            </a:r>
            <a:endParaRPr lang="fr-FR" sz="4400" dirty="0">
              <a:solidFill>
                <a:schemeClr val="accent2"/>
              </a:solidFill>
              <a:latin typeface="ITC Avant Garde Std Bk" panose="020B0502020202020204" pitchFamily="34" charset="0"/>
            </a:endParaRPr>
          </a:p>
        </p:txBody>
      </p:sp>
      <p:pic>
        <p:nvPicPr>
          <p:cNvPr id="7" name="Image 6" descr="Une image contenant jeu&#10;&#10;Description générée automatiquement">
            <a:extLst>
              <a:ext uri="{FF2B5EF4-FFF2-40B4-BE49-F238E27FC236}">
                <a16:creationId xmlns:a16="http://schemas.microsoft.com/office/drawing/2014/main" id="{A838307C-333D-432D-891B-AC273343A4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3525" y="377411"/>
            <a:ext cx="2137145" cy="1373116"/>
          </a:xfrm>
          <a:prstGeom prst="rect">
            <a:avLst/>
          </a:prstGeom>
        </p:spPr>
      </p:pic>
      <p:sp>
        <p:nvSpPr>
          <p:cNvPr id="3" name="ZoneTexte 2">
            <a:extLst>
              <a:ext uri="{FF2B5EF4-FFF2-40B4-BE49-F238E27FC236}">
                <a16:creationId xmlns:a16="http://schemas.microsoft.com/office/drawing/2014/main" id="{68E5E455-6080-6DB6-6189-9EFBF0B709D2}"/>
              </a:ext>
            </a:extLst>
          </p:cNvPr>
          <p:cNvSpPr txBox="1"/>
          <p:nvPr/>
        </p:nvSpPr>
        <p:spPr>
          <a:xfrm>
            <a:off x="5643717" y="5290260"/>
            <a:ext cx="4336025" cy="523220"/>
          </a:xfrm>
          <a:prstGeom prst="rect">
            <a:avLst/>
          </a:prstGeom>
          <a:solidFill>
            <a:schemeClr val="bg2"/>
          </a:solidFill>
        </p:spPr>
        <p:txBody>
          <a:bodyPr wrap="square">
            <a:spAutoFit/>
          </a:bodyPr>
          <a:lstStyle/>
          <a:p>
            <a:pPr algn="ctr"/>
            <a:r>
              <a:rPr lang="fr-FR" sz="2800" dirty="0">
                <a:solidFill>
                  <a:srgbClr val="2F479E"/>
                </a:solidFill>
                <a:latin typeface="ITC Avant Garde Std Bk" panose="020B0502020202020204" pitchFamily="34" charset="0"/>
              </a:rPr>
              <a:t>du 7 juillet au 29 août 2022</a:t>
            </a:r>
            <a:endParaRPr lang="fr-FR" sz="2800" dirty="0"/>
          </a:p>
        </p:txBody>
      </p:sp>
    </p:spTree>
    <p:extLst>
      <p:ext uri="{BB962C8B-B14F-4D97-AF65-F5344CB8AC3E}">
        <p14:creationId xmlns:p14="http://schemas.microsoft.com/office/powerpoint/2010/main" val="331780846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6957</TotalTime>
  <Words>1995</Words>
  <Application>Microsoft Office PowerPoint</Application>
  <PresentationFormat>Grand écran</PresentationFormat>
  <Paragraphs>205</Paragraphs>
  <Slides>30</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30</vt:i4>
      </vt:variant>
    </vt:vector>
  </HeadingPairs>
  <TitlesOfParts>
    <vt:vector size="37" baseType="lpstr">
      <vt:lpstr>Arial</vt:lpstr>
      <vt:lpstr>Calibri</vt:lpstr>
      <vt:lpstr>Calibri Light</vt:lpstr>
      <vt:lpstr>Courier New</vt:lpstr>
      <vt:lpstr>ITC Avant Garde Std Bk</vt:lpstr>
      <vt:lpstr>Wingdings</vt:lpstr>
      <vt:lpstr>Thème Office</vt:lpstr>
      <vt:lpstr>RDV JUNGO Actualités - Utilisation Optimisation - Evolution</vt:lpstr>
      <vt:lpstr>Présentation PowerPoint</vt:lpstr>
      <vt:lpstr>|NOUVEAUTES| PARAMETRAGE</vt:lpstr>
      <vt:lpstr>Présentation PowerPoint</vt:lpstr>
      <vt:lpstr>Présentation PowerPoint</vt:lpstr>
      <vt:lpstr>Présentation PowerPoint</vt:lpstr>
      <vt:lpstr>Présentation PowerPoint</vt:lpstr>
      <vt:lpstr>Présentation PowerPoint</vt:lpstr>
      <vt:lpstr>|NOUVEAUTES| UTILISATION JUNGO</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|NOUVEAUTES| API Jungo-MBV</vt:lpstr>
      <vt:lpstr>Présentation PowerPoint</vt:lpstr>
      <vt:lpstr>|CORRECTIONS|</vt:lpstr>
      <vt:lpstr>Présentation PowerPoint</vt:lpstr>
      <vt:lpstr>Présentation PowerPoint</vt:lpstr>
      <vt:lpstr>|NOUVEAUTES| A VENIR POUR LE 19 SEPT</vt:lpstr>
      <vt:lpstr>Présentation PowerPoint</vt:lpstr>
      <vt:lpstr>|A DISCUTER - VALIDER| Modifications à valider</vt:lpstr>
      <vt:lpstr>Présentation PowerPoint</vt:lpstr>
      <vt:lpstr>Présentation PowerPoint</vt:lpstr>
      <vt:lpstr>Présentation PowerPoint</vt:lpstr>
      <vt:lpstr>MERCI  DE VOTRE ATTENTION  et PARTICIPATION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Alexandra Guitton</dc:creator>
  <cp:lastModifiedBy>Alexandra Guitton</cp:lastModifiedBy>
  <cp:revision>191</cp:revision>
  <dcterms:created xsi:type="dcterms:W3CDTF">2020-06-25T16:47:11Z</dcterms:created>
  <dcterms:modified xsi:type="dcterms:W3CDTF">2022-09-07T20:54:59Z</dcterms:modified>
</cp:coreProperties>
</file>