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8" r:id="rId2"/>
    <p:sldId id="367" r:id="rId3"/>
    <p:sldId id="391" r:id="rId4"/>
    <p:sldId id="392" r:id="rId5"/>
    <p:sldId id="305" r:id="rId6"/>
    <p:sldId id="448" r:id="rId7"/>
    <p:sldId id="476" r:id="rId8"/>
    <p:sldId id="477" r:id="rId9"/>
    <p:sldId id="455" r:id="rId10"/>
    <p:sldId id="406" r:id="rId11"/>
    <p:sldId id="480" r:id="rId12"/>
    <p:sldId id="445" r:id="rId13"/>
    <p:sldId id="478" r:id="rId14"/>
    <p:sldId id="360" r:id="rId15"/>
    <p:sldId id="369" r:id="rId16"/>
    <p:sldId id="479" r:id="rId17"/>
    <p:sldId id="317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479E"/>
    <a:srgbClr val="FF9999"/>
    <a:srgbClr val="FFFFCC"/>
    <a:srgbClr val="00CCFF"/>
    <a:srgbClr val="33CCFF"/>
    <a:srgbClr val="66CCFF"/>
    <a:srgbClr val="CC0000"/>
    <a:srgbClr val="FFCCCC"/>
    <a:srgbClr val="FF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22AC6-73B7-4EB0-847E-F7C5A7D1725E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91F4DA-5627-4B41-8C57-5AF77D9EDB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68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7ECA0-8FF1-4C9C-9D5C-8322B05160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2B1846-4D55-4238-A58D-F943D1735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45EEF9-6FDC-4EAA-8669-525759F35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42F525-CDED-45C6-A065-786D3D1F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2C97BA-C456-4A1A-98CD-D2D3AB17C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64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218EA-8BA5-4EBF-8930-6BBFE985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EAFA85F-D9CF-4FFF-98BA-5AE5EC5E1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EBDC9-7E59-44DA-9166-BD12FC0B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ECC181-0B3E-48AB-A759-4020A9A9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78EF42-57CC-4D73-91EC-0460AFCE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2798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D7FC22-569F-427B-BB5B-15199DEE8F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6653FF-C5BF-4444-99D2-6DBA4A55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6C1CFA-9B62-43AD-95D2-036A5D201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46A19A-ACDA-4C18-B491-791A6C21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949BA3-93FC-467E-B3E4-97E7BDF1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9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FE9A-7CD6-45CD-B61C-05F5EB3D5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7C89E2-8276-4E39-B50D-1ED93B98F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622EF7-EEC1-45FE-B77F-8ACC73D42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FFFDDB-0B92-44B3-A0FB-CD1E9B25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35B44C-787C-4017-A5CE-D822B6BB9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EB52A-C430-42B9-9473-A4C93253E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E575AD-9E46-428C-8543-C226B3000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238302-D8DA-4E4D-8B38-8A838DFF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09EE05-5E5A-42F4-A946-9AA273AA0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07D7D0-ED49-42B2-8B5A-B0B3CE0F7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4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F35208-C743-4038-A671-0321D8BD8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75169B-5D17-4B1E-A1EE-34F380BEF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9EF5BBD-63CE-4B93-B431-08F377E9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D8EC65-D8A0-4333-BA48-89AD595D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3A7C7B-B4EE-4C32-83A9-597828F88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BD0D46-249D-4D96-AB81-4860A2658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97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08D4E9-2BDD-4862-B7B3-6FF3ECE19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CA2B8D-70E6-4DA7-9F3D-E5860926E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6B2336-007E-433C-9A82-80BC34B75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F82234C-5E2D-42C0-9D25-545AC105A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43106D-5260-40B2-93E3-97C040152B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85B576-8FB4-4FB8-8DE8-0AFEA72C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27A09D-767A-458A-8554-256A7C39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DA04DCA-F16C-4083-83F7-A6F555E6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77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9764A2-B9E8-468B-8D5D-AA61F732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E1D414-BD26-49DB-A7C1-F3FA3C4E1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C057F2-7971-4F22-8055-6E273FC85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6FD37B5-13C9-4569-AE21-3D139AFE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5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1CE600-C83C-4F58-B9BC-5F856E609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0750BB8-C909-4C9D-9F8E-0EB78F154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C49B51-CB38-4D70-8390-411DD0AD0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7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E5393-CEC5-40CB-822C-674A64603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621011-414B-4D9A-A59C-8AC2CB09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132A5CC-BD2D-4291-A11F-07F744E7E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E567CB-A779-46C5-B651-A698C9FCC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928D67-975A-4BA6-9805-3D72EAA6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D14C6-B641-43E4-9284-0EE580D05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481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FFE86-7F97-42A9-8993-EA5BA29F9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D781BE-5553-4EB6-A57B-D3B94152D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7F447D-BA74-4558-8228-1098B9ED6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2D2532-3FCA-411A-92E3-9B969A03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FDDE16-9050-4670-9489-FF31BD80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7A5C5D-36F0-4C61-B85C-8386E53F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99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AB3E89-3D78-4319-9275-8C6580371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3FBA76-391B-4BDF-899E-8EF46098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0F19E-1FA4-404F-835B-3A04D23497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50111-CF7C-4B15-81A8-A6141E9BE74C}" type="datetimeFigureOut">
              <a:rPr lang="fr-FR" smtClean="0"/>
              <a:t>06/07/2022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B1AC7F-9541-4291-B727-21336D7DF2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6C9801-DC04-41BB-B2C5-DE837B717F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EAC28-BD64-46CE-BD39-C4B3F2E4E8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248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A447835-DC3B-49F7-A6C3-28F9E1F9F325}"/>
              </a:ext>
            </a:extLst>
          </p:cNvPr>
          <p:cNvSpPr/>
          <p:nvPr/>
        </p:nvSpPr>
        <p:spPr>
          <a:xfrm>
            <a:off x="6665034" y="0"/>
            <a:ext cx="3228975" cy="6858000"/>
          </a:xfrm>
          <a:prstGeom prst="rtTriangle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41F8FA-E886-4114-B2C0-351BD6D678BF}"/>
              </a:ext>
            </a:extLst>
          </p:cNvPr>
          <p:cNvSpPr/>
          <p:nvPr/>
        </p:nvSpPr>
        <p:spPr>
          <a:xfrm>
            <a:off x="0" y="0"/>
            <a:ext cx="6677025" cy="685800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748" y="463472"/>
            <a:ext cx="2208740" cy="1419116"/>
          </a:xfrm>
          <a:prstGeom prst="rect">
            <a:avLst/>
          </a:prstGeom>
        </p:spPr>
      </p:pic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978A6C-33D2-4C5B-AAA0-C361F59D7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-301215" y="6202975"/>
            <a:ext cx="3001885" cy="673037"/>
          </a:xfrm>
        </p:spPr>
        <p:txBody>
          <a:bodyPr/>
          <a:lstStyle/>
          <a:p>
            <a:pPr algn="r"/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le 1</a:t>
            </a:r>
            <a:r>
              <a:rPr lang="fr-FR" sz="2400" baseline="300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er</a:t>
            </a:r>
            <a:r>
              <a:rPr lang="fr-FR" sz="2400" dirty="0">
                <a:solidFill>
                  <a:schemeClr val="bg1"/>
                </a:solidFill>
                <a:latin typeface="ITC Avant Garde Std Bk" panose="020B0502020202020204" pitchFamily="34" charset="0"/>
                <a:ea typeface="+mj-ea"/>
                <a:cs typeface="+mj-cs"/>
              </a:rPr>
              <a:t> juillet 2022</a:t>
            </a:r>
          </a:p>
        </p:txBody>
      </p:sp>
      <p:sp>
        <p:nvSpPr>
          <p:cNvPr id="10" name="Titre 9">
            <a:extLst>
              <a:ext uri="{FF2B5EF4-FFF2-40B4-BE49-F238E27FC236}">
                <a16:creationId xmlns:a16="http://schemas.microsoft.com/office/drawing/2014/main" id="{543D0843-22B6-40FB-BBE6-37E2B4AC9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43" y="1706553"/>
            <a:ext cx="7428518" cy="2387600"/>
          </a:xfrm>
        </p:spPr>
        <p:txBody>
          <a:bodyPr/>
          <a:lstStyle/>
          <a:p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RDV JUNGO</a:t>
            </a:r>
            <a:br>
              <a:rPr lang="fr-FR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</a:br>
            <a:r>
              <a:rPr lang="fr-FR" sz="6000" dirty="0">
                <a:solidFill>
                  <a:schemeClr val="accent1">
                    <a:lumMod val="75000"/>
                  </a:schemeClr>
                </a:solidFill>
                <a:latin typeface="ITC Avant Garde Std Bk" panose="020B0502020202020204" pitchFamily="34" charset="0"/>
              </a:rPr>
              <a:t>Actualités – Utilisation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738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|CORRECTIONS|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br>
              <a:rPr lang="fr-FR" sz="40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Sur vos bases depuis le 27 juin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13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D1EE6EB-B3EA-4C0E-8A44-E825F49F017F}"/>
              </a:ext>
            </a:extLst>
          </p:cNvPr>
          <p:cNvSpPr txBox="1"/>
          <p:nvPr/>
        </p:nvSpPr>
        <p:spPr>
          <a:xfrm>
            <a:off x="451140" y="1200898"/>
            <a:ext cx="1060574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SIGNETS POUR LIVRABLE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L’écriture des signets relatifs aux informations du marché Activ’Créa (issus du formulaire Activ’Créa) a été modifiée pour une cohérence de syntaxe entre les différents signets.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fr-FR" sz="1600" dirty="0">
                <a:cs typeface="Times New Roman" panose="02020603050405020304" pitchFamily="18" charset="0"/>
              </a:rPr>
              <a:t>Ils se construisent de la façon ci-dessous, en modifiant la dernière partie en jaune, disponible dans la liste des signets sur Administration/livrable/ signets disponibles.</a:t>
            </a:r>
          </a:p>
          <a:p>
            <a:pPr fontAlgn="ctr"/>
            <a:endParaRPr lang="fr-FR" sz="800" dirty="0">
              <a:cs typeface="Times New Roman" panose="02020603050405020304" pitchFamily="18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${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tableN.personne_parcours_prestation_special</a:t>
            </a:r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/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</a:rPr>
              <a:t>dispositif_activ_crea</a:t>
            </a:r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/</a:t>
            </a:r>
            <a:r>
              <a:rPr lang="fr-FR" sz="1600" b="1" i="0" u="none" strike="noStrike" dirty="0" err="1">
                <a:solidFill>
                  <a:srgbClr val="000000"/>
                </a:solidFill>
                <a:effectLst/>
                <a:highlight>
                  <a:srgbClr val="FFFF00"/>
                </a:highlight>
              </a:rPr>
              <a:t>dispositif_activ_crea_entretien_bilan</a:t>
            </a:r>
            <a:r>
              <a:rPr lang="fr-FR" sz="1600" b="1" i="0" u="none" strike="noStrike" dirty="0">
                <a:solidFill>
                  <a:srgbClr val="000000"/>
                </a:solidFill>
                <a:effectLst/>
              </a:rPr>
              <a:t>}</a:t>
            </a:r>
            <a:r>
              <a:rPr lang="fr-FR" sz="1600" b="1" dirty="0"/>
              <a:t> </a:t>
            </a:r>
            <a:endParaRPr lang="fr-FR" sz="1600" b="1" dirty="0">
              <a:cs typeface="Times New Roman" panose="02020603050405020304" pitchFamily="18" charset="0"/>
            </a:endParaRP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2D6AF930-FBC2-0890-B26C-C24A09767517}"/>
              </a:ext>
            </a:extLst>
          </p:cNvPr>
          <p:cNvSpPr txBox="1"/>
          <p:nvPr/>
        </p:nvSpPr>
        <p:spPr>
          <a:xfrm>
            <a:off x="451140" y="254901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CORRECTIONS/ AU 27 JUIN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1BA42B6-39FD-DF64-D1B6-7AFE8E8F4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928" y="4111062"/>
            <a:ext cx="10010165" cy="25997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4C70CA67-1C05-A727-FB21-51207E11E9BC}"/>
              </a:ext>
            </a:extLst>
          </p:cNvPr>
          <p:cNvSpPr txBox="1"/>
          <p:nvPr/>
        </p:nvSpPr>
        <p:spPr>
          <a:xfrm>
            <a:off x="551576" y="3686490"/>
            <a:ext cx="529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Administration/ Livrable/ Signets disponibles</a:t>
            </a:r>
          </a:p>
        </p:txBody>
      </p:sp>
    </p:spTree>
    <p:extLst>
      <p:ext uri="{BB962C8B-B14F-4D97-AF65-F5344CB8AC3E}">
        <p14:creationId xmlns:p14="http://schemas.microsoft.com/office/powerpoint/2010/main" val="327833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D1EE6EB-B3EA-4C0E-8A44-E825F49F017F}"/>
              </a:ext>
            </a:extLst>
          </p:cNvPr>
          <p:cNvSpPr txBox="1"/>
          <p:nvPr/>
        </p:nvSpPr>
        <p:spPr>
          <a:xfrm>
            <a:off x="463259" y="1211408"/>
            <a:ext cx="812369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ENREGISTREMENT DATE DERNIERE MODIFICATION</a:t>
            </a:r>
          </a:p>
          <a:p>
            <a:pPr marL="342900" indent="-342900" algn="just" fontAlgn="ctr">
              <a:buFont typeface="Courier New" panose="02070309020205020404" pitchFamily="49" charset="0"/>
              <a:buChar char="o"/>
            </a:pPr>
            <a:endParaRPr lang="fr-FR" sz="1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Prise en compte de la date de dernière modification à l'enregistrement des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é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crans pour : 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fr-FR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ENTREPRENEUR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s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ituations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arcours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hamps spécifique</a:t>
            </a: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endParaRPr lang="fr-FR" sz="10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</a:rPr>
              <a:t>On ne considère pas que l’ajout ou suppression d’actions modifient la fiche entrepreneur (propre à l’action, non à l’entrepreneur)</a:t>
            </a:r>
            <a:br>
              <a:rPr lang="fr-FR" sz="1600" dirty="0"/>
            </a:br>
            <a:br>
              <a:rPr lang="fr-FR" sz="1600" dirty="0"/>
            </a:b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ACTION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p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articipant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f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euille de présence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m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atériels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hamps spécifique</a:t>
            </a:r>
            <a:br>
              <a:rPr lang="fr-FR" sz="1600" dirty="0"/>
            </a:br>
            <a:br>
              <a:rPr lang="fr-FR" sz="1600" dirty="0"/>
            </a:b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STRUCTURE ACCOMPAGNE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ction</a:t>
            </a:r>
            <a:br>
              <a:rPr lang="fr-FR" sz="1600" dirty="0"/>
            </a:br>
            <a:r>
              <a:rPr lang="fr-FR" sz="1600" dirty="0"/>
              <a:t>-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</a:rPr>
              <a:t>c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hamps spécifique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CORRECTIONS/ AU 27 JUIN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60CD0F0D-710D-BCAB-45B3-D440DAA68F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1048" y="1017229"/>
            <a:ext cx="2308752" cy="5512734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225CD0F8-B1E3-D5E2-A034-3236170AAF05}"/>
              </a:ext>
            </a:extLst>
          </p:cNvPr>
          <p:cNvSpPr/>
          <p:nvPr/>
        </p:nvSpPr>
        <p:spPr>
          <a:xfrm>
            <a:off x="9364717" y="5823501"/>
            <a:ext cx="2827283" cy="9556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187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661122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0D1EE6EB-B3EA-4C0E-8A44-E825F49F017F}"/>
              </a:ext>
            </a:extLst>
          </p:cNvPr>
          <p:cNvSpPr txBox="1"/>
          <p:nvPr/>
        </p:nvSpPr>
        <p:spPr>
          <a:xfrm>
            <a:off x="463258" y="1211408"/>
            <a:ext cx="101942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API JUNGO-MBV</a:t>
            </a:r>
          </a:p>
          <a:p>
            <a:pPr marL="342900" indent="-342900" algn="just" fontAlgn="ctr">
              <a:buFont typeface="Courier New" panose="02070309020205020404" pitchFamily="49" charset="0"/>
              <a:buChar char="o"/>
            </a:pPr>
            <a:endParaRPr lang="fr-FR" sz="1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&lt; 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Envoi du numéro de téléphone principal sur le Bureau Virtuel, en cas de plusieurs numéros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12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algn="just" fontAlgn="ctr"/>
            <a:r>
              <a:rPr lang="fr-FR" sz="1600" b="1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&lt;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Mise à jour de l’adresse mail sur Bureau Virtuel, suite à modification sur Jungo (pour Utilisateur et Entrepreneur)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3998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CORRECTIONS/ AU 27 JUIN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FDB34B0-F5F0-95B5-9C93-B5E2BEE62B4E}"/>
              </a:ext>
            </a:extLst>
          </p:cNvPr>
          <p:cNvSpPr txBox="1"/>
          <p:nvPr/>
        </p:nvSpPr>
        <p:spPr>
          <a:xfrm>
            <a:off x="451140" y="3104706"/>
            <a:ext cx="1019423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VISUALISATION TACHE</a:t>
            </a:r>
          </a:p>
          <a:p>
            <a:pPr marL="342900" indent="-342900" algn="just" fontAlgn="ctr">
              <a:buFont typeface="Courier New" panose="02070309020205020404" pitchFamily="49" charset="0"/>
              <a:buChar char="o"/>
            </a:pPr>
            <a:endParaRPr lang="fr-FR" sz="1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Mode privé  : affichée seulement pour la personne « assignée »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Mode public : affichée pour la personne « assignée » et pour celui qui a créé la tâche</a:t>
            </a: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endParaRPr lang="fr-FR" sz="1600" dirty="0">
              <a:solidFill>
                <a:srgbClr val="00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i="1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Attention : </a:t>
            </a:r>
            <a:r>
              <a:rPr lang="fr-FR" sz="1600" dirty="0">
                <a:solidFill>
                  <a:srgbClr val="00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les taches sont affichées en fonction de l'utilisateur connecté et non de l'agenda visualisé.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CC78BBB-E07C-4BCB-1806-AE65C2C23412}"/>
              </a:ext>
            </a:extLst>
          </p:cNvPr>
          <p:cNvSpPr txBox="1"/>
          <p:nvPr/>
        </p:nvSpPr>
        <p:spPr>
          <a:xfrm>
            <a:off x="551576" y="5366673"/>
            <a:ext cx="1019423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EXPORT DES FICHES UTILISATEURS</a:t>
            </a:r>
          </a:p>
          <a:p>
            <a:pPr marL="342900" indent="-342900" algn="just" fontAlgn="ctr">
              <a:buFont typeface="Courier New" panose="02070309020205020404" pitchFamily="49" charset="0"/>
              <a:buChar char="o"/>
            </a:pPr>
            <a:endParaRPr lang="fr-FR" sz="10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rtl="0" fontAlgn="ctr">
              <a:spcBef>
                <a:spcPts val="0"/>
              </a:spcBef>
              <a:spcAft>
                <a:spcPts val="0"/>
              </a:spcAft>
            </a:pP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Correction du décalage de colonne (dû à des caractères spéciaux).</a:t>
            </a:r>
            <a:endParaRPr lang="fr-FR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219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1147" y="2868825"/>
            <a:ext cx="9144000" cy="1844249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|A DISCUTER|</a:t>
            </a:r>
            <a:br>
              <a:rPr lang="fr-FR" sz="54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44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Modifications à valider</a:t>
            </a: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6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N° TELEPHONE/ FORMAT AUTOMATIQUE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E76AA0-90E1-4552-B1EE-0A447E162438}"/>
              </a:ext>
            </a:extLst>
          </p:cNvPr>
          <p:cNvSpPr txBox="1"/>
          <p:nvPr/>
        </p:nvSpPr>
        <p:spPr>
          <a:xfrm>
            <a:off x="769954" y="1351883"/>
            <a:ext cx="1120330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Demande d’automatisation du format de téléphone lors de saisie en copier/coller</a:t>
            </a:r>
          </a:p>
          <a:p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-&gt; 10 chiffres sans espaces</a:t>
            </a:r>
          </a:p>
          <a:p>
            <a:endParaRPr lang="fr-FR" sz="12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Impact : traité en format chiffre (et non texte) pour les export</a:t>
            </a:r>
          </a:p>
          <a:p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soit </a:t>
            </a:r>
            <a:r>
              <a:rPr lang="fr-FR" sz="20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n°tel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sans le « 0 » devant dans les fichiers Excel export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95B92F34-F04D-4BE3-A726-C1B865D34532}"/>
              </a:ext>
            </a:extLst>
          </p:cNvPr>
          <p:cNvSpPr txBox="1"/>
          <p:nvPr/>
        </p:nvSpPr>
        <p:spPr>
          <a:xfrm>
            <a:off x="674704" y="372051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FACTURE ACTIV’CREA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905CE57-14B4-4053-B1CC-D45275399C23}"/>
              </a:ext>
            </a:extLst>
          </p:cNvPr>
          <p:cNvSpPr txBox="1"/>
          <p:nvPr/>
        </p:nvSpPr>
        <p:spPr>
          <a:xfrm>
            <a:off x="769953" y="4691388"/>
            <a:ext cx="11203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Facture Activ’Créa à 0%, car « réorienté ver PE   -&gt; facturable ou pas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7B14D70-205D-472F-9019-E96A42E1D4CE}"/>
              </a:ext>
            </a:extLst>
          </p:cNvPr>
          <p:cNvCxnSpPr>
            <a:cxnSpLocks/>
          </p:cNvCxnSpPr>
          <p:nvPr/>
        </p:nvCxnSpPr>
        <p:spPr>
          <a:xfrm flipV="1">
            <a:off x="769954" y="437952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3854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54253D4A-D34E-47AD-BC5A-71A8EA1BE67D}"/>
              </a:ext>
            </a:extLst>
          </p:cNvPr>
          <p:cNvSpPr txBox="1"/>
          <p:nvPr/>
        </p:nvSpPr>
        <p:spPr>
          <a:xfrm>
            <a:off x="674704" y="487758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ENVOI CONTACT ENTREPRISE AU BUREAU VIRTUEL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DE76AA0-90E1-4552-B1EE-0A447E162438}"/>
              </a:ext>
            </a:extLst>
          </p:cNvPr>
          <p:cNvSpPr txBox="1"/>
          <p:nvPr/>
        </p:nvSpPr>
        <p:spPr>
          <a:xfrm>
            <a:off x="769954" y="1351883"/>
            <a:ext cx="11203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Quel contact envoyé : responsable MBV ?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DDD566F-CB24-4298-BC00-8E6E68FCFA5E}"/>
              </a:ext>
            </a:extLst>
          </p:cNvPr>
          <p:cNvCxnSpPr>
            <a:cxnSpLocks/>
          </p:cNvCxnSpPr>
          <p:nvPr/>
        </p:nvCxnSpPr>
        <p:spPr>
          <a:xfrm flipV="1">
            <a:off x="769954" y="1146767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95B92F34-F04D-4BE3-A726-C1B865D34532}"/>
              </a:ext>
            </a:extLst>
          </p:cNvPr>
          <p:cNvSpPr txBox="1"/>
          <p:nvPr/>
        </p:nvSpPr>
        <p:spPr>
          <a:xfrm>
            <a:off x="580110" y="2452963"/>
            <a:ext cx="10599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TERRITOIRE DE REFERENCE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905CE57-14B4-4053-B1CC-D45275399C23}"/>
              </a:ext>
            </a:extLst>
          </p:cNvPr>
          <p:cNvSpPr txBox="1"/>
          <p:nvPr/>
        </p:nvSpPr>
        <p:spPr>
          <a:xfrm>
            <a:off x="674704" y="3429000"/>
            <a:ext cx="11203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2F479E"/>
                </a:solidFill>
                <a:effectLst/>
                <a:latin typeface="Calibri" panose="020F0502020204030204" pitchFamily="34" charset="0"/>
              </a:rPr>
              <a:t>Reposer ensemble la logique de territoire de référence</a:t>
            </a:r>
          </a:p>
          <a:p>
            <a:r>
              <a:rPr lang="fr-FR" dirty="0">
                <a:latin typeface="Calibri" panose="020F0502020204030204" pitchFamily="34" charset="0"/>
                <a:cs typeface="Times New Roman" panose="02020603050405020304" pitchFamily="18" charset="0"/>
              </a:rPr>
              <a:t>-&gt; pour la remontée du territoire de référence dans une requête</a:t>
            </a:r>
            <a:endParaRPr lang="fr-FR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07B14D70-205D-472F-9019-E96A42E1D4CE}"/>
              </a:ext>
            </a:extLst>
          </p:cNvPr>
          <p:cNvCxnSpPr>
            <a:cxnSpLocks/>
          </p:cNvCxnSpPr>
          <p:nvPr/>
        </p:nvCxnSpPr>
        <p:spPr>
          <a:xfrm flipV="1">
            <a:off x="675360" y="3111972"/>
            <a:ext cx="9355121" cy="3504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209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37191" y="2121195"/>
            <a:ext cx="10717618" cy="2615609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MERCI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DE VOTRE ATTENTION 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et PARTICIPATION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5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855910" y="1028029"/>
            <a:ext cx="9763881" cy="584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accent2"/>
                </a:solidFill>
              </a:rPr>
              <a:t>ORDRE DU JOUR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186" y="161991"/>
            <a:ext cx="1099552" cy="70646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A101AA8-5C2C-4A4E-90B0-F6F899E7F95E}"/>
              </a:ext>
            </a:extLst>
          </p:cNvPr>
          <p:cNvSpPr txBox="1"/>
          <p:nvPr/>
        </p:nvSpPr>
        <p:spPr>
          <a:xfrm>
            <a:off x="855910" y="2195462"/>
            <a:ext cx="285084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BILAN ACTIVITES|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NOUVEAUTES |</a:t>
            </a:r>
            <a:endParaRPr lang="fr-FR" sz="2200" dirty="0"/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CORRECTIONS|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BONNES PRATIQUES|</a:t>
            </a: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080772F-40B0-4D99-B504-04B4B69F327B}"/>
              </a:ext>
            </a:extLst>
          </p:cNvPr>
          <p:cNvSpPr txBox="1"/>
          <p:nvPr/>
        </p:nvSpPr>
        <p:spPr>
          <a:xfrm>
            <a:off x="6427708" y="2195462"/>
            <a:ext cx="803425" cy="22510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 3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5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10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solidFill>
                  <a:srgbClr val="2F479E"/>
                </a:solidFill>
              </a:rPr>
              <a:t>p. 14</a:t>
            </a:r>
          </a:p>
        </p:txBody>
      </p:sp>
    </p:spTree>
    <p:extLst>
      <p:ext uri="{BB962C8B-B14F-4D97-AF65-F5344CB8AC3E}">
        <p14:creationId xmlns:p14="http://schemas.microsoft.com/office/powerpoint/2010/main" val="404682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830825" y="252223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</a:t>
            </a:r>
            <a: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BILAN ACTIVITE |</a:t>
            </a:r>
            <a:br>
              <a:rPr lang="fr-FR" sz="67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br>
              <a:rPr lang="fr-FR" sz="5300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sz="5300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CYCLE du 6 au 27 juin</a:t>
            </a:r>
            <a:endParaRPr lang="fr-FR" sz="5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50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5749D93-E3C2-46E0-87B4-D2A375126319}"/>
              </a:ext>
            </a:extLst>
          </p:cNvPr>
          <p:cNvSpPr txBox="1"/>
          <p:nvPr/>
        </p:nvSpPr>
        <p:spPr>
          <a:xfrm>
            <a:off x="472657" y="337466"/>
            <a:ext cx="7314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BILAN ACTIVITE/ </a:t>
            </a:r>
            <a:r>
              <a:rPr lang="fr-FR" sz="2800" dirty="0">
                <a:solidFill>
                  <a:schemeClr val="accent2"/>
                </a:solidFill>
              </a:rPr>
              <a:t>du 26 avril au 16 mai</a:t>
            </a:r>
          </a:p>
        </p:txBody>
      </p:sp>
      <p:pic>
        <p:nvPicPr>
          <p:cNvPr id="12" name="Image 11" descr="Une image contenant jeu&#10;&#10;Description générée automatiquement">
            <a:extLst>
              <a:ext uri="{FF2B5EF4-FFF2-40B4-BE49-F238E27FC236}">
                <a16:creationId xmlns:a16="http://schemas.microsoft.com/office/drawing/2014/main" id="{ED485DE2-0FB8-4654-A189-4C738B81B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791" y="215779"/>
            <a:ext cx="1099552" cy="706462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36631" y="1069190"/>
            <a:ext cx="9893245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2F5F1FC5-576B-B42E-8425-C4A8A3572119}"/>
              </a:ext>
            </a:extLst>
          </p:cNvPr>
          <p:cNvSpPr/>
          <p:nvPr/>
        </p:nvSpPr>
        <p:spPr>
          <a:xfrm>
            <a:off x="3741683" y="2296720"/>
            <a:ext cx="5388029" cy="790575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40 tickets traités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337DCE43-43BF-594E-90F8-E7F8D8534AD5}"/>
              </a:ext>
            </a:extLst>
          </p:cNvPr>
          <p:cNvSpPr/>
          <p:nvPr/>
        </p:nvSpPr>
        <p:spPr>
          <a:xfrm>
            <a:off x="4802488" y="3524249"/>
            <a:ext cx="3764182" cy="790575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dont 5 tickets évolutions/optimisations</a:t>
            </a:r>
          </a:p>
        </p:txBody>
      </p:sp>
    </p:spTree>
    <p:extLst>
      <p:ext uri="{BB962C8B-B14F-4D97-AF65-F5344CB8AC3E}">
        <p14:creationId xmlns:p14="http://schemas.microsoft.com/office/powerpoint/2010/main" val="36063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0452" y="1980695"/>
            <a:ext cx="9144000" cy="2692815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|NOUVEAUTES|</a:t>
            </a:r>
            <a:b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</a:br>
            <a:r>
              <a:rPr lang="fr-FR" dirty="0">
                <a:solidFill>
                  <a:srgbClr val="2F479E"/>
                </a:solidFill>
                <a:latin typeface="ITC Avant Garde Std Bk" panose="020B0502020202020204" pitchFamily="34" charset="0"/>
              </a:rPr>
              <a:t>au 27 juin</a:t>
            </a:r>
            <a:endParaRPr lang="fr-FR" sz="4400" dirty="0">
              <a:solidFill>
                <a:srgbClr val="2F479E"/>
              </a:solidFill>
              <a:latin typeface="ITC Avant Garde Std Bk" panose="020B0502020202020204" pitchFamily="34" charset="0"/>
            </a:endParaRPr>
          </a:p>
        </p:txBody>
      </p:sp>
      <p:pic>
        <p:nvPicPr>
          <p:cNvPr id="7" name="Image 6" descr="Une image contenant jeu&#10;&#10;Description générée automatiquement">
            <a:extLst>
              <a:ext uri="{FF2B5EF4-FFF2-40B4-BE49-F238E27FC236}">
                <a16:creationId xmlns:a16="http://schemas.microsoft.com/office/drawing/2014/main" id="{A838307C-333D-432D-891B-AC273343A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525" y="377411"/>
            <a:ext cx="2137145" cy="137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7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27 juin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5" y="1297715"/>
            <a:ext cx="9436045" cy="1446550"/>
          </a:xfrm>
          <a:custGeom>
            <a:avLst/>
            <a:gdLst>
              <a:gd name="connsiteX0" fmla="*/ 0 w 9436045"/>
              <a:gd name="connsiteY0" fmla="*/ 0 h 1446550"/>
              <a:gd name="connsiteX1" fmla="*/ 306671 w 9436045"/>
              <a:gd name="connsiteY1" fmla="*/ 0 h 1446550"/>
              <a:gd name="connsiteX2" fmla="*/ 707703 w 9436045"/>
              <a:gd name="connsiteY2" fmla="*/ 0 h 1446550"/>
              <a:gd name="connsiteX3" fmla="*/ 1486177 w 9436045"/>
              <a:gd name="connsiteY3" fmla="*/ 0 h 1446550"/>
              <a:gd name="connsiteX4" fmla="*/ 2075930 w 9436045"/>
              <a:gd name="connsiteY4" fmla="*/ 0 h 1446550"/>
              <a:gd name="connsiteX5" fmla="*/ 2665683 w 9436045"/>
              <a:gd name="connsiteY5" fmla="*/ 0 h 1446550"/>
              <a:gd name="connsiteX6" fmla="*/ 3066715 w 9436045"/>
              <a:gd name="connsiteY6" fmla="*/ 0 h 1446550"/>
              <a:gd name="connsiteX7" fmla="*/ 3373386 w 9436045"/>
              <a:gd name="connsiteY7" fmla="*/ 0 h 1446550"/>
              <a:gd name="connsiteX8" fmla="*/ 3774418 w 9436045"/>
              <a:gd name="connsiteY8" fmla="*/ 0 h 1446550"/>
              <a:gd name="connsiteX9" fmla="*/ 4175450 w 9436045"/>
              <a:gd name="connsiteY9" fmla="*/ 0 h 1446550"/>
              <a:gd name="connsiteX10" fmla="*/ 4670842 w 9436045"/>
              <a:gd name="connsiteY10" fmla="*/ 0 h 1446550"/>
              <a:gd name="connsiteX11" fmla="*/ 5260595 w 9436045"/>
              <a:gd name="connsiteY11" fmla="*/ 0 h 1446550"/>
              <a:gd name="connsiteX12" fmla="*/ 6039069 w 9436045"/>
              <a:gd name="connsiteY12" fmla="*/ 0 h 1446550"/>
              <a:gd name="connsiteX13" fmla="*/ 6817543 w 9436045"/>
              <a:gd name="connsiteY13" fmla="*/ 0 h 1446550"/>
              <a:gd name="connsiteX14" fmla="*/ 7596016 w 9436045"/>
              <a:gd name="connsiteY14" fmla="*/ 0 h 1446550"/>
              <a:gd name="connsiteX15" fmla="*/ 8185769 w 9436045"/>
              <a:gd name="connsiteY15" fmla="*/ 0 h 1446550"/>
              <a:gd name="connsiteX16" fmla="*/ 8775522 w 9436045"/>
              <a:gd name="connsiteY16" fmla="*/ 0 h 1446550"/>
              <a:gd name="connsiteX17" fmla="*/ 9436045 w 9436045"/>
              <a:gd name="connsiteY17" fmla="*/ 0 h 1446550"/>
              <a:gd name="connsiteX18" fmla="*/ 9436045 w 9436045"/>
              <a:gd name="connsiteY18" fmla="*/ 511114 h 1446550"/>
              <a:gd name="connsiteX19" fmla="*/ 9436045 w 9436045"/>
              <a:gd name="connsiteY19" fmla="*/ 993298 h 1446550"/>
              <a:gd name="connsiteX20" fmla="*/ 9436045 w 9436045"/>
              <a:gd name="connsiteY20" fmla="*/ 1446550 h 1446550"/>
              <a:gd name="connsiteX21" fmla="*/ 8657571 w 9436045"/>
              <a:gd name="connsiteY21" fmla="*/ 1446550 h 1446550"/>
              <a:gd name="connsiteX22" fmla="*/ 7973458 w 9436045"/>
              <a:gd name="connsiteY22" fmla="*/ 1446550 h 1446550"/>
              <a:gd name="connsiteX23" fmla="*/ 7478066 w 9436045"/>
              <a:gd name="connsiteY23" fmla="*/ 1446550 h 1446550"/>
              <a:gd name="connsiteX24" fmla="*/ 6982673 w 9436045"/>
              <a:gd name="connsiteY24" fmla="*/ 1446550 h 1446550"/>
              <a:gd name="connsiteX25" fmla="*/ 6487281 w 9436045"/>
              <a:gd name="connsiteY25" fmla="*/ 1446550 h 1446550"/>
              <a:gd name="connsiteX26" fmla="*/ 6086249 w 9436045"/>
              <a:gd name="connsiteY26" fmla="*/ 1446550 h 1446550"/>
              <a:gd name="connsiteX27" fmla="*/ 5307775 w 9436045"/>
              <a:gd name="connsiteY27" fmla="*/ 1446550 h 1446550"/>
              <a:gd name="connsiteX28" fmla="*/ 4623662 w 9436045"/>
              <a:gd name="connsiteY28" fmla="*/ 1446550 h 1446550"/>
              <a:gd name="connsiteX29" fmla="*/ 4128270 w 9436045"/>
              <a:gd name="connsiteY29" fmla="*/ 1446550 h 1446550"/>
              <a:gd name="connsiteX30" fmla="*/ 3632877 w 9436045"/>
              <a:gd name="connsiteY30" fmla="*/ 1446550 h 1446550"/>
              <a:gd name="connsiteX31" fmla="*/ 3043125 w 9436045"/>
              <a:gd name="connsiteY31" fmla="*/ 1446550 h 1446550"/>
              <a:gd name="connsiteX32" fmla="*/ 2264651 w 9436045"/>
              <a:gd name="connsiteY32" fmla="*/ 1446550 h 1446550"/>
              <a:gd name="connsiteX33" fmla="*/ 1863619 w 9436045"/>
              <a:gd name="connsiteY33" fmla="*/ 1446550 h 1446550"/>
              <a:gd name="connsiteX34" fmla="*/ 1273866 w 9436045"/>
              <a:gd name="connsiteY34" fmla="*/ 1446550 h 1446550"/>
              <a:gd name="connsiteX35" fmla="*/ 872834 w 9436045"/>
              <a:gd name="connsiteY35" fmla="*/ 1446550 h 1446550"/>
              <a:gd name="connsiteX36" fmla="*/ 0 w 9436045"/>
              <a:gd name="connsiteY36" fmla="*/ 1446550 h 1446550"/>
              <a:gd name="connsiteX37" fmla="*/ 0 w 9436045"/>
              <a:gd name="connsiteY37" fmla="*/ 949901 h 1446550"/>
              <a:gd name="connsiteX38" fmla="*/ 0 w 9436045"/>
              <a:gd name="connsiteY38" fmla="*/ 453252 h 1446550"/>
              <a:gd name="connsiteX39" fmla="*/ 0 w 9436045"/>
              <a:gd name="connsiteY39" fmla="*/ 0 h 14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436045" h="1446550" extrusionOk="0">
                <a:moveTo>
                  <a:pt x="0" y="0"/>
                </a:moveTo>
                <a:cubicBezTo>
                  <a:pt x="97872" y="-7421"/>
                  <a:pt x="237145" y="29475"/>
                  <a:pt x="306671" y="0"/>
                </a:cubicBezTo>
                <a:cubicBezTo>
                  <a:pt x="376197" y="-29475"/>
                  <a:pt x="578079" y="11583"/>
                  <a:pt x="707703" y="0"/>
                </a:cubicBezTo>
                <a:cubicBezTo>
                  <a:pt x="837327" y="-11583"/>
                  <a:pt x="1149199" y="24777"/>
                  <a:pt x="1486177" y="0"/>
                </a:cubicBezTo>
                <a:cubicBezTo>
                  <a:pt x="1823155" y="-24777"/>
                  <a:pt x="1885268" y="57545"/>
                  <a:pt x="2075930" y="0"/>
                </a:cubicBezTo>
                <a:cubicBezTo>
                  <a:pt x="2266592" y="-57545"/>
                  <a:pt x="2534913" y="37061"/>
                  <a:pt x="2665683" y="0"/>
                </a:cubicBezTo>
                <a:cubicBezTo>
                  <a:pt x="2796453" y="-37061"/>
                  <a:pt x="2891764" y="34291"/>
                  <a:pt x="3066715" y="0"/>
                </a:cubicBezTo>
                <a:cubicBezTo>
                  <a:pt x="3241666" y="-34291"/>
                  <a:pt x="3294863" y="4832"/>
                  <a:pt x="3373386" y="0"/>
                </a:cubicBezTo>
                <a:cubicBezTo>
                  <a:pt x="3451909" y="-4832"/>
                  <a:pt x="3660681" y="37022"/>
                  <a:pt x="3774418" y="0"/>
                </a:cubicBezTo>
                <a:cubicBezTo>
                  <a:pt x="3888155" y="-37022"/>
                  <a:pt x="4035612" y="25853"/>
                  <a:pt x="4175450" y="0"/>
                </a:cubicBezTo>
                <a:cubicBezTo>
                  <a:pt x="4315288" y="-25853"/>
                  <a:pt x="4495680" y="8143"/>
                  <a:pt x="4670842" y="0"/>
                </a:cubicBezTo>
                <a:cubicBezTo>
                  <a:pt x="4846004" y="-8143"/>
                  <a:pt x="5048345" y="54862"/>
                  <a:pt x="5260595" y="0"/>
                </a:cubicBezTo>
                <a:cubicBezTo>
                  <a:pt x="5472845" y="-54862"/>
                  <a:pt x="5677260" y="2084"/>
                  <a:pt x="6039069" y="0"/>
                </a:cubicBezTo>
                <a:cubicBezTo>
                  <a:pt x="6400878" y="-2084"/>
                  <a:pt x="6586957" y="23094"/>
                  <a:pt x="6817543" y="0"/>
                </a:cubicBezTo>
                <a:cubicBezTo>
                  <a:pt x="7048129" y="-23094"/>
                  <a:pt x="7257329" y="34363"/>
                  <a:pt x="7596016" y="0"/>
                </a:cubicBezTo>
                <a:cubicBezTo>
                  <a:pt x="7934703" y="-34363"/>
                  <a:pt x="7980904" y="7846"/>
                  <a:pt x="8185769" y="0"/>
                </a:cubicBezTo>
                <a:cubicBezTo>
                  <a:pt x="8390634" y="-7846"/>
                  <a:pt x="8594574" y="28620"/>
                  <a:pt x="8775522" y="0"/>
                </a:cubicBezTo>
                <a:cubicBezTo>
                  <a:pt x="8956470" y="-28620"/>
                  <a:pt x="9252621" y="24249"/>
                  <a:pt x="9436045" y="0"/>
                </a:cubicBezTo>
                <a:cubicBezTo>
                  <a:pt x="9467506" y="134169"/>
                  <a:pt x="9403102" y="404022"/>
                  <a:pt x="9436045" y="511114"/>
                </a:cubicBezTo>
                <a:cubicBezTo>
                  <a:pt x="9468988" y="618206"/>
                  <a:pt x="9390091" y="883210"/>
                  <a:pt x="9436045" y="993298"/>
                </a:cubicBezTo>
                <a:cubicBezTo>
                  <a:pt x="9481999" y="1103386"/>
                  <a:pt x="9396319" y="1315467"/>
                  <a:pt x="9436045" y="1446550"/>
                </a:cubicBezTo>
                <a:cubicBezTo>
                  <a:pt x="9084653" y="1467115"/>
                  <a:pt x="8830451" y="1376910"/>
                  <a:pt x="8657571" y="1446550"/>
                </a:cubicBezTo>
                <a:cubicBezTo>
                  <a:pt x="8484691" y="1516190"/>
                  <a:pt x="8141009" y="1377650"/>
                  <a:pt x="7973458" y="1446550"/>
                </a:cubicBezTo>
                <a:cubicBezTo>
                  <a:pt x="7805907" y="1515450"/>
                  <a:pt x="7584839" y="1436183"/>
                  <a:pt x="7478066" y="1446550"/>
                </a:cubicBezTo>
                <a:cubicBezTo>
                  <a:pt x="7371293" y="1456917"/>
                  <a:pt x="7224417" y="1444427"/>
                  <a:pt x="6982673" y="1446550"/>
                </a:cubicBezTo>
                <a:cubicBezTo>
                  <a:pt x="6740929" y="1448673"/>
                  <a:pt x="6614865" y="1426052"/>
                  <a:pt x="6487281" y="1446550"/>
                </a:cubicBezTo>
                <a:cubicBezTo>
                  <a:pt x="6359697" y="1467048"/>
                  <a:pt x="6173987" y="1421469"/>
                  <a:pt x="6086249" y="1446550"/>
                </a:cubicBezTo>
                <a:cubicBezTo>
                  <a:pt x="5998511" y="1471631"/>
                  <a:pt x="5550218" y="1363764"/>
                  <a:pt x="5307775" y="1446550"/>
                </a:cubicBezTo>
                <a:cubicBezTo>
                  <a:pt x="5065332" y="1529336"/>
                  <a:pt x="4856672" y="1420705"/>
                  <a:pt x="4623662" y="1446550"/>
                </a:cubicBezTo>
                <a:cubicBezTo>
                  <a:pt x="4390652" y="1472395"/>
                  <a:pt x="4303339" y="1432500"/>
                  <a:pt x="4128270" y="1446550"/>
                </a:cubicBezTo>
                <a:cubicBezTo>
                  <a:pt x="3953201" y="1460600"/>
                  <a:pt x="3745406" y="1389295"/>
                  <a:pt x="3632877" y="1446550"/>
                </a:cubicBezTo>
                <a:cubicBezTo>
                  <a:pt x="3520348" y="1503805"/>
                  <a:pt x="3280998" y="1417763"/>
                  <a:pt x="3043125" y="1446550"/>
                </a:cubicBezTo>
                <a:cubicBezTo>
                  <a:pt x="2805252" y="1475337"/>
                  <a:pt x="2588451" y="1439076"/>
                  <a:pt x="2264651" y="1446550"/>
                </a:cubicBezTo>
                <a:cubicBezTo>
                  <a:pt x="1940851" y="1454024"/>
                  <a:pt x="1975905" y="1431480"/>
                  <a:pt x="1863619" y="1446550"/>
                </a:cubicBezTo>
                <a:cubicBezTo>
                  <a:pt x="1751333" y="1461620"/>
                  <a:pt x="1474322" y="1439078"/>
                  <a:pt x="1273866" y="1446550"/>
                </a:cubicBezTo>
                <a:cubicBezTo>
                  <a:pt x="1073410" y="1454022"/>
                  <a:pt x="974297" y="1413552"/>
                  <a:pt x="872834" y="1446550"/>
                </a:cubicBezTo>
                <a:cubicBezTo>
                  <a:pt x="771371" y="1479548"/>
                  <a:pt x="374293" y="1418607"/>
                  <a:pt x="0" y="1446550"/>
                </a:cubicBezTo>
                <a:cubicBezTo>
                  <a:pt x="-28837" y="1238992"/>
                  <a:pt x="53097" y="1145099"/>
                  <a:pt x="0" y="949901"/>
                </a:cubicBezTo>
                <a:cubicBezTo>
                  <a:pt x="-53097" y="754703"/>
                  <a:pt x="53036" y="610136"/>
                  <a:pt x="0" y="453252"/>
                </a:cubicBezTo>
                <a:cubicBezTo>
                  <a:pt x="-53036" y="296368"/>
                  <a:pt x="36474" y="18958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REQUETE PROGRAMME ITI/ 2 nouvelles informations</a:t>
            </a:r>
          </a:p>
          <a:p>
            <a:pPr algn="just"/>
            <a:endParaRPr lang="fr-FR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nom du CONSEILLER REFERENT et de l’ANTENNE DE RATTACHEMENT DE L’ENTREPRENEUR ont été rajouté dans le Tableau de bord « Programme Inclusion ITI. </a:t>
            </a:r>
          </a:p>
          <a:p>
            <a:pPr algn="just"/>
            <a:endParaRPr lang="fr-FR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faciliter le contrôle et correction des saisies.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551575" y="3067354"/>
            <a:ext cx="529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Pilotage/ Tableaux de bord/ Programme Inclusion BPI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B3FBD8FA-080D-20CD-0DC7-F85C5D35B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575" y="3350781"/>
            <a:ext cx="8287167" cy="2927573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56446D5-893B-9BF2-2662-B3BED6BED0A4}"/>
              </a:ext>
            </a:extLst>
          </p:cNvPr>
          <p:cNvSpPr txBox="1"/>
          <p:nvPr/>
        </p:nvSpPr>
        <p:spPr>
          <a:xfrm>
            <a:off x="9180485" y="3956081"/>
            <a:ext cx="2713702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dirty="0"/>
              <a:t>Ces 2 informations remontent à l’export Excel</a:t>
            </a:r>
          </a:p>
          <a:p>
            <a:endParaRPr lang="fr-FR" sz="1600" dirty="0"/>
          </a:p>
          <a:p>
            <a:r>
              <a:rPr lang="fr-FR" sz="1600" dirty="0"/>
              <a:t>Non intégrées à l’export CSV (non transmises à BPI)</a:t>
            </a:r>
          </a:p>
        </p:txBody>
      </p:sp>
    </p:spTree>
    <p:extLst>
      <p:ext uri="{BB962C8B-B14F-4D97-AF65-F5344CB8AC3E}">
        <p14:creationId xmlns:p14="http://schemas.microsoft.com/office/powerpoint/2010/main" val="230160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27 juin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5" y="1297715"/>
            <a:ext cx="10578880" cy="1538883"/>
          </a:xfrm>
          <a:custGeom>
            <a:avLst/>
            <a:gdLst>
              <a:gd name="connsiteX0" fmla="*/ 0 w 10578880"/>
              <a:gd name="connsiteY0" fmla="*/ 0 h 1538883"/>
              <a:gd name="connsiteX1" fmla="*/ 270349 w 10578880"/>
              <a:gd name="connsiteY1" fmla="*/ 0 h 1538883"/>
              <a:gd name="connsiteX2" fmla="*/ 646487 w 10578880"/>
              <a:gd name="connsiteY2" fmla="*/ 0 h 1538883"/>
              <a:gd name="connsiteX3" fmla="*/ 1445780 w 10578880"/>
              <a:gd name="connsiteY3" fmla="*/ 0 h 1538883"/>
              <a:gd name="connsiteX4" fmla="*/ 2033496 w 10578880"/>
              <a:gd name="connsiteY4" fmla="*/ 0 h 1538883"/>
              <a:gd name="connsiteX5" fmla="*/ 2621211 w 10578880"/>
              <a:gd name="connsiteY5" fmla="*/ 0 h 1538883"/>
              <a:gd name="connsiteX6" fmla="*/ 2997349 w 10578880"/>
              <a:gd name="connsiteY6" fmla="*/ 0 h 1538883"/>
              <a:gd name="connsiteX7" fmla="*/ 3267698 w 10578880"/>
              <a:gd name="connsiteY7" fmla="*/ 0 h 1538883"/>
              <a:gd name="connsiteX8" fmla="*/ 3643836 w 10578880"/>
              <a:gd name="connsiteY8" fmla="*/ 0 h 1538883"/>
              <a:gd name="connsiteX9" fmla="*/ 4019974 w 10578880"/>
              <a:gd name="connsiteY9" fmla="*/ 0 h 1538883"/>
              <a:gd name="connsiteX10" fmla="*/ 4501901 w 10578880"/>
              <a:gd name="connsiteY10" fmla="*/ 0 h 1538883"/>
              <a:gd name="connsiteX11" fmla="*/ 5089617 w 10578880"/>
              <a:gd name="connsiteY11" fmla="*/ 0 h 1538883"/>
              <a:gd name="connsiteX12" fmla="*/ 5888910 w 10578880"/>
              <a:gd name="connsiteY12" fmla="*/ 0 h 1538883"/>
              <a:gd name="connsiteX13" fmla="*/ 6688203 w 10578880"/>
              <a:gd name="connsiteY13" fmla="*/ 0 h 1538883"/>
              <a:gd name="connsiteX14" fmla="*/ 7487496 w 10578880"/>
              <a:gd name="connsiteY14" fmla="*/ 0 h 1538883"/>
              <a:gd name="connsiteX15" fmla="*/ 8075212 w 10578880"/>
              <a:gd name="connsiteY15" fmla="*/ 0 h 1538883"/>
              <a:gd name="connsiteX16" fmla="*/ 8662927 w 10578880"/>
              <a:gd name="connsiteY16" fmla="*/ 0 h 1538883"/>
              <a:gd name="connsiteX17" fmla="*/ 9039065 w 10578880"/>
              <a:gd name="connsiteY17" fmla="*/ 0 h 1538883"/>
              <a:gd name="connsiteX18" fmla="*/ 9838358 w 10578880"/>
              <a:gd name="connsiteY18" fmla="*/ 0 h 1538883"/>
              <a:gd name="connsiteX19" fmla="*/ 10578880 w 10578880"/>
              <a:gd name="connsiteY19" fmla="*/ 0 h 1538883"/>
              <a:gd name="connsiteX20" fmla="*/ 10578880 w 10578880"/>
              <a:gd name="connsiteY20" fmla="*/ 466795 h 1538883"/>
              <a:gd name="connsiteX21" fmla="*/ 10578880 w 10578880"/>
              <a:gd name="connsiteY21" fmla="*/ 1010533 h 1538883"/>
              <a:gd name="connsiteX22" fmla="*/ 10578880 w 10578880"/>
              <a:gd name="connsiteY22" fmla="*/ 1538883 h 1538883"/>
              <a:gd name="connsiteX23" fmla="*/ 9885376 w 10578880"/>
              <a:gd name="connsiteY23" fmla="*/ 1538883 h 1538883"/>
              <a:gd name="connsiteX24" fmla="*/ 9403449 w 10578880"/>
              <a:gd name="connsiteY24" fmla="*/ 1538883 h 1538883"/>
              <a:gd name="connsiteX25" fmla="*/ 8921522 w 10578880"/>
              <a:gd name="connsiteY25" fmla="*/ 1538883 h 1538883"/>
              <a:gd name="connsiteX26" fmla="*/ 8545384 w 10578880"/>
              <a:gd name="connsiteY26" fmla="*/ 1538883 h 1538883"/>
              <a:gd name="connsiteX27" fmla="*/ 7746091 w 10578880"/>
              <a:gd name="connsiteY27" fmla="*/ 1538883 h 1538883"/>
              <a:gd name="connsiteX28" fmla="*/ 7052587 w 10578880"/>
              <a:gd name="connsiteY28" fmla="*/ 1538883 h 1538883"/>
              <a:gd name="connsiteX29" fmla="*/ 6570660 w 10578880"/>
              <a:gd name="connsiteY29" fmla="*/ 1538883 h 1538883"/>
              <a:gd name="connsiteX30" fmla="*/ 6088733 w 10578880"/>
              <a:gd name="connsiteY30" fmla="*/ 1538883 h 1538883"/>
              <a:gd name="connsiteX31" fmla="*/ 5501018 w 10578880"/>
              <a:gd name="connsiteY31" fmla="*/ 1538883 h 1538883"/>
              <a:gd name="connsiteX32" fmla="*/ 4701724 w 10578880"/>
              <a:gd name="connsiteY32" fmla="*/ 1538883 h 1538883"/>
              <a:gd name="connsiteX33" fmla="*/ 4325586 w 10578880"/>
              <a:gd name="connsiteY33" fmla="*/ 1538883 h 1538883"/>
              <a:gd name="connsiteX34" fmla="*/ 3737871 w 10578880"/>
              <a:gd name="connsiteY34" fmla="*/ 1538883 h 1538883"/>
              <a:gd name="connsiteX35" fmla="*/ 3361733 w 10578880"/>
              <a:gd name="connsiteY35" fmla="*/ 1538883 h 1538883"/>
              <a:gd name="connsiteX36" fmla="*/ 2562440 w 10578880"/>
              <a:gd name="connsiteY36" fmla="*/ 1538883 h 1538883"/>
              <a:gd name="connsiteX37" fmla="*/ 1868935 w 10578880"/>
              <a:gd name="connsiteY37" fmla="*/ 1538883 h 1538883"/>
              <a:gd name="connsiteX38" fmla="*/ 1069642 w 10578880"/>
              <a:gd name="connsiteY38" fmla="*/ 1538883 h 1538883"/>
              <a:gd name="connsiteX39" fmla="*/ 0 w 10578880"/>
              <a:gd name="connsiteY39" fmla="*/ 1538883 h 1538883"/>
              <a:gd name="connsiteX40" fmla="*/ 0 w 10578880"/>
              <a:gd name="connsiteY40" fmla="*/ 1041311 h 1538883"/>
              <a:gd name="connsiteX41" fmla="*/ 0 w 10578880"/>
              <a:gd name="connsiteY41" fmla="*/ 559127 h 1538883"/>
              <a:gd name="connsiteX42" fmla="*/ 0 w 10578880"/>
              <a:gd name="connsiteY42" fmla="*/ 0 h 1538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578880" h="1538883" extrusionOk="0">
                <a:moveTo>
                  <a:pt x="0" y="0"/>
                </a:moveTo>
                <a:cubicBezTo>
                  <a:pt x="63948" y="-8523"/>
                  <a:pt x="155431" y="13255"/>
                  <a:pt x="270349" y="0"/>
                </a:cubicBezTo>
                <a:cubicBezTo>
                  <a:pt x="385267" y="-13255"/>
                  <a:pt x="553117" y="31027"/>
                  <a:pt x="646487" y="0"/>
                </a:cubicBezTo>
                <a:cubicBezTo>
                  <a:pt x="739857" y="-31027"/>
                  <a:pt x="1119007" y="38602"/>
                  <a:pt x="1445780" y="0"/>
                </a:cubicBezTo>
                <a:cubicBezTo>
                  <a:pt x="1772553" y="-38602"/>
                  <a:pt x="1853777" y="23034"/>
                  <a:pt x="2033496" y="0"/>
                </a:cubicBezTo>
                <a:cubicBezTo>
                  <a:pt x="2213215" y="-23034"/>
                  <a:pt x="2396450" y="40713"/>
                  <a:pt x="2621211" y="0"/>
                </a:cubicBezTo>
                <a:cubicBezTo>
                  <a:pt x="2845973" y="-40713"/>
                  <a:pt x="2876885" y="7999"/>
                  <a:pt x="2997349" y="0"/>
                </a:cubicBezTo>
                <a:cubicBezTo>
                  <a:pt x="3117813" y="-7999"/>
                  <a:pt x="3154878" y="23798"/>
                  <a:pt x="3267698" y="0"/>
                </a:cubicBezTo>
                <a:cubicBezTo>
                  <a:pt x="3380518" y="-23798"/>
                  <a:pt x="3516745" y="27264"/>
                  <a:pt x="3643836" y="0"/>
                </a:cubicBezTo>
                <a:cubicBezTo>
                  <a:pt x="3770927" y="-27264"/>
                  <a:pt x="3925097" y="29623"/>
                  <a:pt x="4019974" y="0"/>
                </a:cubicBezTo>
                <a:cubicBezTo>
                  <a:pt x="4114851" y="-29623"/>
                  <a:pt x="4400385" y="19219"/>
                  <a:pt x="4501901" y="0"/>
                </a:cubicBezTo>
                <a:cubicBezTo>
                  <a:pt x="4603417" y="-19219"/>
                  <a:pt x="4935214" y="30245"/>
                  <a:pt x="5089617" y="0"/>
                </a:cubicBezTo>
                <a:cubicBezTo>
                  <a:pt x="5244020" y="-30245"/>
                  <a:pt x="5552212" y="34477"/>
                  <a:pt x="5888910" y="0"/>
                </a:cubicBezTo>
                <a:cubicBezTo>
                  <a:pt x="6225608" y="-34477"/>
                  <a:pt x="6414101" y="68641"/>
                  <a:pt x="6688203" y="0"/>
                </a:cubicBezTo>
                <a:cubicBezTo>
                  <a:pt x="6962305" y="-68641"/>
                  <a:pt x="7203057" y="33798"/>
                  <a:pt x="7487496" y="0"/>
                </a:cubicBezTo>
                <a:cubicBezTo>
                  <a:pt x="7771935" y="-33798"/>
                  <a:pt x="7832225" y="59751"/>
                  <a:pt x="8075212" y="0"/>
                </a:cubicBezTo>
                <a:cubicBezTo>
                  <a:pt x="8318199" y="-59751"/>
                  <a:pt x="8461967" y="65022"/>
                  <a:pt x="8662927" y="0"/>
                </a:cubicBezTo>
                <a:cubicBezTo>
                  <a:pt x="8863887" y="-65022"/>
                  <a:pt x="8909840" y="20642"/>
                  <a:pt x="9039065" y="0"/>
                </a:cubicBezTo>
                <a:cubicBezTo>
                  <a:pt x="9168290" y="-20642"/>
                  <a:pt x="9563107" y="68475"/>
                  <a:pt x="9838358" y="0"/>
                </a:cubicBezTo>
                <a:cubicBezTo>
                  <a:pt x="10113609" y="-68475"/>
                  <a:pt x="10270795" y="7527"/>
                  <a:pt x="10578880" y="0"/>
                </a:cubicBezTo>
                <a:cubicBezTo>
                  <a:pt x="10607420" y="167934"/>
                  <a:pt x="10527256" y="293236"/>
                  <a:pt x="10578880" y="466795"/>
                </a:cubicBezTo>
                <a:cubicBezTo>
                  <a:pt x="10630504" y="640355"/>
                  <a:pt x="10559478" y="824778"/>
                  <a:pt x="10578880" y="1010533"/>
                </a:cubicBezTo>
                <a:cubicBezTo>
                  <a:pt x="10598282" y="1196288"/>
                  <a:pt x="10558356" y="1418215"/>
                  <a:pt x="10578880" y="1538883"/>
                </a:cubicBezTo>
                <a:cubicBezTo>
                  <a:pt x="10401689" y="1603638"/>
                  <a:pt x="10093664" y="1503983"/>
                  <a:pt x="9885376" y="1538883"/>
                </a:cubicBezTo>
                <a:cubicBezTo>
                  <a:pt x="9677088" y="1573783"/>
                  <a:pt x="9553911" y="1513881"/>
                  <a:pt x="9403449" y="1538883"/>
                </a:cubicBezTo>
                <a:cubicBezTo>
                  <a:pt x="9252987" y="1563885"/>
                  <a:pt x="9154045" y="1536396"/>
                  <a:pt x="8921522" y="1538883"/>
                </a:cubicBezTo>
                <a:cubicBezTo>
                  <a:pt x="8688999" y="1541370"/>
                  <a:pt x="8634375" y="1504928"/>
                  <a:pt x="8545384" y="1538883"/>
                </a:cubicBezTo>
                <a:cubicBezTo>
                  <a:pt x="8456393" y="1572838"/>
                  <a:pt x="8043391" y="1514774"/>
                  <a:pt x="7746091" y="1538883"/>
                </a:cubicBezTo>
                <a:cubicBezTo>
                  <a:pt x="7448791" y="1562992"/>
                  <a:pt x="7348468" y="1486968"/>
                  <a:pt x="7052587" y="1538883"/>
                </a:cubicBezTo>
                <a:cubicBezTo>
                  <a:pt x="6756706" y="1590798"/>
                  <a:pt x="6754034" y="1502109"/>
                  <a:pt x="6570660" y="1538883"/>
                </a:cubicBezTo>
                <a:cubicBezTo>
                  <a:pt x="6387286" y="1575657"/>
                  <a:pt x="6196430" y="1524743"/>
                  <a:pt x="6088733" y="1538883"/>
                </a:cubicBezTo>
                <a:cubicBezTo>
                  <a:pt x="5981036" y="1553023"/>
                  <a:pt x="5744966" y="1514611"/>
                  <a:pt x="5501018" y="1538883"/>
                </a:cubicBezTo>
                <a:cubicBezTo>
                  <a:pt x="5257071" y="1563155"/>
                  <a:pt x="4949925" y="1503315"/>
                  <a:pt x="4701724" y="1538883"/>
                </a:cubicBezTo>
                <a:cubicBezTo>
                  <a:pt x="4453523" y="1574451"/>
                  <a:pt x="4411855" y="1508515"/>
                  <a:pt x="4325586" y="1538883"/>
                </a:cubicBezTo>
                <a:cubicBezTo>
                  <a:pt x="4239317" y="1569251"/>
                  <a:pt x="3980434" y="1513247"/>
                  <a:pt x="3737871" y="1538883"/>
                </a:cubicBezTo>
                <a:cubicBezTo>
                  <a:pt x="3495309" y="1564519"/>
                  <a:pt x="3530167" y="1497715"/>
                  <a:pt x="3361733" y="1538883"/>
                </a:cubicBezTo>
                <a:cubicBezTo>
                  <a:pt x="3193299" y="1580051"/>
                  <a:pt x="2768517" y="1472615"/>
                  <a:pt x="2562440" y="1538883"/>
                </a:cubicBezTo>
                <a:cubicBezTo>
                  <a:pt x="2356363" y="1605151"/>
                  <a:pt x="2105405" y="1482106"/>
                  <a:pt x="1868935" y="1538883"/>
                </a:cubicBezTo>
                <a:cubicBezTo>
                  <a:pt x="1632466" y="1595660"/>
                  <a:pt x="1451613" y="1459807"/>
                  <a:pt x="1069642" y="1538883"/>
                </a:cubicBezTo>
                <a:cubicBezTo>
                  <a:pt x="687671" y="1617959"/>
                  <a:pt x="269395" y="1534746"/>
                  <a:pt x="0" y="1538883"/>
                </a:cubicBezTo>
                <a:cubicBezTo>
                  <a:pt x="-48255" y="1406001"/>
                  <a:pt x="29709" y="1143852"/>
                  <a:pt x="0" y="1041311"/>
                </a:cubicBezTo>
                <a:cubicBezTo>
                  <a:pt x="-29709" y="938770"/>
                  <a:pt x="10715" y="751180"/>
                  <a:pt x="0" y="559127"/>
                </a:cubicBezTo>
                <a:cubicBezTo>
                  <a:pt x="-10715" y="367074"/>
                  <a:pt x="27607" y="272491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RESERVATION MATERIEL</a:t>
            </a:r>
          </a:p>
          <a:p>
            <a:pPr algn="just"/>
            <a:endParaRPr lang="fr-FR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Possibilité de réserver un matériel sur un créneau horaire différent de l’action, sur une durée plus large ou plus courte.</a:t>
            </a:r>
          </a:p>
          <a:p>
            <a:pPr algn="just"/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 / </a:t>
            </a:r>
          </a:p>
          <a:p>
            <a:pPr marL="285750" indent="-285750" algn="just">
              <a:buFontTx/>
              <a:buChar char="-"/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réservation d’une salle de 9h à 12h, pour une journée de formation (l’AM étant en distanciel)</a:t>
            </a:r>
          </a:p>
          <a:p>
            <a:pPr marL="285750" indent="-285750" algn="just">
              <a:buFontTx/>
              <a:buChar char="-"/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Réservation d’une voiture sur 3h 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un atelier de 2h (temps de déplacement à intégrer dans la résa du matériel).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685739" y="3556765"/>
            <a:ext cx="529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Action/ Matériel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D9B061E4-C1B3-5518-6F9C-CE0763FE2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739" y="4021403"/>
            <a:ext cx="4871665" cy="22185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9180526-02F5-D71B-9FA2-FCEA4AF44D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1320" y="4577947"/>
            <a:ext cx="5458704" cy="166200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0355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C1C18CD6-782F-4560-81A5-3E1B7AF2FED0}"/>
              </a:ext>
            </a:extLst>
          </p:cNvPr>
          <p:cNvSpPr txBox="1"/>
          <p:nvPr/>
        </p:nvSpPr>
        <p:spPr>
          <a:xfrm>
            <a:off x="4511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SUR JUNGO / Au 27 juin</a:t>
            </a:r>
          </a:p>
        </p:txBody>
      </p: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48FCAE0-5AE3-40CB-B7A8-6304A9E0D697}"/>
              </a:ext>
            </a:extLst>
          </p:cNvPr>
          <p:cNvSpPr txBox="1"/>
          <p:nvPr/>
        </p:nvSpPr>
        <p:spPr>
          <a:xfrm>
            <a:off x="551575" y="1297715"/>
            <a:ext cx="10578880" cy="553998"/>
          </a:xfrm>
          <a:custGeom>
            <a:avLst/>
            <a:gdLst>
              <a:gd name="connsiteX0" fmla="*/ 0 w 10578880"/>
              <a:gd name="connsiteY0" fmla="*/ 0 h 553998"/>
              <a:gd name="connsiteX1" fmla="*/ 270349 w 10578880"/>
              <a:gd name="connsiteY1" fmla="*/ 0 h 553998"/>
              <a:gd name="connsiteX2" fmla="*/ 646487 w 10578880"/>
              <a:gd name="connsiteY2" fmla="*/ 0 h 553998"/>
              <a:gd name="connsiteX3" fmla="*/ 1445780 w 10578880"/>
              <a:gd name="connsiteY3" fmla="*/ 0 h 553998"/>
              <a:gd name="connsiteX4" fmla="*/ 2033496 w 10578880"/>
              <a:gd name="connsiteY4" fmla="*/ 0 h 553998"/>
              <a:gd name="connsiteX5" fmla="*/ 2621211 w 10578880"/>
              <a:gd name="connsiteY5" fmla="*/ 0 h 553998"/>
              <a:gd name="connsiteX6" fmla="*/ 2997349 w 10578880"/>
              <a:gd name="connsiteY6" fmla="*/ 0 h 553998"/>
              <a:gd name="connsiteX7" fmla="*/ 3267698 w 10578880"/>
              <a:gd name="connsiteY7" fmla="*/ 0 h 553998"/>
              <a:gd name="connsiteX8" fmla="*/ 3643836 w 10578880"/>
              <a:gd name="connsiteY8" fmla="*/ 0 h 553998"/>
              <a:gd name="connsiteX9" fmla="*/ 4019974 w 10578880"/>
              <a:gd name="connsiteY9" fmla="*/ 0 h 553998"/>
              <a:gd name="connsiteX10" fmla="*/ 4501901 w 10578880"/>
              <a:gd name="connsiteY10" fmla="*/ 0 h 553998"/>
              <a:gd name="connsiteX11" fmla="*/ 5089617 w 10578880"/>
              <a:gd name="connsiteY11" fmla="*/ 0 h 553998"/>
              <a:gd name="connsiteX12" fmla="*/ 5888910 w 10578880"/>
              <a:gd name="connsiteY12" fmla="*/ 0 h 553998"/>
              <a:gd name="connsiteX13" fmla="*/ 6688203 w 10578880"/>
              <a:gd name="connsiteY13" fmla="*/ 0 h 553998"/>
              <a:gd name="connsiteX14" fmla="*/ 7487496 w 10578880"/>
              <a:gd name="connsiteY14" fmla="*/ 0 h 553998"/>
              <a:gd name="connsiteX15" fmla="*/ 8075212 w 10578880"/>
              <a:gd name="connsiteY15" fmla="*/ 0 h 553998"/>
              <a:gd name="connsiteX16" fmla="*/ 8662927 w 10578880"/>
              <a:gd name="connsiteY16" fmla="*/ 0 h 553998"/>
              <a:gd name="connsiteX17" fmla="*/ 9039065 w 10578880"/>
              <a:gd name="connsiteY17" fmla="*/ 0 h 553998"/>
              <a:gd name="connsiteX18" fmla="*/ 9838358 w 10578880"/>
              <a:gd name="connsiteY18" fmla="*/ 0 h 553998"/>
              <a:gd name="connsiteX19" fmla="*/ 10578880 w 10578880"/>
              <a:gd name="connsiteY19" fmla="*/ 0 h 553998"/>
              <a:gd name="connsiteX20" fmla="*/ 10578880 w 10578880"/>
              <a:gd name="connsiteY20" fmla="*/ 553998 h 553998"/>
              <a:gd name="connsiteX21" fmla="*/ 9779587 w 10578880"/>
              <a:gd name="connsiteY21" fmla="*/ 553998 h 553998"/>
              <a:gd name="connsiteX22" fmla="*/ 9086082 w 10578880"/>
              <a:gd name="connsiteY22" fmla="*/ 553998 h 553998"/>
              <a:gd name="connsiteX23" fmla="*/ 8604156 w 10578880"/>
              <a:gd name="connsiteY23" fmla="*/ 553998 h 553998"/>
              <a:gd name="connsiteX24" fmla="*/ 8122229 w 10578880"/>
              <a:gd name="connsiteY24" fmla="*/ 553998 h 553998"/>
              <a:gd name="connsiteX25" fmla="*/ 7640302 w 10578880"/>
              <a:gd name="connsiteY25" fmla="*/ 553998 h 553998"/>
              <a:gd name="connsiteX26" fmla="*/ 7264164 w 10578880"/>
              <a:gd name="connsiteY26" fmla="*/ 553998 h 553998"/>
              <a:gd name="connsiteX27" fmla="*/ 6464871 w 10578880"/>
              <a:gd name="connsiteY27" fmla="*/ 553998 h 553998"/>
              <a:gd name="connsiteX28" fmla="*/ 5771367 w 10578880"/>
              <a:gd name="connsiteY28" fmla="*/ 553998 h 553998"/>
              <a:gd name="connsiteX29" fmla="*/ 5289440 w 10578880"/>
              <a:gd name="connsiteY29" fmla="*/ 553998 h 553998"/>
              <a:gd name="connsiteX30" fmla="*/ 4807513 w 10578880"/>
              <a:gd name="connsiteY30" fmla="*/ 553998 h 553998"/>
              <a:gd name="connsiteX31" fmla="*/ 4219798 w 10578880"/>
              <a:gd name="connsiteY31" fmla="*/ 553998 h 553998"/>
              <a:gd name="connsiteX32" fmla="*/ 3420505 w 10578880"/>
              <a:gd name="connsiteY32" fmla="*/ 553998 h 553998"/>
              <a:gd name="connsiteX33" fmla="*/ 3044367 w 10578880"/>
              <a:gd name="connsiteY33" fmla="*/ 553998 h 553998"/>
              <a:gd name="connsiteX34" fmla="*/ 2456651 w 10578880"/>
              <a:gd name="connsiteY34" fmla="*/ 553998 h 553998"/>
              <a:gd name="connsiteX35" fmla="*/ 2080513 w 10578880"/>
              <a:gd name="connsiteY35" fmla="*/ 553998 h 553998"/>
              <a:gd name="connsiteX36" fmla="*/ 1281220 w 10578880"/>
              <a:gd name="connsiteY36" fmla="*/ 553998 h 553998"/>
              <a:gd name="connsiteX37" fmla="*/ 587716 w 10578880"/>
              <a:gd name="connsiteY37" fmla="*/ 553998 h 553998"/>
              <a:gd name="connsiteX38" fmla="*/ 0 w 10578880"/>
              <a:gd name="connsiteY38" fmla="*/ 553998 h 553998"/>
              <a:gd name="connsiteX39" fmla="*/ 0 w 10578880"/>
              <a:gd name="connsiteY39" fmla="*/ 0 h 553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578880" h="553998" extrusionOk="0">
                <a:moveTo>
                  <a:pt x="0" y="0"/>
                </a:moveTo>
                <a:cubicBezTo>
                  <a:pt x="63948" y="-8523"/>
                  <a:pt x="155431" y="13255"/>
                  <a:pt x="270349" y="0"/>
                </a:cubicBezTo>
                <a:cubicBezTo>
                  <a:pt x="385267" y="-13255"/>
                  <a:pt x="553117" y="31027"/>
                  <a:pt x="646487" y="0"/>
                </a:cubicBezTo>
                <a:cubicBezTo>
                  <a:pt x="739857" y="-31027"/>
                  <a:pt x="1119007" y="38602"/>
                  <a:pt x="1445780" y="0"/>
                </a:cubicBezTo>
                <a:cubicBezTo>
                  <a:pt x="1772553" y="-38602"/>
                  <a:pt x="1853777" y="23034"/>
                  <a:pt x="2033496" y="0"/>
                </a:cubicBezTo>
                <a:cubicBezTo>
                  <a:pt x="2213215" y="-23034"/>
                  <a:pt x="2396450" y="40713"/>
                  <a:pt x="2621211" y="0"/>
                </a:cubicBezTo>
                <a:cubicBezTo>
                  <a:pt x="2845973" y="-40713"/>
                  <a:pt x="2876885" y="7999"/>
                  <a:pt x="2997349" y="0"/>
                </a:cubicBezTo>
                <a:cubicBezTo>
                  <a:pt x="3117813" y="-7999"/>
                  <a:pt x="3154878" y="23798"/>
                  <a:pt x="3267698" y="0"/>
                </a:cubicBezTo>
                <a:cubicBezTo>
                  <a:pt x="3380518" y="-23798"/>
                  <a:pt x="3516745" y="27264"/>
                  <a:pt x="3643836" y="0"/>
                </a:cubicBezTo>
                <a:cubicBezTo>
                  <a:pt x="3770927" y="-27264"/>
                  <a:pt x="3925097" y="29623"/>
                  <a:pt x="4019974" y="0"/>
                </a:cubicBezTo>
                <a:cubicBezTo>
                  <a:pt x="4114851" y="-29623"/>
                  <a:pt x="4400385" y="19219"/>
                  <a:pt x="4501901" y="0"/>
                </a:cubicBezTo>
                <a:cubicBezTo>
                  <a:pt x="4603417" y="-19219"/>
                  <a:pt x="4935214" y="30245"/>
                  <a:pt x="5089617" y="0"/>
                </a:cubicBezTo>
                <a:cubicBezTo>
                  <a:pt x="5244020" y="-30245"/>
                  <a:pt x="5552212" y="34477"/>
                  <a:pt x="5888910" y="0"/>
                </a:cubicBezTo>
                <a:cubicBezTo>
                  <a:pt x="6225608" y="-34477"/>
                  <a:pt x="6414101" y="68641"/>
                  <a:pt x="6688203" y="0"/>
                </a:cubicBezTo>
                <a:cubicBezTo>
                  <a:pt x="6962305" y="-68641"/>
                  <a:pt x="7203057" y="33798"/>
                  <a:pt x="7487496" y="0"/>
                </a:cubicBezTo>
                <a:cubicBezTo>
                  <a:pt x="7771935" y="-33798"/>
                  <a:pt x="7832225" y="59751"/>
                  <a:pt x="8075212" y="0"/>
                </a:cubicBezTo>
                <a:cubicBezTo>
                  <a:pt x="8318199" y="-59751"/>
                  <a:pt x="8461967" y="65022"/>
                  <a:pt x="8662927" y="0"/>
                </a:cubicBezTo>
                <a:cubicBezTo>
                  <a:pt x="8863887" y="-65022"/>
                  <a:pt x="8909840" y="20642"/>
                  <a:pt x="9039065" y="0"/>
                </a:cubicBezTo>
                <a:cubicBezTo>
                  <a:pt x="9168290" y="-20642"/>
                  <a:pt x="9563107" y="68475"/>
                  <a:pt x="9838358" y="0"/>
                </a:cubicBezTo>
                <a:cubicBezTo>
                  <a:pt x="10113609" y="-68475"/>
                  <a:pt x="10270795" y="7527"/>
                  <a:pt x="10578880" y="0"/>
                </a:cubicBezTo>
                <a:cubicBezTo>
                  <a:pt x="10631610" y="220026"/>
                  <a:pt x="10520600" y="282503"/>
                  <a:pt x="10578880" y="553998"/>
                </a:cubicBezTo>
                <a:cubicBezTo>
                  <a:pt x="10322604" y="646245"/>
                  <a:pt x="9951496" y="463145"/>
                  <a:pt x="9779587" y="553998"/>
                </a:cubicBezTo>
                <a:cubicBezTo>
                  <a:pt x="9607678" y="644851"/>
                  <a:pt x="9257765" y="514358"/>
                  <a:pt x="9086082" y="553998"/>
                </a:cubicBezTo>
                <a:cubicBezTo>
                  <a:pt x="8914400" y="593638"/>
                  <a:pt x="8833337" y="503529"/>
                  <a:pt x="8604156" y="553998"/>
                </a:cubicBezTo>
                <a:cubicBezTo>
                  <a:pt x="8374975" y="604467"/>
                  <a:pt x="8272691" y="528996"/>
                  <a:pt x="8122229" y="553998"/>
                </a:cubicBezTo>
                <a:cubicBezTo>
                  <a:pt x="7971767" y="579000"/>
                  <a:pt x="7872825" y="551511"/>
                  <a:pt x="7640302" y="553998"/>
                </a:cubicBezTo>
                <a:cubicBezTo>
                  <a:pt x="7407779" y="556485"/>
                  <a:pt x="7353155" y="520043"/>
                  <a:pt x="7264164" y="553998"/>
                </a:cubicBezTo>
                <a:cubicBezTo>
                  <a:pt x="7175173" y="587953"/>
                  <a:pt x="6762171" y="529889"/>
                  <a:pt x="6464871" y="553998"/>
                </a:cubicBezTo>
                <a:cubicBezTo>
                  <a:pt x="6167571" y="578107"/>
                  <a:pt x="6067248" y="502083"/>
                  <a:pt x="5771367" y="553998"/>
                </a:cubicBezTo>
                <a:cubicBezTo>
                  <a:pt x="5475486" y="605913"/>
                  <a:pt x="5472814" y="517224"/>
                  <a:pt x="5289440" y="553998"/>
                </a:cubicBezTo>
                <a:cubicBezTo>
                  <a:pt x="5106066" y="590772"/>
                  <a:pt x="4915210" y="539858"/>
                  <a:pt x="4807513" y="553998"/>
                </a:cubicBezTo>
                <a:cubicBezTo>
                  <a:pt x="4699816" y="568138"/>
                  <a:pt x="4463746" y="529726"/>
                  <a:pt x="4219798" y="553998"/>
                </a:cubicBezTo>
                <a:cubicBezTo>
                  <a:pt x="3975851" y="578270"/>
                  <a:pt x="3665243" y="513927"/>
                  <a:pt x="3420505" y="553998"/>
                </a:cubicBezTo>
                <a:cubicBezTo>
                  <a:pt x="3175767" y="594069"/>
                  <a:pt x="3130636" y="523630"/>
                  <a:pt x="3044367" y="553998"/>
                </a:cubicBezTo>
                <a:cubicBezTo>
                  <a:pt x="2958098" y="584366"/>
                  <a:pt x="2706398" y="530732"/>
                  <a:pt x="2456651" y="553998"/>
                </a:cubicBezTo>
                <a:cubicBezTo>
                  <a:pt x="2206904" y="577264"/>
                  <a:pt x="2248947" y="512830"/>
                  <a:pt x="2080513" y="553998"/>
                </a:cubicBezTo>
                <a:cubicBezTo>
                  <a:pt x="1912079" y="595166"/>
                  <a:pt x="1487297" y="487730"/>
                  <a:pt x="1281220" y="553998"/>
                </a:cubicBezTo>
                <a:cubicBezTo>
                  <a:pt x="1075143" y="620266"/>
                  <a:pt x="819545" y="491438"/>
                  <a:pt x="587716" y="553998"/>
                </a:cubicBezTo>
                <a:cubicBezTo>
                  <a:pt x="355887" y="616558"/>
                  <a:pt x="259503" y="528550"/>
                  <a:pt x="0" y="553998"/>
                </a:cubicBezTo>
                <a:cubicBezTo>
                  <a:pt x="-47051" y="290160"/>
                  <a:pt x="49048" y="194393"/>
                  <a:pt x="0" y="0"/>
                </a:cubicBezTo>
                <a:close/>
              </a:path>
            </a:pathLst>
          </a:custGeom>
          <a:noFill/>
          <a:ln>
            <a:noFill/>
            <a:extLst>
              <a:ext uri="{C807C97D-BFC1-408E-A445-0C87EB9F89A2}">
                <ask:lineSketchStyleProps xmlns:ask="http://schemas.microsoft.com/office/drawing/2018/sketchyshapes" sd="265021699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REQUETE/ Ajout champ N° adhésion</a:t>
            </a:r>
          </a:p>
          <a:p>
            <a:pPr algn="just"/>
            <a:endParaRPr lang="fr-FR" sz="1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F840B01-D311-4A9E-A41E-7C1FC449A037}"/>
              </a:ext>
            </a:extLst>
          </p:cNvPr>
          <p:cNvSpPr txBox="1"/>
          <p:nvPr/>
        </p:nvSpPr>
        <p:spPr>
          <a:xfrm>
            <a:off x="685739" y="2305613"/>
            <a:ext cx="5294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Tableaux libres/ Champs à afficher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B1E9E59-8517-4288-B3F2-341DA0A9F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967" y="2674945"/>
            <a:ext cx="5153749" cy="198221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40489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6BA767BD-F826-43ED-9F47-756CA72EEF7B}"/>
              </a:ext>
            </a:extLst>
          </p:cNvPr>
          <p:cNvCxnSpPr>
            <a:cxnSpLocks/>
          </p:cNvCxnSpPr>
          <p:nvPr/>
        </p:nvCxnSpPr>
        <p:spPr>
          <a:xfrm>
            <a:off x="551576" y="843814"/>
            <a:ext cx="9436044" cy="0"/>
          </a:xfrm>
          <a:prstGeom prst="lin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Image 7" descr="Une image contenant jeu&#10;&#10;Description générée automatiquement">
            <a:extLst>
              <a:ext uri="{FF2B5EF4-FFF2-40B4-BE49-F238E27FC236}">
                <a16:creationId xmlns:a16="http://schemas.microsoft.com/office/drawing/2014/main" id="{9DA96F69-772A-4B86-85D9-8857FBCAE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0248" y="194058"/>
            <a:ext cx="1099552" cy="70646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B73856A3-B86A-4F12-9317-EDE0FC35A496}"/>
              </a:ext>
            </a:extLst>
          </p:cNvPr>
          <p:cNvSpPr txBox="1"/>
          <p:nvPr/>
        </p:nvSpPr>
        <p:spPr>
          <a:xfrm>
            <a:off x="451140" y="1114264"/>
            <a:ext cx="1101953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RESSOURCE/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Export des fiches Ressources, pour pilotage des paramétrages</a:t>
            </a:r>
          </a:p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fr-FR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 rtl="0" fontAlgn="ctr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ODS/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Export des fiches ODS, pour pilotage des paramétrages</a:t>
            </a:r>
          </a:p>
          <a:p>
            <a:pPr lvl="1" algn="just" fontAlgn="ctr"/>
            <a:endParaRPr lang="fr-FR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9525" algn="just" fontAlgn="ctr">
              <a:buFont typeface="Courier New" panose="02070309020205020404" pitchFamily="49" charset="0"/>
              <a:buChar char="o"/>
            </a:pP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API JUNGO-MBV/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Envoi nouvelle info : adresse s des entrepreneurs</a:t>
            </a:r>
          </a:p>
          <a:p>
            <a:pPr marL="0" lvl="1" indent="9525" algn="just" fontAlgn="ctr">
              <a:buFont typeface="Courier New" panose="02070309020205020404" pitchFamily="49" charset="0"/>
              <a:buChar char="o"/>
            </a:pPr>
            <a:endParaRPr lang="fr-FR" sz="1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9525" algn="just" fontAlgn="ctr"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2F479E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AGENDA MATERIEL/ </a:t>
            </a:r>
            <a:r>
              <a:rPr lang="fr-FR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Mode planning sur 1 mois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685164C-AC03-4A64-A256-02B457760F0A}"/>
              </a:ext>
            </a:extLst>
          </p:cNvPr>
          <p:cNvSpPr txBox="1"/>
          <p:nvPr/>
        </p:nvSpPr>
        <p:spPr>
          <a:xfrm>
            <a:off x="336840" y="259039"/>
            <a:ext cx="8635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accent2"/>
                </a:solidFill>
              </a:rPr>
              <a:t>NOUVEAUTES PROGRAMMES pour le 11 juillet</a:t>
            </a:r>
          </a:p>
        </p:txBody>
      </p:sp>
    </p:spTree>
    <p:extLst>
      <p:ext uri="{BB962C8B-B14F-4D97-AF65-F5344CB8AC3E}">
        <p14:creationId xmlns:p14="http://schemas.microsoft.com/office/powerpoint/2010/main" val="20212396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5518</TotalTime>
  <Words>722</Words>
  <Application>Microsoft Office PowerPoint</Application>
  <PresentationFormat>Grand écran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ITC Avant Garde Std Bk</vt:lpstr>
      <vt:lpstr>Verdana</vt:lpstr>
      <vt:lpstr>Thème Office</vt:lpstr>
      <vt:lpstr>RDV JUNGO Actualités – Utilisation</vt:lpstr>
      <vt:lpstr>Présentation PowerPoint</vt:lpstr>
      <vt:lpstr>|BILAN ACTIVITE |  CYCLE du 6 au 27 juin</vt:lpstr>
      <vt:lpstr>Présentation PowerPoint</vt:lpstr>
      <vt:lpstr>|NOUVEAUTES| au 27 juin</vt:lpstr>
      <vt:lpstr>Présentation PowerPoint</vt:lpstr>
      <vt:lpstr>Présentation PowerPoint</vt:lpstr>
      <vt:lpstr>Présentation PowerPoint</vt:lpstr>
      <vt:lpstr>Présentation PowerPoint</vt:lpstr>
      <vt:lpstr>|CORRECTIONS|  Sur vos bases depuis le 27 juin</vt:lpstr>
      <vt:lpstr>Présentation PowerPoint</vt:lpstr>
      <vt:lpstr>Présentation PowerPoint</vt:lpstr>
      <vt:lpstr>Présentation PowerPoint</vt:lpstr>
      <vt:lpstr>|A DISCUTER| Modifications à valider</vt:lpstr>
      <vt:lpstr>Présentation PowerPoint</vt:lpstr>
      <vt:lpstr>Présentation PowerPoint</vt:lpstr>
      <vt:lpstr>MERCI  DE VOTRE ATTENTION  et PARTICIPATION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Alexandra Guitton</dc:creator>
  <cp:lastModifiedBy>Alexandra Guitton</cp:lastModifiedBy>
  <cp:revision>162</cp:revision>
  <dcterms:created xsi:type="dcterms:W3CDTF">2020-06-25T16:47:11Z</dcterms:created>
  <dcterms:modified xsi:type="dcterms:W3CDTF">2022-07-06T16:19:19Z</dcterms:modified>
</cp:coreProperties>
</file>