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8" r:id="rId2"/>
    <p:sldId id="367" r:id="rId3"/>
    <p:sldId id="305" r:id="rId4"/>
    <p:sldId id="477" r:id="rId5"/>
    <p:sldId id="448" r:id="rId6"/>
    <p:sldId id="476" r:id="rId7"/>
    <p:sldId id="482" r:id="rId8"/>
    <p:sldId id="479" r:id="rId9"/>
    <p:sldId id="480" r:id="rId10"/>
    <p:sldId id="478" r:id="rId11"/>
    <p:sldId id="455" r:id="rId12"/>
    <p:sldId id="406" r:id="rId13"/>
    <p:sldId id="481" r:id="rId14"/>
    <p:sldId id="445" r:id="rId15"/>
    <p:sldId id="360" r:id="rId16"/>
    <p:sldId id="369" r:id="rId17"/>
    <p:sldId id="31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79E"/>
    <a:srgbClr val="FF9999"/>
    <a:srgbClr val="FFFFCC"/>
    <a:srgbClr val="00CCFF"/>
    <a:srgbClr val="33CCFF"/>
    <a:srgbClr val="66CCFF"/>
    <a:srgbClr val="CC0000"/>
    <a:srgbClr val="FFCCCC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8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22AC6-73B7-4EB0-847E-F7C5A7D1725E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F4DA-5627-4B41-8C57-5AF77D9EDB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7ECA0-8FF1-4C9C-9D5C-8322B0516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B1846-4D55-4238-A58D-F943D1735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5EEF9-6FDC-4EAA-8669-525759F3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2F525-CDED-45C6-A065-786D3D1F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2C97BA-C456-4A1A-98CD-D2D3AB17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218EA-8BA5-4EBF-8930-6BBFE985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AFA85F-D9CF-4FFF-98BA-5AE5EC5E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EBDC9-7E59-44DA-9166-BD12FC0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CC181-0B3E-48AB-A759-4020A9A9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78EF42-57CC-4D73-91EC-0460AFCE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9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7FC22-569F-427B-BB5B-15199DEE8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6653FF-C5BF-4444-99D2-6DBA4A55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C1CFA-9B62-43AD-95D2-036A5D20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46A19A-ACDA-4C18-B491-791A6C21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49BA3-93FC-467E-B3E4-97E7BDF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FE9A-7CD6-45CD-B61C-05F5EB3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C89E2-8276-4E39-B50D-1ED93B98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22EF7-EEC1-45FE-B77F-8ACC73D4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FFDDB-0B92-44B3-A0FB-CD1E9B25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5B44C-787C-4017-A5CE-D822B6BB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EB52A-C430-42B9-9473-A4C93253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575AD-9E46-428C-8543-C226B30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238302-D8DA-4E4D-8B38-8A838DFF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9EE05-5E5A-42F4-A946-9AA273A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7D7D0-ED49-42B2-8B5A-B0B3CE0F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35208-C743-4038-A671-0321D8BD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75169B-5D17-4B1E-A1EE-34F380BE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F5BBD-63CE-4B93-B431-08F377E9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D8EC65-D8A0-4333-BA48-89AD595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A7C7B-B4EE-4C32-83A9-597828F8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D0D46-249D-4D96-AB81-4860A265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8D4E9-2BDD-4862-B7B3-6FF3ECE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A2B8D-70E6-4DA7-9F3D-E5860926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B2336-007E-433C-9A82-80BC34B75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2234C-5E2D-42C0-9D25-545AC105A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43106D-5260-40B2-93E3-97C040152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85B576-8FB4-4FB8-8DE8-0AFEA72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27A09D-767A-458A-8554-256A7C3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A04DCA-F16C-4083-83F7-A6F555E6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764A2-B9E8-468B-8D5D-AA61F732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1D414-BD26-49DB-A7C1-F3FA3C4E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057F2-7971-4F22-8055-6E273FC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FD37B5-13C9-4569-AE21-3D139AF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1CE600-C83C-4F58-B9BC-5F856E6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50BB8-C909-4C9D-9F8E-0EB78F1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C49B51-CB38-4D70-8390-411DD0A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E5393-CEC5-40CB-822C-674A646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21011-414B-4D9A-A59C-8AC2CB09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32A5CC-BD2D-4291-A11F-07F744E7E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E567CB-A779-46C5-B651-A698C9FC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28D67-975A-4BA6-9805-3D72EAA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D14C6-B641-43E4-9284-0EE580D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4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FFE86-7F97-42A9-8993-EA5BA29F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D781BE-5553-4EB6-A57B-D3B94152D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F447D-BA74-4558-8228-1098B9ED6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D2532-3FCA-411A-92E3-9B969A0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FDDE16-9050-4670-9489-FF31BD8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A5C5D-36F0-4C61-B85C-8386E53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B3E89-3D78-4319-9275-8C65803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FBA76-391B-4BDF-899E-8EF46098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0F19E-1FA4-404F-835B-3A04D234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0111-CF7C-4B15-81A8-A6141E9BE74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C7F-9541-4291-B727-21336D7DF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6C9801-DC04-41BB-B2C5-DE837B717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A447835-DC3B-49F7-A6C3-28F9E1F9F325}"/>
              </a:ext>
            </a:extLst>
          </p:cNvPr>
          <p:cNvSpPr/>
          <p:nvPr/>
        </p:nvSpPr>
        <p:spPr>
          <a:xfrm>
            <a:off x="6665034" y="0"/>
            <a:ext cx="3228975" cy="6858000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1F8FA-E886-4114-B2C0-351BD6D678BF}"/>
              </a:ext>
            </a:extLst>
          </p:cNvPr>
          <p:cNvSpPr/>
          <p:nvPr/>
        </p:nvSpPr>
        <p:spPr>
          <a:xfrm>
            <a:off x="0" y="0"/>
            <a:ext cx="6677025" cy="68580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463472"/>
            <a:ext cx="2208740" cy="14191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78A6C-33D2-4C5B-AAA0-C361F59D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90" y="6061460"/>
            <a:ext cx="2221699" cy="673037"/>
          </a:xfrm>
        </p:spPr>
        <p:txBody>
          <a:bodyPr/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le 8 juin 2022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543D0843-22B6-40FB-BBE6-37E2B4AC9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43" y="1706553"/>
            <a:ext cx="7428518" cy="2387600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RDV JUNGO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</a:br>
            <a:r>
              <a:rPr lang="fr-FR" sz="6000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Actualités – Utilisation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3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UTILISATEURS/ EXPORT EXCEL DES DONNEES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10342767" cy="400110"/>
          </a:xfrm>
          <a:custGeom>
            <a:avLst/>
            <a:gdLst>
              <a:gd name="connsiteX0" fmla="*/ 0 w 10342767"/>
              <a:gd name="connsiteY0" fmla="*/ 0 h 400110"/>
              <a:gd name="connsiteX1" fmla="*/ 264315 w 10342767"/>
              <a:gd name="connsiteY1" fmla="*/ 0 h 400110"/>
              <a:gd name="connsiteX2" fmla="*/ 632058 w 10342767"/>
              <a:gd name="connsiteY2" fmla="*/ 0 h 400110"/>
              <a:gd name="connsiteX3" fmla="*/ 1413511 w 10342767"/>
              <a:gd name="connsiteY3" fmla="*/ 0 h 400110"/>
              <a:gd name="connsiteX4" fmla="*/ 1988110 w 10342767"/>
              <a:gd name="connsiteY4" fmla="*/ 0 h 400110"/>
              <a:gd name="connsiteX5" fmla="*/ 2562708 w 10342767"/>
              <a:gd name="connsiteY5" fmla="*/ 0 h 400110"/>
              <a:gd name="connsiteX6" fmla="*/ 2930451 w 10342767"/>
              <a:gd name="connsiteY6" fmla="*/ 0 h 400110"/>
              <a:gd name="connsiteX7" fmla="*/ 3194766 w 10342767"/>
              <a:gd name="connsiteY7" fmla="*/ 0 h 400110"/>
              <a:gd name="connsiteX8" fmla="*/ 3562509 w 10342767"/>
              <a:gd name="connsiteY8" fmla="*/ 0 h 400110"/>
              <a:gd name="connsiteX9" fmla="*/ 3930251 w 10342767"/>
              <a:gd name="connsiteY9" fmla="*/ 0 h 400110"/>
              <a:gd name="connsiteX10" fmla="*/ 4401422 w 10342767"/>
              <a:gd name="connsiteY10" fmla="*/ 0 h 400110"/>
              <a:gd name="connsiteX11" fmla="*/ 4976020 w 10342767"/>
              <a:gd name="connsiteY11" fmla="*/ 0 h 400110"/>
              <a:gd name="connsiteX12" fmla="*/ 5757474 w 10342767"/>
              <a:gd name="connsiteY12" fmla="*/ 0 h 400110"/>
              <a:gd name="connsiteX13" fmla="*/ 6538927 w 10342767"/>
              <a:gd name="connsiteY13" fmla="*/ 0 h 400110"/>
              <a:gd name="connsiteX14" fmla="*/ 7320381 w 10342767"/>
              <a:gd name="connsiteY14" fmla="*/ 0 h 400110"/>
              <a:gd name="connsiteX15" fmla="*/ 7894979 w 10342767"/>
              <a:gd name="connsiteY15" fmla="*/ 0 h 400110"/>
              <a:gd name="connsiteX16" fmla="*/ 8469577 w 10342767"/>
              <a:gd name="connsiteY16" fmla="*/ 0 h 400110"/>
              <a:gd name="connsiteX17" fmla="*/ 8837320 w 10342767"/>
              <a:gd name="connsiteY17" fmla="*/ 0 h 400110"/>
              <a:gd name="connsiteX18" fmla="*/ 9618773 w 10342767"/>
              <a:gd name="connsiteY18" fmla="*/ 0 h 400110"/>
              <a:gd name="connsiteX19" fmla="*/ 10342767 w 10342767"/>
              <a:gd name="connsiteY19" fmla="*/ 0 h 400110"/>
              <a:gd name="connsiteX20" fmla="*/ 10342767 w 10342767"/>
              <a:gd name="connsiteY20" fmla="*/ 400110 h 400110"/>
              <a:gd name="connsiteX21" fmla="*/ 9561313 w 10342767"/>
              <a:gd name="connsiteY21" fmla="*/ 400110 h 400110"/>
              <a:gd name="connsiteX22" fmla="*/ 8883288 w 10342767"/>
              <a:gd name="connsiteY22" fmla="*/ 400110 h 400110"/>
              <a:gd name="connsiteX23" fmla="*/ 8412117 w 10342767"/>
              <a:gd name="connsiteY23" fmla="*/ 400110 h 400110"/>
              <a:gd name="connsiteX24" fmla="*/ 7940947 w 10342767"/>
              <a:gd name="connsiteY24" fmla="*/ 400110 h 400110"/>
              <a:gd name="connsiteX25" fmla="*/ 7469776 w 10342767"/>
              <a:gd name="connsiteY25" fmla="*/ 400110 h 400110"/>
              <a:gd name="connsiteX26" fmla="*/ 7102033 w 10342767"/>
              <a:gd name="connsiteY26" fmla="*/ 400110 h 400110"/>
              <a:gd name="connsiteX27" fmla="*/ 6320580 w 10342767"/>
              <a:gd name="connsiteY27" fmla="*/ 400110 h 400110"/>
              <a:gd name="connsiteX28" fmla="*/ 5642554 w 10342767"/>
              <a:gd name="connsiteY28" fmla="*/ 400110 h 400110"/>
              <a:gd name="connsiteX29" fmla="*/ 5171384 w 10342767"/>
              <a:gd name="connsiteY29" fmla="*/ 400110 h 400110"/>
              <a:gd name="connsiteX30" fmla="*/ 4700213 w 10342767"/>
              <a:gd name="connsiteY30" fmla="*/ 400110 h 400110"/>
              <a:gd name="connsiteX31" fmla="*/ 4125615 w 10342767"/>
              <a:gd name="connsiteY31" fmla="*/ 400110 h 400110"/>
              <a:gd name="connsiteX32" fmla="*/ 3344161 w 10342767"/>
              <a:gd name="connsiteY32" fmla="*/ 400110 h 400110"/>
              <a:gd name="connsiteX33" fmla="*/ 2976419 w 10342767"/>
              <a:gd name="connsiteY33" fmla="*/ 400110 h 400110"/>
              <a:gd name="connsiteX34" fmla="*/ 2401820 w 10342767"/>
              <a:gd name="connsiteY34" fmla="*/ 400110 h 400110"/>
              <a:gd name="connsiteX35" fmla="*/ 2034078 w 10342767"/>
              <a:gd name="connsiteY35" fmla="*/ 400110 h 400110"/>
              <a:gd name="connsiteX36" fmla="*/ 1252624 w 10342767"/>
              <a:gd name="connsiteY36" fmla="*/ 400110 h 400110"/>
              <a:gd name="connsiteX37" fmla="*/ 574598 w 10342767"/>
              <a:gd name="connsiteY37" fmla="*/ 400110 h 400110"/>
              <a:gd name="connsiteX38" fmla="*/ 0 w 10342767"/>
              <a:gd name="connsiteY38" fmla="*/ 400110 h 400110"/>
              <a:gd name="connsiteX39" fmla="*/ 0 w 10342767"/>
              <a:gd name="connsiteY39" fmla="*/ 0 h 40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342767" h="400110" extrusionOk="0">
                <a:moveTo>
                  <a:pt x="0" y="0"/>
                </a:moveTo>
                <a:cubicBezTo>
                  <a:pt x="59556" y="-13489"/>
                  <a:pt x="156402" y="31563"/>
                  <a:pt x="264315" y="0"/>
                </a:cubicBezTo>
                <a:cubicBezTo>
                  <a:pt x="372228" y="-31563"/>
                  <a:pt x="546659" y="10568"/>
                  <a:pt x="632058" y="0"/>
                </a:cubicBezTo>
                <a:cubicBezTo>
                  <a:pt x="717457" y="-10568"/>
                  <a:pt x="1100518" y="49068"/>
                  <a:pt x="1413511" y="0"/>
                </a:cubicBezTo>
                <a:cubicBezTo>
                  <a:pt x="1726504" y="-49068"/>
                  <a:pt x="1833307" y="30660"/>
                  <a:pt x="1988110" y="0"/>
                </a:cubicBezTo>
                <a:cubicBezTo>
                  <a:pt x="2142913" y="-30660"/>
                  <a:pt x="2280990" y="39882"/>
                  <a:pt x="2562708" y="0"/>
                </a:cubicBezTo>
                <a:cubicBezTo>
                  <a:pt x="2844426" y="-39882"/>
                  <a:pt x="2748383" y="14169"/>
                  <a:pt x="2930451" y="0"/>
                </a:cubicBezTo>
                <a:cubicBezTo>
                  <a:pt x="3112519" y="-14169"/>
                  <a:pt x="3067879" y="26299"/>
                  <a:pt x="3194766" y="0"/>
                </a:cubicBezTo>
                <a:cubicBezTo>
                  <a:pt x="3321653" y="-26299"/>
                  <a:pt x="3466163" y="18882"/>
                  <a:pt x="3562509" y="0"/>
                </a:cubicBezTo>
                <a:cubicBezTo>
                  <a:pt x="3658855" y="-18882"/>
                  <a:pt x="3795687" y="22593"/>
                  <a:pt x="3930251" y="0"/>
                </a:cubicBezTo>
                <a:cubicBezTo>
                  <a:pt x="4064815" y="-22593"/>
                  <a:pt x="4252502" y="43782"/>
                  <a:pt x="4401422" y="0"/>
                </a:cubicBezTo>
                <a:cubicBezTo>
                  <a:pt x="4550342" y="-43782"/>
                  <a:pt x="4853416" y="24502"/>
                  <a:pt x="4976020" y="0"/>
                </a:cubicBezTo>
                <a:cubicBezTo>
                  <a:pt x="5098624" y="-24502"/>
                  <a:pt x="5426756" y="38780"/>
                  <a:pt x="5757474" y="0"/>
                </a:cubicBezTo>
                <a:cubicBezTo>
                  <a:pt x="6088192" y="-38780"/>
                  <a:pt x="6380723" y="34881"/>
                  <a:pt x="6538927" y="0"/>
                </a:cubicBezTo>
                <a:cubicBezTo>
                  <a:pt x="6697131" y="-34881"/>
                  <a:pt x="6938984" y="45654"/>
                  <a:pt x="7320381" y="0"/>
                </a:cubicBezTo>
                <a:cubicBezTo>
                  <a:pt x="7701778" y="-45654"/>
                  <a:pt x="7620725" y="15164"/>
                  <a:pt x="7894979" y="0"/>
                </a:cubicBezTo>
                <a:cubicBezTo>
                  <a:pt x="8169233" y="-15164"/>
                  <a:pt x="8343046" y="18536"/>
                  <a:pt x="8469577" y="0"/>
                </a:cubicBezTo>
                <a:cubicBezTo>
                  <a:pt x="8596108" y="-18536"/>
                  <a:pt x="8666057" y="38165"/>
                  <a:pt x="8837320" y="0"/>
                </a:cubicBezTo>
                <a:cubicBezTo>
                  <a:pt x="9008583" y="-38165"/>
                  <a:pt x="9337182" y="74073"/>
                  <a:pt x="9618773" y="0"/>
                </a:cubicBezTo>
                <a:cubicBezTo>
                  <a:pt x="9900364" y="-74073"/>
                  <a:pt x="10120616" y="85946"/>
                  <a:pt x="10342767" y="0"/>
                </a:cubicBezTo>
                <a:cubicBezTo>
                  <a:pt x="10387311" y="114102"/>
                  <a:pt x="10299145" y="295513"/>
                  <a:pt x="10342767" y="400110"/>
                </a:cubicBezTo>
                <a:cubicBezTo>
                  <a:pt x="9982315" y="425436"/>
                  <a:pt x="9833682" y="322431"/>
                  <a:pt x="9561313" y="400110"/>
                </a:cubicBezTo>
                <a:cubicBezTo>
                  <a:pt x="9288944" y="477789"/>
                  <a:pt x="9208182" y="383144"/>
                  <a:pt x="8883288" y="400110"/>
                </a:cubicBezTo>
                <a:cubicBezTo>
                  <a:pt x="8558394" y="417076"/>
                  <a:pt x="8636500" y="362034"/>
                  <a:pt x="8412117" y="400110"/>
                </a:cubicBezTo>
                <a:cubicBezTo>
                  <a:pt x="8187734" y="438186"/>
                  <a:pt x="8161747" y="352723"/>
                  <a:pt x="7940947" y="400110"/>
                </a:cubicBezTo>
                <a:cubicBezTo>
                  <a:pt x="7720147" y="447497"/>
                  <a:pt x="7633423" y="353530"/>
                  <a:pt x="7469776" y="400110"/>
                </a:cubicBezTo>
                <a:cubicBezTo>
                  <a:pt x="7306129" y="446690"/>
                  <a:pt x="7212170" y="390456"/>
                  <a:pt x="7102033" y="400110"/>
                </a:cubicBezTo>
                <a:cubicBezTo>
                  <a:pt x="6991896" y="409764"/>
                  <a:pt x="6572223" y="321786"/>
                  <a:pt x="6320580" y="400110"/>
                </a:cubicBezTo>
                <a:cubicBezTo>
                  <a:pt x="6068937" y="478434"/>
                  <a:pt x="5903854" y="364836"/>
                  <a:pt x="5642554" y="400110"/>
                </a:cubicBezTo>
                <a:cubicBezTo>
                  <a:pt x="5381254" y="435384"/>
                  <a:pt x="5331196" y="356978"/>
                  <a:pt x="5171384" y="400110"/>
                </a:cubicBezTo>
                <a:cubicBezTo>
                  <a:pt x="5011572" y="443242"/>
                  <a:pt x="4878032" y="365334"/>
                  <a:pt x="4700213" y="400110"/>
                </a:cubicBezTo>
                <a:cubicBezTo>
                  <a:pt x="4522394" y="434886"/>
                  <a:pt x="4400754" y="399348"/>
                  <a:pt x="4125615" y="400110"/>
                </a:cubicBezTo>
                <a:cubicBezTo>
                  <a:pt x="3850476" y="400872"/>
                  <a:pt x="3712783" y="387188"/>
                  <a:pt x="3344161" y="400110"/>
                </a:cubicBezTo>
                <a:cubicBezTo>
                  <a:pt x="2975539" y="413032"/>
                  <a:pt x="3130119" y="382944"/>
                  <a:pt x="2976419" y="400110"/>
                </a:cubicBezTo>
                <a:cubicBezTo>
                  <a:pt x="2822719" y="417276"/>
                  <a:pt x="2527096" y="383704"/>
                  <a:pt x="2401820" y="400110"/>
                </a:cubicBezTo>
                <a:cubicBezTo>
                  <a:pt x="2276544" y="416516"/>
                  <a:pt x="2209473" y="387912"/>
                  <a:pt x="2034078" y="400110"/>
                </a:cubicBezTo>
                <a:cubicBezTo>
                  <a:pt x="1858683" y="412308"/>
                  <a:pt x="1530593" y="336001"/>
                  <a:pt x="1252624" y="400110"/>
                </a:cubicBezTo>
                <a:cubicBezTo>
                  <a:pt x="974655" y="464219"/>
                  <a:pt x="777883" y="395450"/>
                  <a:pt x="574598" y="400110"/>
                </a:cubicBezTo>
                <a:cubicBezTo>
                  <a:pt x="371313" y="404770"/>
                  <a:pt x="167910" y="359218"/>
                  <a:pt x="0" y="400110"/>
                </a:cubicBezTo>
                <a:cubicBezTo>
                  <a:pt x="-15522" y="236638"/>
                  <a:pt x="40954" y="18789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Extraction des données de la table Utilisateurs pour vérification des saisies de paramétrage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F685F0D-DF15-E607-27C1-28C6A95FD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261" y="2388597"/>
            <a:ext cx="7758539" cy="41457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F988989-AEB6-47B5-CD73-37C1B5916C19}"/>
              </a:ext>
            </a:extLst>
          </p:cNvPr>
          <p:cNvSpPr txBox="1"/>
          <p:nvPr/>
        </p:nvSpPr>
        <p:spPr>
          <a:xfrm>
            <a:off x="6628572" y="2027221"/>
            <a:ext cx="28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Administration/ Utilisateurs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ED0356-0B50-36BD-8CE2-BE4AD8C9C508}"/>
              </a:ext>
            </a:extLst>
          </p:cNvPr>
          <p:cNvSpPr txBox="1"/>
          <p:nvPr/>
        </p:nvSpPr>
        <p:spPr>
          <a:xfrm>
            <a:off x="466962" y="1980645"/>
            <a:ext cx="345286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Directement du module Utilisateurs, vous pouvez exporter toutes les données renseignées sur les fiches Utilisateurs, dans un fichier Excel.</a:t>
            </a:r>
          </a:p>
          <a:p>
            <a:endParaRPr lang="fr-FR" sz="800" dirty="0"/>
          </a:p>
          <a:p>
            <a:r>
              <a:rPr lang="fr-FR" dirty="0"/>
              <a:t>Vous avez ainsi une vision globale des données pour une mise à jour de ces fiches.</a:t>
            </a:r>
          </a:p>
          <a:p>
            <a:endParaRPr lang="fr-FR" dirty="0"/>
          </a:p>
          <a:p>
            <a:r>
              <a:rPr lang="fr-FR" sz="1600" b="1" dirty="0"/>
              <a:t>DONNEES EXPORTEES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civilité, nom, prénom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lieux d’actions, autres lieux d’actions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mail, téléphone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antenne, hiérarchie, groupe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BV, BGE PRO, balise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profil de droit, actif</a:t>
            </a:r>
          </a:p>
        </p:txBody>
      </p:sp>
    </p:spTree>
    <p:extLst>
      <p:ext uri="{BB962C8B-B14F-4D97-AF65-F5344CB8AC3E}">
        <p14:creationId xmlns:p14="http://schemas.microsoft.com/office/powerpoint/2010/main" val="355460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73856A3-B86A-4F12-9317-EDE0FC35A496}"/>
              </a:ext>
            </a:extLst>
          </p:cNvPr>
          <p:cNvSpPr txBox="1"/>
          <p:nvPr/>
        </p:nvSpPr>
        <p:spPr>
          <a:xfrm>
            <a:off x="451140" y="1114264"/>
            <a:ext cx="1101953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ACTION-MATERIEL</a:t>
            </a:r>
          </a:p>
          <a:p>
            <a:pPr marL="714375" lvl="1" indent="-352425" algn="just" fontAlgn="ctr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Pouvoir réserver un « matériel » sur une durée différente de l’action 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(ex : résa salle le matin et </a:t>
            </a:r>
            <a:r>
              <a:rPr lang="fr-FR" sz="16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en distanciel)</a:t>
            </a:r>
          </a:p>
          <a:p>
            <a:pPr marL="361950" lvl="1" algn="just" fontAlgn="ctr"/>
            <a:endParaRPr lang="fr-F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SMS-MAILING</a:t>
            </a:r>
          </a:p>
          <a:p>
            <a:pPr marL="361950" lvl="3" algn="just" fontAlgn="ctr"/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- Permettre l’envoi de plusieurs pièces jointes dans un mail</a:t>
            </a:r>
          </a:p>
          <a:p>
            <a:pPr marL="714375" lvl="3" indent="-266700" algn="just" fontAlgn="ctr">
              <a:buFontTx/>
              <a:buChar char="-"/>
            </a:pP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3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REQUÊTE</a:t>
            </a:r>
          </a:p>
          <a:p>
            <a:pPr marL="714375" lvl="3" indent="-352425" algn="just" fontAlgn="ctr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Ajout champ « n° adhésion »</a:t>
            </a:r>
          </a:p>
          <a:p>
            <a:pPr marL="714375" lvl="3" indent="-352425" algn="just" fontAlgn="ctr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Ne faire remonter le Territoire de référence 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(éviter multiplication des lignes)</a:t>
            </a:r>
          </a:p>
          <a:p>
            <a:pPr marL="714375" lvl="3" indent="-352425" algn="just" fontAlgn="ctr">
              <a:buFontTx/>
              <a:buChar char="-"/>
            </a:pPr>
            <a:endParaRPr lang="fr-F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BV-JUNGO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14375" lvl="1" indent="-352425" algn="just" fontAlgn="ctr"/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- Envoi code NAF du projet, à la pace du secteur d’activité</a:t>
            </a:r>
          </a:p>
          <a:p>
            <a:pPr marL="714375" lvl="1" indent="-352425" algn="just" fontAlgn="ctr"/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- Envoi à MBV des coordonnées des Partenaires</a:t>
            </a:r>
          </a:p>
          <a:p>
            <a:pPr marL="361950" lvl="3" algn="just" fontAlgn="ctr"/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685164C-AC03-4A64-A256-02B457760F0A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PROGRAMMES pour le 27 juin</a:t>
            </a:r>
          </a:p>
        </p:txBody>
      </p:sp>
    </p:spTree>
    <p:extLst>
      <p:ext uri="{BB962C8B-B14F-4D97-AF65-F5344CB8AC3E}">
        <p14:creationId xmlns:p14="http://schemas.microsoft.com/office/powerpoint/2010/main" val="2021239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|CORRECTIONS|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br>
              <a:rPr lang="fr-FR" sz="40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Sur vos bases depuis le 6 juin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1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0D1EE6EB-B3EA-4C0E-8A44-E825F49F017F}"/>
              </a:ext>
            </a:extLst>
          </p:cNvPr>
          <p:cNvSpPr txBox="1"/>
          <p:nvPr/>
        </p:nvSpPr>
        <p:spPr>
          <a:xfrm>
            <a:off x="451140" y="1228534"/>
            <a:ext cx="103429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Livrable Excel à plusieurs onglet :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les signets s’interprètent bien sur chaque onglet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Signets Activ’Créa :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réécriture des signets (car incohérence et dysfonctionnement)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Signets présence :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correction et complément de signets pour présence matin, à partir d’une fiche Action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>
                <a:solidFill>
                  <a:schemeClr val="accent2"/>
                </a:solidFill>
              </a:rPr>
              <a:t>CORRECTIONS LIVRABLE</a:t>
            </a:r>
            <a:endParaRPr lang="fr-FR" sz="3200" dirty="0">
              <a:solidFill>
                <a:schemeClr val="accent2"/>
              </a:solidFill>
            </a:endParaRP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9BA8006-67C5-040D-E7E8-3ED771583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068" y="3747186"/>
            <a:ext cx="9911055" cy="26836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0CFF4BBA-08A0-F572-B675-85D6CFF015F3}"/>
              </a:ext>
            </a:extLst>
          </p:cNvPr>
          <p:cNvSpPr txBox="1"/>
          <p:nvPr/>
        </p:nvSpPr>
        <p:spPr>
          <a:xfrm>
            <a:off x="883068" y="3217072"/>
            <a:ext cx="4483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Administration/ Livrable/ Signets disponibles</a:t>
            </a:r>
          </a:p>
        </p:txBody>
      </p:sp>
    </p:spTree>
    <p:extLst>
      <p:ext uri="{BB962C8B-B14F-4D97-AF65-F5344CB8AC3E}">
        <p14:creationId xmlns:p14="http://schemas.microsoft.com/office/powerpoint/2010/main" val="2910790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0D1EE6EB-B3EA-4C0E-8A44-E825F49F017F}"/>
              </a:ext>
            </a:extLst>
          </p:cNvPr>
          <p:cNvSpPr txBox="1"/>
          <p:nvPr/>
        </p:nvSpPr>
        <p:spPr>
          <a:xfrm>
            <a:off x="451140" y="1028596"/>
            <a:ext cx="10794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La réservation de matériel sur des créneaux qui se chevauchent à nouveau possible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   Il est maintenant possible de réserver une même salle pour une Action de 14-15h  ET de 15-16h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CORRECTIONS RESERVATION MATERIEL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5573468-B3AF-C0E0-1E3A-C6168358CFCB}"/>
              </a:ext>
            </a:extLst>
          </p:cNvPr>
          <p:cNvCxnSpPr>
            <a:cxnSpLocks/>
          </p:cNvCxnSpPr>
          <p:nvPr/>
        </p:nvCxnSpPr>
        <p:spPr>
          <a:xfrm>
            <a:off x="551576" y="2982670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75D258D9-369E-49DD-BAB8-D0936DB1005E}"/>
              </a:ext>
            </a:extLst>
          </p:cNvPr>
          <p:cNvSpPr txBox="1"/>
          <p:nvPr/>
        </p:nvSpPr>
        <p:spPr>
          <a:xfrm>
            <a:off x="451139" y="3188713"/>
            <a:ext cx="10794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Le filtre « Type actions » ne remontent maintenant que les Types d’actions de nature collective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207CE64-E8B1-4CC3-9986-2C6ED1977533}"/>
              </a:ext>
            </a:extLst>
          </p:cNvPr>
          <p:cNvSpPr txBox="1"/>
          <p:nvPr/>
        </p:nvSpPr>
        <p:spPr>
          <a:xfrm>
            <a:off x="451140" y="2386713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CORRECTIONS AGENDA COLLECTIF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4D42B53E-FBDC-5E20-0ADB-B963030C71A2}"/>
              </a:ext>
            </a:extLst>
          </p:cNvPr>
          <p:cNvCxnSpPr>
            <a:cxnSpLocks/>
          </p:cNvCxnSpPr>
          <p:nvPr/>
        </p:nvCxnSpPr>
        <p:spPr>
          <a:xfrm>
            <a:off x="652013" y="4721417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61A560B9-0FE0-0CA1-53B8-9E7FACF1F2C6}"/>
              </a:ext>
            </a:extLst>
          </p:cNvPr>
          <p:cNvSpPr txBox="1"/>
          <p:nvPr/>
        </p:nvSpPr>
        <p:spPr>
          <a:xfrm>
            <a:off x="551576" y="4927460"/>
            <a:ext cx="10794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L’historique des mails envoyés remontent à nouveau bien dans la fiche entrepreneur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E60A0B3-D331-DE6F-3011-FA05A130E530}"/>
              </a:ext>
            </a:extLst>
          </p:cNvPr>
          <p:cNvSpPr txBox="1"/>
          <p:nvPr/>
        </p:nvSpPr>
        <p:spPr>
          <a:xfrm>
            <a:off x="551577" y="4125460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CORRECTIONS SMS-MAILING</a:t>
            </a:r>
          </a:p>
        </p:txBody>
      </p:sp>
    </p:spTree>
    <p:extLst>
      <p:ext uri="{BB962C8B-B14F-4D97-AF65-F5344CB8AC3E}">
        <p14:creationId xmlns:p14="http://schemas.microsoft.com/office/powerpoint/2010/main" val="3080187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DISCUTER|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Modifications à valider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6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253D4A-D34E-47AD-BC5A-71A8EA1BE67D}"/>
              </a:ext>
            </a:extLst>
          </p:cNvPr>
          <p:cNvSpPr txBox="1"/>
          <p:nvPr/>
        </p:nvSpPr>
        <p:spPr>
          <a:xfrm>
            <a:off x="674704" y="48775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Nouvelle allocation à intégrer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E76AA0-90E1-4552-B1EE-0A447E162438}"/>
              </a:ext>
            </a:extLst>
          </p:cNvPr>
          <p:cNvSpPr txBox="1"/>
          <p:nvPr/>
        </p:nvSpPr>
        <p:spPr>
          <a:xfrm>
            <a:off x="769954" y="1351883"/>
            <a:ext cx="11203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Contrat engagement jeune 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-&gt; allocation « Garantie jeune à créer »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DDD566F-CB24-4298-BC00-8E6E68FCFA5E}"/>
              </a:ext>
            </a:extLst>
          </p:cNvPr>
          <p:cNvCxnSpPr>
            <a:cxnSpLocks/>
          </p:cNvCxnSpPr>
          <p:nvPr/>
        </p:nvCxnSpPr>
        <p:spPr>
          <a:xfrm flipV="1">
            <a:off x="769954" y="114676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95B92F34-F04D-4BE3-A726-C1B865D34532}"/>
              </a:ext>
            </a:extLst>
          </p:cNvPr>
          <p:cNvSpPr txBox="1"/>
          <p:nvPr/>
        </p:nvSpPr>
        <p:spPr>
          <a:xfrm>
            <a:off x="674704" y="2275130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Double rôle Personne Jungo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905CE57-14B4-4053-B1CC-D45275399C23}"/>
              </a:ext>
            </a:extLst>
          </p:cNvPr>
          <p:cNvSpPr txBox="1"/>
          <p:nvPr/>
        </p:nvSpPr>
        <p:spPr>
          <a:xfrm>
            <a:off x="769953" y="3121383"/>
            <a:ext cx="1120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rgbClr val="2F479E"/>
                </a:solidFill>
                <a:effectLst/>
                <a:latin typeface="Calibri" panose="020F0502020204030204" pitchFamily="34" charset="0"/>
              </a:rPr>
              <a:t>Voir impact dans Bureau Virtuel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7B14D70-205D-472F-9019-E96A42E1D4CE}"/>
              </a:ext>
            </a:extLst>
          </p:cNvPr>
          <p:cNvCxnSpPr>
            <a:cxnSpLocks/>
          </p:cNvCxnSpPr>
          <p:nvPr/>
        </p:nvCxnSpPr>
        <p:spPr>
          <a:xfrm flipV="1">
            <a:off x="769954" y="2934139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A71FE01D-61A0-3585-3BC2-B9FF1174AEE3}"/>
              </a:ext>
            </a:extLst>
          </p:cNvPr>
          <p:cNvSpPr txBox="1"/>
          <p:nvPr/>
        </p:nvSpPr>
        <p:spPr>
          <a:xfrm>
            <a:off x="674704" y="4013853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Contact Partenaires &amp; Contact Individuel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E9B19BF-B6E3-6EE1-3CB5-8F0401DFCB63}"/>
              </a:ext>
            </a:extLst>
          </p:cNvPr>
          <p:cNvSpPr txBox="1"/>
          <p:nvPr/>
        </p:nvSpPr>
        <p:spPr>
          <a:xfrm>
            <a:off x="769953" y="4860106"/>
            <a:ext cx="112033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Qu’est ce qui est considéré comme Contact individuel ?</a:t>
            </a:r>
          </a:p>
          <a:p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Qu’est ce que l’on souhaite voir afficher dans Contacts Individuels ?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D99D7D5-A354-AF56-695A-662FA0D7D7A0}"/>
              </a:ext>
            </a:extLst>
          </p:cNvPr>
          <p:cNvCxnSpPr>
            <a:cxnSpLocks/>
          </p:cNvCxnSpPr>
          <p:nvPr/>
        </p:nvCxnSpPr>
        <p:spPr>
          <a:xfrm flipV="1">
            <a:off x="769954" y="4672862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385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7191" y="2121195"/>
            <a:ext cx="10717618" cy="261560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MERCI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DE VOTRE ATTENTION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et PARTICIPATION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5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855910" y="1028029"/>
            <a:ext cx="9763881" cy="584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2"/>
                </a:solidFill>
              </a:rPr>
              <a:t>ORDRE DU JOUR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86" y="161991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A101AA8-5C2C-4A4E-90B0-F6F899E7F95E}"/>
              </a:ext>
            </a:extLst>
          </p:cNvPr>
          <p:cNvSpPr txBox="1"/>
          <p:nvPr/>
        </p:nvSpPr>
        <p:spPr>
          <a:xfrm>
            <a:off x="855910" y="2195462"/>
            <a:ext cx="29071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|</a:t>
            </a:r>
            <a:endParaRPr lang="fr-FR" sz="2200" dirty="0"/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CORRECTIONS|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BONNES PRATIQUES|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80772F-40B0-4D99-B504-04B4B69F327B}"/>
              </a:ext>
            </a:extLst>
          </p:cNvPr>
          <p:cNvSpPr txBox="1"/>
          <p:nvPr/>
        </p:nvSpPr>
        <p:spPr>
          <a:xfrm>
            <a:off x="4934425" y="2202895"/>
            <a:ext cx="803425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12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15</a:t>
            </a:r>
          </a:p>
        </p:txBody>
      </p:sp>
    </p:spTree>
    <p:extLst>
      <p:ext uri="{BB962C8B-B14F-4D97-AF65-F5344CB8AC3E}">
        <p14:creationId xmlns:p14="http://schemas.microsoft.com/office/powerpoint/2010/main" val="404682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au 6 juin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7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AGENDA/ LIEN DIRECT A LA FICHE ENTREPRENEUR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7520369" cy="4247317"/>
          </a:xfrm>
          <a:custGeom>
            <a:avLst/>
            <a:gdLst>
              <a:gd name="connsiteX0" fmla="*/ 0 w 7520369"/>
              <a:gd name="connsiteY0" fmla="*/ 0 h 4247317"/>
              <a:gd name="connsiteX1" fmla="*/ 352879 w 7520369"/>
              <a:gd name="connsiteY1" fmla="*/ 0 h 4247317"/>
              <a:gd name="connsiteX2" fmla="*/ 780961 w 7520369"/>
              <a:gd name="connsiteY2" fmla="*/ 0 h 4247317"/>
              <a:gd name="connsiteX3" fmla="*/ 1509859 w 7520369"/>
              <a:gd name="connsiteY3" fmla="*/ 0 h 4247317"/>
              <a:gd name="connsiteX4" fmla="*/ 2088349 w 7520369"/>
              <a:gd name="connsiteY4" fmla="*/ 0 h 4247317"/>
              <a:gd name="connsiteX5" fmla="*/ 2666839 w 7520369"/>
              <a:gd name="connsiteY5" fmla="*/ 0 h 4247317"/>
              <a:gd name="connsiteX6" fmla="*/ 3094921 w 7520369"/>
              <a:gd name="connsiteY6" fmla="*/ 0 h 4247317"/>
              <a:gd name="connsiteX7" fmla="*/ 3447800 w 7520369"/>
              <a:gd name="connsiteY7" fmla="*/ 0 h 4247317"/>
              <a:gd name="connsiteX8" fmla="*/ 3875882 w 7520369"/>
              <a:gd name="connsiteY8" fmla="*/ 0 h 4247317"/>
              <a:gd name="connsiteX9" fmla="*/ 4303965 w 7520369"/>
              <a:gd name="connsiteY9" fmla="*/ 0 h 4247317"/>
              <a:gd name="connsiteX10" fmla="*/ 4807251 w 7520369"/>
              <a:gd name="connsiteY10" fmla="*/ 0 h 4247317"/>
              <a:gd name="connsiteX11" fmla="*/ 5385741 w 7520369"/>
              <a:gd name="connsiteY11" fmla="*/ 0 h 4247317"/>
              <a:gd name="connsiteX12" fmla="*/ 6114638 w 7520369"/>
              <a:gd name="connsiteY12" fmla="*/ 0 h 4247317"/>
              <a:gd name="connsiteX13" fmla="*/ 6843536 w 7520369"/>
              <a:gd name="connsiteY13" fmla="*/ 0 h 4247317"/>
              <a:gd name="connsiteX14" fmla="*/ 7520369 w 7520369"/>
              <a:gd name="connsiteY14" fmla="*/ 0 h 4247317"/>
              <a:gd name="connsiteX15" fmla="*/ 7520369 w 7520369"/>
              <a:gd name="connsiteY15" fmla="*/ 530915 h 4247317"/>
              <a:gd name="connsiteX16" fmla="*/ 7520369 w 7520369"/>
              <a:gd name="connsiteY16" fmla="*/ 1146776 h 4247317"/>
              <a:gd name="connsiteX17" fmla="*/ 7520369 w 7520369"/>
              <a:gd name="connsiteY17" fmla="*/ 1677690 h 4247317"/>
              <a:gd name="connsiteX18" fmla="*/ 7520369 w 7520369"/>
              <a:gd name="connsiteY18" fmla="*/ 2208605 h 4247317"/>
              <a:gd name="connsiteX19" fmla="*/ 7520369 w 7520369"/>
              <a:gd name="connsiteY19" fmla="*/ 2739519 h 4247317"/>
              <a:gd name="connsiteX20" fmla="*/ 7520369 w 7520369"/>
              <a:gd name="connsiteY20" fmla="*/ 3227961 h 4247317"/>
              <a:gd name="connsiteX21" fmla="*/ 7520369 w 7520369"/>
              <a:gd name="connsiteY21" fmla="*/ 4247317 h 4247317"/>
              <a:gd name="connsiteX22" fmla="*/ 6866675 w 7520369"/>
              <a:gd name="connsiteY22" fmla="*/ 4247317 h 4247317"/>
              <a:gd name="connsiteX23" fmla="*/ 6363389 w 7520369"/>
              <a:gd name="connsiteY23" fmla="*/ 4247317 h 4247317"/>
              <a:gd name="connsiteX24" fmla="*/ 5860103 w 7520369"/>
              <a:gd name="connsiteY24" fmla="*/ 4247317 h 4247317"/>
              <a:gd name="connsiteX25" fmla="*/ 5356817 w 7520369"/>
              <a:gd name="connsiteY25" fmla="*/ 4247317 h 4247317"/>
              <a:gd name="connsiteX26" fmla="*/ 4928734 w 7520369"/>
              <a:gd name="connsiteY26" fmla="*/ 4247317 h 4247317"/>
              <a:gd name="connsiteX27" fmla="*/ 4199837 w 7520369"/>
              <a:gd name="connsiteY27" fmla="*/ 4247317 h 4247317"/>
              <a:gd name="connsiteX28" fmla="*/ 3546143 w 7520369"/>
              <a:gd name="connsiteY28" fmla="*/ 4247317 h 4247317"/>
              <a:gd name="connsiteX29" fmla="*/ 3042857 w 7520369"/>
              <a:gd name="connsiteY29" fmla="*/ 4247317 h 4247317"/>
              <a:gd name="connsiteX30" fmla="*/ 2539571 w 7520369"/>
              <a:gd name="connsiteY30" fmla="*/ 4247317 h 4247317"/>
              <a:gd name="connsiteX31" fmla="*/ 1961081 w 7520369"/>
              <a:gd name="connsiteY31" fmla="*/ 4247317 h 4247317"/>
              <a:gd name="connsiteX32" fmla="*/ 1232184 w 7520369"/>
              <a:gd name="connsiteY32" fmla="*/ 4247317 h 4247317"/>
              <a:gd name="connsiteX33" fmla="*/ 804101 w 7520369"/>
              <a:gd name="connsiteY33" fmla="*/ 4247317 h 4247317"/>
              <a:gd name="connsiteX34" fmla="*/ 0 w 7520369"/>
              <a:gd name="connsiteY34" fmla="*/ 4247317 h 4247317"/>
              <a:gd name="connsiteX35" fmla="*/ 0 w 7520369"/>
              <a:gd name="connsiteY35" fmla="*/ 3801349 h 4247317"/>
              <a:gd name="connsiteX36" fmla="*/ 0 w 7520369"/>
              <a:gd name="connsiteY36" fmla="*/ 3355380 h 4247317"/>
              <a:gd name="connsiteX37" fmla="*/ 0 w 7520369"/>
              <a:gd name="connsiteY37" fmla="*/ 2781993 h 4247317"/>
              <a:gd name="connsiteX38" fmla="*/ 0 w 7520369"/>
              <a:gd name="connsiteY38" fmla="*/ 2208605 h 4247317"/>
              <a:gd name="connsiteX39" fmla="*/ 0 w 7520369"/>
              <a:gd name="connsiteY39" fmla="*/ 1720163 h 4247317"/>
              <a:gd name="connsiteX40" fmla="*/ 0 w 7520369"/>
              <a:gd name="connsiteY40" fmla="*/ 1189249 h 4247317"/>
              <a:gd name="connsiteX41" fmla="*/ 0 w 7520369"/>
              <a:gd name="connsiteY41" fmla="*/ 743280 h 4247317"/>
              <a:gd name="connsiteX42" fmla="*/ 0 w 7520369"/>
              <a:gd name="connsiteY42" fmla="*/ 0 h 4247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520369" h="4247317" extrusionOk="0">
                <a:moveTo>
                  <a:pt x="0" y="0"/>
                </a:moveTo>
                <a:cubicBezTo>
                  <a:pt x="117308" y="-39921"/>
                  <a:pt x="206333" y="30020"/>
                  <a:pt x="352879" y="0"/>
                </a:cubicBezTo>
                <a:cubicBezTo>
                  <a:pt x="499425" y="-30020"/>
                  <a:pt x="681278" y="40769"/>
                  <a:pt x="780961" y="0"/>
                </a:cubicBezTo>
                <a:cubicBezTo>
                  <a:pt x="880644" y="-40769"/>
                  <a:pt x="1163893" y="69856"/>
                  <a:pt x="1509859" y="0"/>
                </a:cubicBezTo>
                <a:cubicBezTo>
                  <a:pt x="1855825" y="-69856"/>
                  <a:pt x="1852551" y="61707"/>
                  <a:pt x="2088349" y="0"/>
                </a:cubicBezTo>
                <a:cubicBezTo>
                  <a:pt x="2324147" y="-61707"/>
                  <a:pt x="2439867" y="19536"/>
                  <a:pt x="2666839" y="0"/>
                </a:cubicBezTo>
                <a:cubicBezTo>
                  <a:pt x="2893811" y="-19536"/>
                  <a:pt x="2980605" y="30302"/>
                  <a:pt x="3094921" y="0"/>
                </a:cubicBezTo>
                <a:cubicBezTo>
                  <a:pt x="3209237" y="-30302"/>
                  <a:pt x="3283935" y="30568"/>
                  <a:pt x="3447800" y="0"/>
                </a:cubicBezTo>
                <a:cubicBezTo>
                  <a:pt x="3611665" y="-30568"/>
                  <a:pt x="3711947" y="13633"/>
                  <a:pt x="3875882" y="0"/>
                </a:cubicBezTo>
                <a:cubicBezTo>
                  <a:pt x="4039817" y="-13633"/>
                  <a:pt x="4107965" y="13478"/>
                  <a:pt x="4303965" y="0"/>
                </a:cubicBezTo>
                <a:cubicBezTo>
                  <a:pt x="4499965" y="-13478"/>
                  <a:pt x="4638587" y="28291"/>
                  <a:pt x="4807251" y="0"/>
                </a:cubicBezTo>
                <a:cubicBezTo>
                  <a:pt x="4975915" y="-28291"/>
                  <a:pt x="5180953" y="47927"/>
                  <a:pt x="5385741" y="0"/>
                </a:cubicBezTo>
                <a:cubicBezTo>
                  <a:pt x="5590529" y="-47927"/>
                  <a:pt x="5932230" y="1853"/>
                  <a:pt x="6114638" y="0"/>
                </a:cubicBezTo>
                <a:cubicBezTo>
                  <a:pt x="6297046" y="-1853"/>
                  <a:pt x="6681106" y="74987"/>
                  <a:pt x="6843536" y="0"/>
                </a:cubicBezTo>
                <a:cubicBezTo>
                  <a:pt x="7005966" y="-74987"/>
                  <a:pt x="7286139" y="10830"/>
                  <a:pt x="7520369" y="0"/>
                </a:cubicBezTo>
                <a:cubicBezTo>
                  <a:pt x="7535184" y="239858"/>
                  <a:pt x="7466567" y="281451"/>
                  <a:pt x="7520369" y="530915"/>
                </a:cubicBezTo>
                <a:cubicBezTo>
                  <a:pt x="7574171" y="780380"/>
                  <a:pt x="7498747" y="1002945"/>
                  <a:pt x="7520369" y="1146776"/>
                </a:cubicBezTo>
                <a:cubicBezTo>
                  <a:pt x="7541991" y="1290607"/>
                  <a:pt x="7517756" y="1536903"/>
                  <a:pt x="7520369" y="1677690"/>
                </a:cubicBezTo>
                <a:cubicBezTo>
                  <a:pt x="7522982" y="1818477"/>
                  <a:pt x="7497418" y="2076926"/>
                  <a:pt x="7520369" y="2208605"/>
                </a:cubicBezTo>
                <a:cubicBezTo>
                  <a:pt x="7543320" y="2340284"/>
                  <a:pt x="7518923" y="2571080"/>
                  <a:pt x="7520369" y="2739519"/>
                </a:cubicBezTo>
                <a:cubicBezTo>
                  <a:pt x="7521815" y="2907958"/>
                  <a:pt x="7513514" y="3088276"/>
                  <a:pt x="7520369" y="3227961"/>
                </a:cubicBezTo>
                <a:cubicBezTo>
                  <a:pt x="7527224" y="3367646"/>
                  <a:pt x="7428596" y="4025619"/>
                  <a:pt x="7520369" y="4247317"/>
                </a:cubicBezTo>
                <a:cubicBezTo>
                  <a:pt x="7228589" y="4264340"/>
                  <a:pt x="7006626" y="4207598"/>
                  <a:pt x="6866675" y="4247317"/>
                </a:cubicBezTo>
                <a:cubicBezTo>
                  <a:pt x="6726724" y="4287036"/>
                  <a:pt x="6503868" y="4201989"/>
                  <a:pt x="6363389" y="4247317"/>
                </a:cubicBezTo>
                <a:cubicBezTo>
                  <a:pt x="6222910" y="4292645"/>
                  <a:pt x="6004583" y="4199006"/>
                  <a:pt x="5860103" y="4247317"/>
                </a:cubicBezTo>
                <a:cubicBezTo>
                  <a:pt x="5715623" y="4295628"/>
                  <a:pt x="5501241" y="4194264"/>
                  <a:pt x="5356817" y="4247317"/>
                </a:cubicBezTo>
                <a:cubicBezTo>
                  <a:pt x="5212393" y="4300370"/>
                  <a:pt x="5035672" y="4237453"/>
                  <a:pt x="4928734" y="4247317"/>
                </a:cubicBezTo>
                <a:cubicBezTo>
                  <a:pt x="4821796" y="4257181"/>
                  <a:pt x="4404148" y="4186862"/>
                  <a:pt x="4199837" y="4247317"/>
                </a:cubicBezTo>
                <a:cubicBezTo>
                  <a:pt x="3995526" y="4307772"/>
                  <a:pt x="3687255" y="4237924"/>
                  <a:pt x="3546143" y="4247317"/>
                </a:cubicBezTo>
                <a:cubicBezTo>
                  <a:pt x="3405031" y="4256710"/>
                  <a:pt x="3208370" y="4225799"/>
                  <a:pt x="3042857" y="4247317"/>
                </a:cubicBezTo>
                <a:cubicBezTo>
                  <a:pt x="2877344" y="4268835"/>
                  <a:pt x="2691622" y="4213785"/>
                  <a:pt x="2539571" y="4247317"/>
                </a:cubicBezTo>
                <a:cubicBezTo>
                  <a:pt x="2387520" y="4280849"/>
                  <a:pt x="2217890" y="4198414"/>
                  <a:pt x="1961081" y="4247317"/>
                </a:cubicBezTo>
                <a:cubicBezTo>
                  <a:pt x="1704272" y="4296220"/>
                  <a:pt x="1547934" y="4162995"/>
                  <a:pt x="1232184" y="4247317"/>
                </a:cubicBezTo>
                <a:cubicBezTo>
                  <a:pt x="916434" y="4331639"/>
                  <a:pt x="890804" y="4198859"/>
                  <a:pt x="804101" y="4247317"/>
                </a:cubicBezTo>
                <a:cubicBezTo>
                  <a:pt x="717398" y="4295775"/>
                  <a:pt x="218605" y="4156323"/>
                  <a:pt x="0" y="4247317"/>
                </a:cubicBezTo>
                <a:cubicBezTo>
                  <a:pt x="-42004" y="4074747"/>
                  <a:pt x="38618" y="3935836"/>
                  <a:pt x="0" y="3801349"/>
                </a:cubicBezTo>
                <a:cubicBezTo>
                  <a:pt x="-38618" y="3666862"/>
                  <a:pt x="11339" y="3489775"/>
                  <a:pt x="0" y="3355380"/>
                </a:cubicBezTo>
                <a:cubicBezTo>
                  <a:pt x="-11339" y="3220985"/>
                  <a:pt x="22777" y="2959758"/>
                  <a:pt x="0" y="2781993"/>
                </a:cubicBezTo>
                <a:cubicBezTo>
                  <a:pt x="-22777" y="2604228"/>
                  <a:pt x="109" y="2437687"/>
                  <a:pt x="0" y="2208605"/>
                </a:cubicBezTo>
                <a:cubicBezTo>
                  <a:pt x="-109" y="1979523"/>
                  <a:pt x="32899" y="1845561"/>
                  <a:pt x="0" y="1720163"/>
                </a:cubicBezTo>
                <a:cubicBezTo>
                  <a:pt x="-32899" y="1594765"/>
                  <a:pt x="61545" y="1439565"/>
                  <a:pt x="0" y="1189249"/>
                </a:cubicBezTo>
                <a:cubicBezTo>
                  <a:pt x="-61545" y="938933"/>
                  <a:pt x="31669" y="932577"/>
                  <a:pt x="0" y="743280"/>
                </a:cubicBezTo>
                <a:cubicBezTo>
                  <a:pt x="-31669" y="553983"/>
                  <a:pt x="84034" y="17833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Accéder directement à la fiche entrepreneur juste de la vision agenda</a:t>
            </a:r>
          </a:p>
          <a:p>
            <a:pPr algn="just"/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l’agenda, plus besoin d’ouvrir l’action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 d’aller dans l’onglet Participant pour cliquer sur le lien avec la fiche entrepreneur.</a:t>
            </a:r>
          </a:p>
          <a:p>
            <a:pPr algn="just"/>
            <a:endParaRPr lang="fr-FR" sz="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fr-FR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 que pour les ACTIONS INDIVIDUELLES, où le nom de l’entrepreneur s’affiche dans la cartouche action.</a:t>
            </a: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Modalités</a:t>
            </a:r>
          </a:p>
          <a:p>
            <a:pPr marL="285750" indent="-285750" algn="just">
              <a:buFontTx/>
              <a:buChar char="-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Aller dans l’agenda</a:t>
            </a:r>
          </a:p>
          <a:p>
            <a:pPr marL="285750" indent="-285750" algn="just">
              <a:buFontTx/>
              <a:buChar char="-"/>
            </a:pPr>
            <a:r>
              <a:rPr lang="fr-FR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Choisir une action individuelle</a:t>
            </a:r>
          </a:p>
          <a:p>
            <a:pPr marL="285750" indent="-285750" algn="just">
              <a:buFontTx/>
              <a:buChar char="-"/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Positionner la souris sur le nom de l’entrepreneur, dans la cartouche action et cliquer</a:t>
            </a:r>
          </a:p>
          <a:p>
            <a:pPr marL="285750" indent="-285750" algn="just">
              <a:buFontTx/>
              <a:buChar char="-"/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arriver directement sur la fiche entrepreneur</a:t>
            </a:r>
            <a:endParaRPr lang="fr-FR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600" i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9987620" y="2764202"/>
            <a:ext cx="906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Agenda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96124C5-6548-FCF9-7C59-888C42390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431" y="3190239"/>
            <a:ext cx="3077845" cy="32488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5DB7106-D028-7FA4-A248-B472C5B53D9D}"/>
              </a:ext>
            </a:extLst>
          </p:cNvPr>
          <p:cNvSpPr txBox="1"/>
          <p:nvPr/>
        </p:nvSpPr>
        <p:spPr>
          <a:xfrm>
            <a:off x="2785242" y="5645825"/>
            <a:ext cx="5286703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Besoin parfois de </a:t>
            </a:r>
            <a:r>
              <a:rPr lang="fr-FR" b="1" dirty="0"/>
              <a:t>vider le CACHE sur son ordinateur </a:t>
            </a:r>
            <a:r>
              <a:rPr lang="fr-FR" dirty="0"/>
              <a:t>pour que ce lien soit visible et effectif sur les écrans.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96884E6-420B-A2AD-F570-F69F2E000946}"/>
              </a:ext>
            </a:extLst>
          </p:cNvPr>
          <p:cNvSpPr txBox="1"/>
          <p:nvPr/>
        </p:nvSpPr>
        <p:spPr>
          <a:xfrm>
            <a:off x="1292772" y="576893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2"/>
                </a:solidFill>
              </a:rPr>
              <a:t>VIGILANCE</a:t>
            </a:r>
          </a:p>
        </p:txBody>
      </p:sp>
    </p:spTree>
    <p:extLst>
      <p:ext uri="{BB962C8B-B14F-4D97-AF65-F5344CB8AC3E}">
        <p14:creationId xmlns:p14="http://schemas.microsoft.com/office/powerpoint/2010/main" val="104090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ENTREPRISE PARTENAIRE/ CODE POSTAL CEDEX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6090962" cy="4093428"/>
          </a:xfrm>
          <a:custGeom>
            <a:avLst/>
            <a:gdLst>
              <a:gd name="connsiteX0" fmla="*/ 0 w 6090962"/>
              <a:gd name="connsiteY0" fmla="*/ 0 h 4093428"/>
              <a:gd name="connsiteX1" fmla="*/ 370995 w 6090962"/>
              <a:gd name="connsiteY1" fmla="*/ 0 h 4093428"/>
              <a:gd name="connsiteX2" fmla="*/ 802900 w 6090962"/>
              <a:gd name="connsiteY2" fmla="*/ 0 h 4093428"/>
              <a:gd name="connsiteX3" fmla="*/ 1478443 w 6090962"/>
              <a:gd name="connsiteY3" fmla="*/ 0 h 4093428"/>
              <a:gd name="connsiteX4" fmla="*/ 2032166 w 6090962"/>
              <a:gd name="connsiteY4" fmla="*/ 0 h 4093428"/>
              <a:gd name="connsiteX5" fmla="*/ 2585890 w 6090962"/>
              <a:gd name="connsiteY5" fmla="*/ 0 h 4093428"/>
              <a:gd name="connsiteX6" fmla="*/ 3017795 w 6090962"/>
              <a:gd name="connsiteY6" fmla="*/ 0 h 4093428"/>
              <a:gd name="connsiteX7" fmla="*/ 3388790 w 6090962"/>
              <a:gd name="connsiteY7" fmla="*/ 0 h 4093428"/>
              <a:gd name="connsiteX8" fmla="*/ 3820694 w 6090962"/>
              <a:gd name="connsiteY8" fmla="*/ 0 h 4093428"/>
              <a:gd name="connsiteX9" fmla="*/ 4252599 w 6090962"/>
              <a:gd name="connsiteY9" fmla="*/ 0 h 4093428"/>
              <a:gd name="connsiteX10" fmla="*/ 4745413 w 6090962"/>
              <a:gd name="connsiteY10" fmla="*/ 0 h 4093428"/>
              <a:gd name="connsiteX11" fmla="*/ 5299137 w 6090962"/>
              <a:gd name="connsiteY11" fmla="*/ 0 h 4093428"/>
              <a:gd name="connsiteX12" fmla="*/ 6090962 w 6090962"/>
              <a:gd name="connsiteY12" fmla="*/ 0 h 4093428"/>
              <a:gd name="connsiteX13" fmla="*/ 6090962 w 6090962"/>
              <a:gd name="connsiteY13" fmla="*/ 666644 h 4093428"/>
              <a:gd name="connsiteX14" fmla="*/ 6090962 w 6090962"/>
              <a:gd name="connsiteY14" fmla="*/ 1333288 h 4093428"/>
              <a:gd name="connsiteX15" fmla="*/ 6090962 w 6090962"/>
              <a:gd name="connsiteY15" fmla="*/ 1958998 h 4093428"/>
              <a:gd name="connsiteX16" fmla="*/ 6090962 w 6090962"/>
              <a:gd name="connsiteY16" fmla="*/ 2625642 h 4093428"/>
              <a:gd name="connsiteX17" fmla="*/ 6090962 w 6090962"/>
              <a:gd name="connsiteY17" fmla="*/ 3210417 h 4093428"/>
              <a:gd name="connsiteX18" fmla="*/ 6090962 w 6090962"/>
              <a:gd name="connsiteY18" fmla="*/ 4093428 h 4093428"/>
              <a:gd name="connsiteX19" fmla="*/ 5537238 w 6090962"/>
              <a:gd name="connsiteY19" fmla="*/ 4093428 h 4093428"/>
              <a:gd name="connsiteX20" fmla="*/ 5044424 w 6090962"/>
              <a:gd name="connsiteY20" fmla="*/ 4093428 h 4093428"/>
              <a:gd name="connsiteX21" fmla="*/ 4429791 w 6090962"/>
              <a:gd name="connsiteY21" fmla="*/ 4093428 h 4093428"/>
              <a:gd name="connsiteX22" fmla="*/ 3815157 w 6090962"/>
              <a:gd name="connsiteY22" fmla="*/ 4093428 h 4093428"/>
              <a:gd name="connsiteX23" fmla="*/ 3322343 w 6090962"/>
              <a:gd name="connsiteY23" fmla="*/ 4093428 h 4093428"/>
              <a:gd name="connsiteX24" fmla="*/ 2829529 w 6090962"/>
              <a:gd name="connsiteY24" fmla="*/ 4093428 h 4093428"/>
              <a:gd name="connsiteX25" fmla="*/ 2336715 w 6090962"/>
              <a:gd name="connsiteY25" fmla="*/ 4093428 h 4093428"/>
              <a:gd name="connsiteX26" fmla="*/ 1904810 w 6090962"/>
              <a:gd name="connsiteY26" fmla="*/ 4093428 h 4093428"/>
              <a:gd name="connsiteX27" fmla="*/ 1229267 w 6090962"/>
              <a:gd name="connsiteY27" fmla="*/ 4093428 h 4093428"/>
              <a:gd name="connsiteX28" fmla="*/ 614633 w 6090962"/>
              <a:gd name="connsiteY28" fmla="*/ 4093428 h 4093428"/>
              <a:gd name="connsiteX29" fmla="*/ 0 w 6090962"/>
              <a:gd name="connsiteY29" fmla="*/ 4093428 h 4093428"/>
              <a:gd name="connsiteX30" fmla="*/ 0 w 6090962"/>
              <a:gd name="connsiteY30" fmla="*/ 3549587 h 4093428"/>
              <a:gd name="connsiteX31" fmla="*/ 0 w 6090962"/>
              <a:gd name="connsiteY31" fmla="*/ 3046680 h 4093428"/>
              <a:gd name="connsiteX32" fmla="*/ 0 w 6090962"/>
              <a:gd name="connsiteY32" fmla="*/ 2461905 h 4093428"/>
              <a:gd name="connsiteX33" fmla="*/ 0 w 6090962"/>
              <a:gd name="connsiteY33" fmla="*/ 1999932 h 4093428"/>
              <a:gd name="connsiteX34" fmla="*/ 0 w 6090962"/>
              <a:gd name="connsiteY34" fmla="*/ 1456091 h 4093428"/>
              <a:gd name="connsiteX35" fmla="*/ 0 w 6090962"/>
              <a:gd name="connsiteY35" fmla="*/ 912250 h 4093428"/>
              <a:gd name="connsiteX36" fmla="*/ 0 w 6090962"/>
              <a:gd name="connsiteY36" fmla="*/ 0 h 4093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90962" h="4093428" extrusionOk="0">
                <a:moveTo>
                  <a:pt x="0" y="0"/>
                </a:moveTo>
                <a:cubicBezTo>
                  <a:pt x="153447" y="-33318"/>
                  <a:pt x="274199" y="26876"/>
                  <a:pt x="370995" y="0"/>
                </a:cubicBezTo>
                <a:cubicBezTo>
                  <a:pt x="467792" y="-26876"/>
                  <a:pt x="713518" y="36690"/>
                  <a:pt x="802900" y="0"/>
                </a:cubicBezTo>
                <a:cubicBezTo>
                  <a:pt x="892283" y="-36690"/>
                  <a:pt x="1238635" y="18450"/>
                  <a:pt x="1478443" y="0"/>
                </a:cubicBezTo>
                <a:cubicBezTo>
                  <a:pt x="1718251" y="-18450"/>
                  <a:pt x="1850598" y="36539"/>
                  <a:pt x="2032166" y="0"/>
                </a:cubicBezTo>
                <a:cubicBezTo>
                  <a:pt x="2213734" y="-36539"/>
                  <a:pt x="2440485" y="11266"/>
                  <a:pt x="2585890" y="0"/>
                </a:cubicBezTo>
                <a:cubicBezTo>
                  <a:pt x="2731295" y="-11266"/>
                  <a:pt x="2819608" y="40610"/>
                  <a:pt x="3017795" y="0"/>
                </a:cubicBezTo>
                <a:cubicBezTo>
                  <a:pt x="3215983" y="-40610"/>
                  <a:pt x="3251670" y="8522"/>
                  <a:pt x="3388790" y="0"/>
                </a:cubicBezTo>
                <a:cubicBezTo>
                  <a:pt x="3525911" y="-8522"/>
                  <a:pt x="3650448" y="1644"/>
                  <a:pt x="3820694" y="0"/>
                </a:cubicBezTo>
                <a:cubicBezTo>
                  <a:pt x="3990940" y="-1644"/>
                  <a:pt x="4081877" y="25011"/>
                  <a:pt x="4252599" y="0"/>
                </a:cubicBezTo>
                <a:cubicBezTo>
                  <a:pt x="4423321" y="-25011"/>
                  <a:pt x="4626139" y="50867"/>
                  <a:pt x="4745413" y="0"/>
                </a:cubicBezTo>
                <a:cubicBezTo>
                  <a:pt x="4864687" y="-50867"/>
                  <a:pt x="5076873" y="14004"/>
                  <a:pt x="5299137" y="0"/>
                </a:cubicBezTo>
                <a:cubicBezTo>
                  <a:pt x="5521401" y="-14004"/>
                  <a:pt x="5911103" y="36564"/>
                  <a:pt x="6090962" y="0"/>
                </a:cubicBezTo>
                <a:cubicBezTo>
                  <a:pt x="6133600" y="170174"/>
                  <a:pt x="6025580" y="523801"/>
                  <a:pt x="6090962" y="666644"/>
                </a:cubicBezTo>
                <a:cubicBezTo>
                  <a:pt x="6156344" y="809487"/>
                  <a:pt x="6067533" y="1017051"/>
                  <a:pt x="6090962" y="1333288"/>
                </a:cubicBezTo>
                <a:cubicBezTo>
                  <a:pt x="6114391" y="1649525"/>
                  <a:pt x="6078007" y="1822512"/>
                  <a:pt x="6090962" y="1958998"/>
                </a:cubicBezTo>
                <a:cubicBezTo>
                  <a:pt x="6103917" y="2095484"/>
                  <a:pt x="6043534" y="2388800"/>
                  <a:pt x="6090962" y="2625642"/>
                </a:cubicBezTo>
                <a:cubicBezTo>
                  <a:pt x="6138390" y="2862484"/>
                  <a:pt x="6048716" y="2938945"/>
                  <a:pt x="6090962" y="3210417"/>
                </a:cubicBezTo>
                <a:cubicBezTo>
                  <a:pt x="6133208" y="3481890"/>
                  <a:pt x="6039653" y="3842651"/>
                  <a:pt x="6090962" y="4093428"/>
                </a:cubicBezTo>
                <a:cubicBezTo>
                  <a:pt x="5967424" y="4146236"/>
                  <a:pt x="5797449" y="4068090"/>
                  <a:pt x="5537238" y="4093428"/>
                </a:cubicBezTo>
                <a:cubicBezTo>
                  <a:pt x="5277027" y="4118766"/>
                  <a:pt x="5264376" y="4086437"/>
                  <a:pt x="5044424" y="4093428"/>
                </a:cubicBezTo>
                <a:cubicBezTo>
                  <a:pt x="4824472" y="4100419"/>
                  <a:pt x="4708771" y="4051186"/>
                  <a:pt x="4429791" y="4093428"/>
                </a:cubicBezTo>
                <a:cubicBezTo>
                  <a:pt x="4150811" y="4135670"/>
                  <a:pt x="3947943" y="4071388"/>
                  <a:pt x="3815157" y="4093428"/>
                </a:cubicBezTo>
                <a:cubicBezTo>
                  <a:pt x="3682371" y="4115468"/>
                  <a:pt x="3458554" y="4063141"/>
                  <a:pt x="3322343" y="4093428"/>
                </a:cubicBezTo>
                <a:cubicBezTo>
                  <a:pt x="3186132" y="4123715"/>
                  <a:pt x="2940252" y="4063484"/>
                  <a:pt x="2829529" y="4093428"/>
                </a:cubicBezTo>
                <a:cubicBezTo>
                  <a:pt x="2718806" y="4123372"/>
                  <a:pt x="2552539" y="4075460"/>
                  <a:pt x="2336715" y="4093428"/>
                </a:cubicBezTo>
                <a:cubicBezTo>
                  <a:pt x="2120891" y="4111396"/>
                  <a:pt x="2120743" y="4081883"/>
                  <a:pt x="1904810" y="4093428"/>
                </a:cubicBezTo>
                <a:cubicBezTo>
                  <a:pt x="1688878" y="4104973"/>
                  <a:pt x="1491070" y="4016204"/>
                  <a:pt x="1229267" y="4093428"/>
                </a:cubicBezTo>
                <a:cubicBezTo>
                  <a:pt x="967464" y="4170652"/>
                  <a:pt x="879265" y="4064662"/>
                  <a:pt x="614633" y="4093428"/>
                </a:cubicBezTo>
                <a:cubicBezTo>
                  <a:pt x="350001" y="4122194"/>
                  <a:pt x="277639" y="4075081"/>
                  <a:pt x="0" y="4093428"/>
                </a:cubicBezTo>
                <a:cubicBezTo>
                  <a:pt x="-48789" y="3868681"/>
                  <a:pt x="26598" y="3760091"/>
                  <a:pt x="0" y="3549587"/>
                </a:cubicBezTo>
                <a:cubicBezTo>
                  <a:pt x="-26598" y="3339083"/>
                  <a:pt x="22756" y="3250118"/>
                  <a:pt x="0" y="3046680"/>
                </a:cubicBezTo>
                <a:cubicBezTo>
                  <a:pt x="-22756" y="2843242"/>
                  <a:pt x="51552" y="2627620"/>
                  <a:pt x="0" y="2461905"/>
                </a:cubicBezTo>
                <a:cubicBezTo>
                  <a:pt x="-51552" y="2296191"/>
                  <a:pt x="3190" y="2227015"/>
                  <a:pt x="0" y="1999932"/>
                </a:cubicBezTo>
                <a:cubicBezTo>
                  <a:pt x="-3190" y="1772849"/>
                  <a:pt x="48274" y="1699178"/>
                  <a:pt x="0" y="1456091"/>
                </a:cubicBezTo>
                <a:cubicBezTo>
                  <a:pt x="-48274" y="1213004"/>
                  <a:pt x="27658" y="1137764"/>
                  <a:pt x="0" y="912250"/>
                </a:cubicBezTo>
                <a:cubicBezTo>
                  <a:pt x="-27658" y="686736"/>
                  <a:pt x="67293" y="24320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saisir un Code Postal spécifique (cédex)</a:t>
            </a:r>
          </a:p>
          <a:p>
            <a:pPr algn="just"/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Modalités :</a:t>
            </a:r>
          </a:p>
          <a:p>
            <a:pPr marL="285750" indent="-285750" algn="just">
              <a:buFontTx/>
              <a:buChar char="-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l’onglet Coordonnées,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ajout d’une nouvelle adresse, </a:t>
            </a: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saisir le Code postal spécifique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champ « Code posta/Cédex »</a:t>
            </a:r>
          </a:p>
          <a:p>
            <a:pPr marL="285750" indent="-285750" algn="just">
              <a:buFontTx/>
              <a:buChar char="-"/>
            </a:pP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message en haut de la « pop-up » apparait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"Aucune commune trouvée. S'il s'agit d'un cedex, saisissez le code postal de la ville dans un champ "CP ville »</a:t>
            </a:r>
          </a:p>
          <a:p>
            <a:pPr marL="285750" indent="-285750" algn="just">
              <a:buFontTx/>
              <a:buChar char="-"/>
            </a:pP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nouveau champ « CP ville » apparait en dessous, afin de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saisir le Code postal de la ville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pour faire remonter le nom de la ville dans le champ associé.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fr-FR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Enregistrer</a:t>
            </a:r>
          </a:p>
          <a:p>
            <a:pPr marL="285750" indent="-285750" algn="just">
              <a:buFontTx/>
              <a:buChar char="-"/>
            </a:pP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2 champs « Code postal/Cédex » et « CP ville apparaissent dans les colonnes du tableau d’adresse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6998235" y="2139962"/>
            <a:ext cx="501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Entreprises partenaires/ Coordonnées/ Nouvelle adresse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6755288-2E29-F5EC-4A03-4EC1297CE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503" y="2535222"/>
            <a:ext cx="4894297" cy="384844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0160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ENTREPRENEUR/ CODE POSTAL CEDEX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6090962" cy="4093428"/>
          </a:xfrm>
          <a:custGeom>
            <a:avLst/>
            <a:gdLst>
              <a:gd name="connsiteX0" fmla="*/ 0 w 6090962"/>
              <a:gd name="connsiteY0" fmla="*/ 0 h 4093428"/>
              <a:gd name="connsiteX1" fmla="*/ 370995 w 6090962"/>
              <a:gd name="connsiteY1" fmla="*/ 0 h 4093428"/>
              <a:gd name="connsiteX2" fmla="*/ 802900 w 6090962"/>
              <a:gd name="connsiteY2" fmla="*/ 0 h 4093428"/>
              <a:gd name="connsiteX3" fmla="*/ 1478443 w 6090962"/>
              <a:gd name="connsiteY3" fmla="*/ 0 h 4093428"/>
              <a:gd name="connsiteX4" fmla="*/ 2032166 w 6090962"/>
              <a:gd name="connsiteY4" fmla="*/ 0 h 4093428"/>
              <a:gd name="connsiteX5" fmla="*/ 2585890 w 6090962"/>
              <a:gd name="connsiteY5" fmla="*/ 0 h 4093428"/>
              <a:gd name="connsiteX6" fmla="*/ 3017795 w 6090962"/>
              <a:gd name="connsiteY6" fmla="*/ 0 h 4093428"/>
              <a:gd name="connsiteX7" fmla="*/ 3388790 w 6090962"/>
              <a:gd name="connsiteY7" fmla="*/ 0 h 4093428"/>
              <a:gd name="connsiteX8" fmla="*/ 3820694 w 6090962"/>
              <a:gd name="connsiteY8" fmla="*/ 0 h 4093428"/>
              <a:gd name="connsiteX9" fmla="*/ 4252599 w 6090962"/>
              <a:gd name="connsiteY9" fmla="*/ 0 h 4093428"/>
              <a:gd name="connsiteX10" fmla="*/ 4745413 w 6090962"/>
              <a:gd name="connsiteY10" fmla="*/ 0 h 4093428"/>
              <a:gd name="connsiteX11" fmla="*/ 5299137 w 6090962"/>
              <a:gd name="connsiteY11" fmla="*/ 0 h 4093428"/>
              <a:gd name="connsiteX12" fmla="*/ 6090962 w 6090962"/>
              <a:gd name="connsiteY12" fmla="*/ 0 h 4093428"/>
              <a:gd name="connsiteX13" fmla="*/ 6090962 w 6090962"/>
              <a:gd name="connsiteY13" fmla="*/ 666644 h 4093428"/>
              <a:gd name="connsiteX14" fmla="*/ 6090962 w 6090962"/>
              <a:gd name="connsiteY14" fmla="*/ 1333288 h 4093428"/>
              <a:gd name="connsiteX15" fmla="*/ 6090962 w 6090962"/>
              <a:gd name="connsiteY15" fmla="*/ 1958998 h 4093428"/>
              <a:gd name="connsiteX16" fmla="*/ 6090962 w 6090962"/>
              <a:gd name="connsiteY16" fmla="*/ 2625642 h 4093428"/>
              <a:gd name="connsiteX17" fmla="*/ 6090962 w 6090962"/>
              <a:gd name="connsiteY17" fmla="*/ 3210417 h 4093428"/>
              <a:gd name="connsiteX18" fmla="*/ 6090962 w 6090962"/>
              <a:gd name="connsiteY18" fmla="*/ 4093428 h 4093428"/>
              <a:gd name="connsiteX19" fmla="*/ 5537238 w 6090962"/>
              <a:gd name="connsiteY19" fmla="*/ 4093428 h 4093428"/>
              <a:gd name="connsiteX20" fmla="*/ 5044424 w 6090962"/>
              <a:gd name="connsiteY20" fmla="*/ 4093428 h 4093428"/>
              <a:gd name="connsiteX21" fmla="*/ 4429791 w 6090962"/>
              <a:gd name="connsiteY21" fmla="*/ 4093428 h 4093428"/>
              <a:gd name="connsiteX22" fmla="*/ 3815157 w 6090962"/>
              <a:gd name="connsiteY22" fmla="*/ 4093428 h 4093428"/>
              <a:gd name="connsiteX23" fmla="*/ 3322343 w 6090962"/>
              <a:gd name="connsiteY23" fmla="*/ 4093428 h 4093428"/>
              <a:gd name="connsiteX24" fmla="*/ 2829529 w 6090962"/>
              <a:gd name="connsiteY24" fmla="*/ 4093428 h 4093428"/>
              <a:gd name="connsiteX25" fmla="*/ 2336715 w 6090962"/>
              <a:gd name="connsiteY25" fmla="*/ 4093428 h 4093428"/>
              <a:gd name="connsiteX26" fmla="*/ 1904810 w 6090962"/>
              <a:gd name="connsiteY26" fmla="*/ 4093428 h 4093428"/>
              <a:gd name="connsiteX27" fmla="*/ 1229267 w 6090962"/>
              <a:gd name="connsiteY27" fmla="*/ 4093428 h 4093428"/>
              <a:gd name="connsiteX28" fmla="*/ 614633 w 6090962"/>
              <a:gd name="connsiteY28" fmla="*/ 4093428 h 4093428"/>
              <a:gd name="connsiteX29" fmla="*/ 0 w 6090962"/>
              <a:gd name="connsiteY29" fmla="*/ 4093428 h 4093428"/>
              <a:gd name="connsiteX30" fmla="*/ 0 w 6090962"/>
              <a:gd name="connsiteY30" fmla="*/ 3549587 h 4093428"/>
              <a:gd name="connsiteX31" fmla="*/ 0 w 6090962"/>
              <a:gd name="connsiteY31" fmla="*/ 3046680 h 4093428"/>
              <a:gd name="connsiteX32" fmla="*/ 0 w 6090962"/>
              <a:gd name="connsiteY32" fmla="*/ 2461905 h 4093428"/>
              <a:gd name="connsiteX33" fmla="*/ 0 w 6090962"/>
              <a:gd name="connsiteY33" fmla="*/ 1999932 h 4093428"/>
              <a:gd name="connsiteX34" fmla="*/ 0 w 6090962"/>
              <a:gd name="connsiteY34" fmla="*/ 1456091 h 4093428"/>
              <a:gd name="connsiteX35" fmla="*/ 0 w 6090962"/>
              <a:gd name="connsiteY35" fmla="*/ 912250 h 4093428"/>
              <a:gd name="connsiteX36" fmla="*/ 0 w 6090962"/>
              <a:gd name="connsiteY36" fmla="*/ 0 h 4093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90962" h="4093428" extrusionOk="0">
                <a:moveTo>
                  <a:pt x="0" y="0"/>
                </a:moveTo>
                <a:cubicBezTo>
                  <a:pt x="153447" y="-33318"/>
                  <a:pt x="274199" y="26876"/>
                  <a:pt x="370995" y="0"/>
                </a:cubicBezTo>
                <a:cubicBezTo>
                  <a:pt x="467792" y="-26876"/>
                  <a:pt x="713518" y="36690"/>
                  <a:pt x="802900" y="0"/>
                </a:cubicBezTo>
                <a:cubicBezTo>
                  <a:pt x="892283" y="-36690"/>
                  <a:pt x="1238635" y="18450"/>
                  <a:pt x="1478443" y="0"/>
                </a:cubicBezTo>
                <a:cubicBezTo>
                  <a:pt x="1718251" y="-18450"/>
                  <a:pt x="1850598" y="36539"/>
                  <a:pt x="2032166" y="0"/>
                </a:cubicBezTo>
                <a:cubicBezTo>
                  <a:pt x="2213734" y="-36539"/>
                  <a:pt x="2440485" y="11266"/>
                  <a:pt x="2585890" y="0"/>
                </a:cubicBezTo>
                <a:cubicBezTo>
                  <a:pt x="2731295" y="-11266"/>
                  <a:pt x="2819608" y="40610"/>
                  <a:pt x="3017795" y="0"/>
                </a:cubicBezTo>
                <a:cubicBezTo>
                  <a:pt x="3215983" y="-40610"/>
                  <a:pt x="3251670" y="8522"/>
                  <a:pt x="3388790" y="0"/>
                </a:cubicBezTo>
                <a:cubicBezTo>
                  <a:pt x="3525911" y="-8522"/>
                  <a:pt x="3650448" y="1644"/>
                  <a:pt x="3820694" y="0"/>
                </a:cubicBezTo>
                <a:cubicBezTo>
                  <a:pt x="3990940" y="-1644"/>
                  <a:pt x="4081877" y="25011"/>
                  <a:pt x="4252599" y="0"/>
                </a:cubicBezTo>
                <a:cubicBezTo>
                  <a:pt x="4423321" y="-25011"/>
                  <a:pt x="4626139" y="50867"/>
                  <a:pt x="4745413" y="0"/>
                </a:cubicBezTo>
                <a:cubicBezTo>
                  <a:pt x="4864687" y="-50867"/>
                  <a:pt x="5076873" y="14004"/>
                  <a:pt x="5299137" y="0"/>
                </a:cubicBezTo>
                <a:cubicBezTo>
                  <a:pt x="5521401" y="-14004"/>
                  <a:pt x="5911103" y="36564"/>
                  <a:pt x="6090962" y="0"/>
                </a:cubicBezTo>
                <a:cubicBezTo>
                  <a:pt x="6133600" y="170174"/>
                  <a:pt x="6025580" y="523801"/>
                  <a:pt x="6090962" y="666644"/>
                </a:cubicBezTo>
                <a:cubicBezTo>
                  <a:pt x="6156344" y="809487"/>
                  <a:pt x="6067533" y="1017051"/>
                  <a:pt x="6090962" y="1333288"/>
                </a:cubicBezTo>
                <a:cubicBezTo>
                  <a:pt x="6114391" y="1649525"/>
                  <a:pt x="6078007" y="1822512"/>
                  <a:pt x="6090962" y="1958998"/>
                </a:cubicBezTo>
                <a:cubicBezTo>
                  <a:pt x="6103917" y="2095484"/>
                  <a:pt x="6043534" y="2388800"/>
                  <a:pt x="6090962" y="2625642"/>
                </a:cubicBezTo>
                <a:cubicBezTo>
                  <a:pt x="6138390" y="2862484"/>
                  <a:pt x="6048716" y="2938945"/>
                  <a:pt x="6090962" y="3210417"/>
                </a:cubicBezTo>
                <a:cubicBezTo>
                  <a:pt x="6133208" y="3481890"/>
                  <a:pt x="6039653" y="3842651"/>
                  <a:pt x="6090962" y="4093428"/>
                </a:cubicBezTo>
                <a:cubicBezTo>
                  <a:pt x="5967424" y="4146236"/>
                  <a:pt x="5797449" y="4068090"/>
                  <a:pt x="5537238" y="4093428"/>
                </a:cubicBezTo>
                <a:cubicBezTo>
                  <a:pt x="5277027" y="4118766"/>
                  <a:pt x="5264376" y="4086437"/>
                  <a:pt x="5044424" y="4093428"/>
                </a:cubicBezTo>
                <a:cubicBezTo>
                  <a:pt x="4824472" y="4100419"/>
                  <a:pt x="4708771" y="4051186"/>
                  <a:pt x="4429791" y="4093428"/>
                </a:cubicBezTo>
                <a:cubicBezTo>
                  <a:pt x="4150811" y="4135670"/>
                  <a:pt x="3947943" y="4071388"/>
                  <a:pt x="3815157" y="4093428"/>
                </a:cubicBezTo>
                <a:cubicBezTo>
                  <a:pt x="3682371" y="4115468"/>
                  <a:pt x="3458554" y="4063141"/>
                  <a:pt x="3322343" y="4093428"/>
                </a:cubicBezTo>
                <a:cubicBezTo>
                  <a:pt x="3186132" y="4123715"/>
                  <a:pt x="2940252" y="4063484"/>
                  <a:pt x="2829529" y="4093428"/>
                </a:cubicBezTo>
                <a:cubicBezTo>
                  <a:pt x="2718806" y="4123372"/>
                  <a:pt x="2552539" y="4075460"/>
                  <a:pt x="2336715" y="4093428"/>
                </a:cubicBezTo>
                <a:cubicBezTo>
                  <a:pt x="2120891" y="4111396"/>
                  <a:pt x="2120743" y="4081883"/>
                  <a:pt x="1904810" y="4093428"/>
                </a:cubicBezTo>
                <a:cubicBezTo>
                  <a:pt x="1688878" y="4104973"/>
                  <a:pt x="1491070" y="4016204"/>
                  <a:pt x="1229267" y="4093428"/>
                </a:cubicBezTo>
                <a:cubicBezTo>
                  <a:pt x="967464" y="4170652"/>
                  <a:pt x="879265" y="4064662"/>
                  <a:pt x="614633" y="4093428"/>
                </a:cubicBezTo>
                <a:cubicBezTo>
                  <a:pt x="350001" y="4122194"/>
                  <a:pt x="277639" y="4075081"/>
                  <a:pt x="0" y="4093428"/>
                </a:cubicBezTo>
                <a:cubicBezTo>
                  <a:pt x="-48789" y="3868681"/>
                  <a:pt x="26598" y="3760091"/>
                  <a:pt x="0" y="3549587"/>
                </a:cubicBezTo>
                <a:cubicBezTo>
                  <a:pt x="-26598" y="3339083"/>
                  <a:pt x="22756" y="3250118"/>
                  <a:pt x="0" y="3046680"/>
                </a:cubicBezTo>
                <a:cubicBezTo>
                  <a:pt x="-22756" y="2843242"/>
                  <a:pt x="51552" y="2627620"/>
                  <a:pt x="0" y="2461905"/>
                </a:cubicBezTo>
                <a:cubicBezTo>
                  <a:pt x="-51552" y="2296191"/>
                  <a:pt x="3190" y="2227015"/>
                  <a:pt x="0" y="1999932"/>
                </a:cubicBezTo>
                <a:cubicBezTo>
                  <a:pt x="-3190" y="1772849"/>
                  <a:pt x="48274" y="1699178"/>
                  <a:pt x="0" y="1456091"/>
                </a:cubicBezTo>
                <a:cubicBezTo>
                  <a:pt x="-48274" y="1213004"/>
                  <a:pt x="27658" y="1137764"/>
                  <a:pt x="0" y="912250"/>
                </a:cubicBezTo>
                <a:cubicBezTo>
                  <a:pt x="-27658" y="686736"/>
                  <a:pt x="67293" y="243207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saisir un Code Postal spécifique (cédex)</a:t>
            </a:r>
          </a:p>
          <a:p>
            <a:pPr algn="just"/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Modalités :</a:t>
            </a:r>
          </a:p>
          <a:p>
            <a:pPr marL="285750" indent="-285750" algn="just">
              <a:buFontTx/>
              <a:buChar char="-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l’onglet Coordonnées,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ajout d’une nouvelle adresse, </a:t>
            </a: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saisir le Code postal spécifique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champ « Code posta/Cédex »</a:t>
            </a:r>
          </a:p>
          <a:p>
            <a:pPr marL="285750" indent="-285750" algn="just">
              <a:buFontTx/>
              <a:buChar char="-"/>
            </a:pP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message en haut de la « pop-up » apparait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"Aucune commune trouvée. S'il s'agit d'un cedex, saisissez le code postal de la ville dans un champ "CP ville »</a:t>
            </a:r>
          </a:p>
          <a:p>
            <a:pPr marL="285750" indent="-285750" algn="just">
              <a:buFontTx/>
              <a:buChar char="-"/>
            </a:pP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nouveau champ « CP ville » apparait en dessous, afin de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saisir le Code postal de la ville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pour faire remonter le nom de la ville dans le champ associé.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fr-FR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Enregistrer</a:t>
            </a:r>
          </a:p>
          <a:p>
            <a:pPr marL="285750" indent="-285750" algn="just">
              <a:buFontTx/>
              <a:buChar char="-"/>
            </a:pPr>
            <a:endParaRPr lang="fr-F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2 champs « Code postal/Cédex » et « CP ville apparaissent dans les colonnes du tableau d’adresse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6998235" y="2139962"/>
            <a:ext cx="4174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Entrepreneur/ Coordonnées/ Nouvelle adresse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6755288-2E29-F5EC-4A03-4EC1297CE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503" y="2535222"/>
            <a:ext cx="4894297" cy="384844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08754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ENTREPRENEUR/ ALLOCATION-INDEMNISATION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9316324" cy="1384995"/>
          </a:xfrm>
          <a:custGeom>
            <a:avLst/>
            <a:gdLst>
              <a:gd name="connsiteX0" fmla="*/ 0 w 9316324"/>
              <a:gd name="connsiteY0" fmla="*/ 0 h 1384995"/>
              <a:gd name="connsiteX1" fmla="*/ 302781 w 9316324"/>
              <a:gd name="connsiteY1" fmla="*/ 0 h 1384995"/>
              <a:gd name="connsiteX2" fmla="*/ 698724 w 9316324"/>
              <a:gd name="connsiteY2" fmla="*/ 0 h 1384995"/>
              <a:gd name="connsiteX3" fmla="*/ 1467321 w 9316324"/>
              <a:gd name="connsiteY3" fmla="*/ 0 h 1384995"/>
              <a:gd name="connsiteX4" fmla="*/ 2049591 w 9316324"/>
              <a:gd name="connsiteY4" fmla="*/ 0 h 1384995"/>
              <a:gd name="connsiteX5" fmla="*/ 2631862 w 9316324"/>
              <a:gd name="connsiteY5" fmla="*/ 0 h 1384995"/>
              <a:gd name="connsiteX6" fmla="*/ 3027805 w 9316324"/>
              <a:gd name="connsiteY6" fmla="*/ 0 h 1384995"/>
              <a:gd name="connsiteX7" fmla="*/ 3330586 w 9316324"/>
              <a:gd name="connsiteY7" fmla="*/ 0 h 1384995"/>
              <a:gd name="connsiteX8" fmla="*/ 3726530 w 9316324"/>
              <a:gd name="connsiteY8" fmla="*/ 0 h 1384995"/>
              <a:gd name="connsiteX9" fmla="*/ 4122473 w 9316324"/>
              <a:gd name="connsiteY9" fmla="*/ 0 h 1384995"/>
              <a:gd name="connsiteX10" fmla="*/ 4611580 w 9316324"/>
              <a:gd name="connsiteY10" fmla="*/ 0 h 1384995"/>
              <a:gd name="connsiteX11" fmla="*/ 5193851 w 9316324"/>
              <a:gd name="connsiteY11" fmla="*/ 0 h 1384995"/>
              <a:gd name="connsiteX12" fmla="*/ 5962447 w 9316324"/>
              <a:gd name="connsiteY12" fmla="*/ 0 h 1384995"/>
              <a:gd name="connsiteX13" fmla="*/ 6731044 w 9316324"/>
              <a:gd name="connsiteY13" fmla="*/ 0 h 1384995"/>
              <a:gd name="connsiteX14" fmla="*/ 7499641 w 9316324"/>
              <a:gd name="connsiteY14" fmla="*/ 0 h 1384995"/>
              <a:gd name="connsiteX15" fmla="*/ 8081911 w 9316324"/>
              <a:gd name="connsiteY15" fmla="*/ 0 h 1384995"/>
              <a:gd name="connsiteX16" fmla="*/ 8664181 w 9316324"/>
              <a:gd name="connsiteY16" fmla="*/ 0 h 1384995"/>
              <a:gd name="connsiteX17" fmla="*/ 9316324 w 9316324"/>
              <a:gd name="connsiteY17" fmla="*/ 0 h 1384995"/>
              <a:gd name="connsiteX18" fmla="*/ 9316324 w 9316324"/>
              <a:gd name="connsiteY18" fmla="*/ 489365 h 1384995"/>
              <a:gd name="connsiteX19" fmla="*/ 9316324 w 9316324"/>
              <a:gd name="connsiteY19" fmla="*/ 951030 h 1384995"/>
              <a:gd name="connsiteX20" fmla="*/ 9316324 w 9316324"/>
              <a:gd name="connsiteY20" fmla="*/ 1384995 h 1384995"/>
              <a:gd name="connsiteX21" fmla="*/ 8547727 w 9316324"/>
              <a:gd name="connsiteY21" fmla="*/ 1384995 h 1384995"/>
              <a:gd name="connsiteX22" fmla="*/ 7872294 w 9316324"/>
              <a:gd name="connsiteY22" fmla="*/ 1384995 h 1384995"/>
              <a:gd name="connsiteX23" fmla="*/ 7383187 w 9316324"/>
              <a:gd name="connsiteY23" fmla="*/ 1384995 h 1384995"/>
              <a:gd name="connsiteX24" fmla="*/ 6894080 w 9316324"/>
              <a:gd name="connsiteY24" fmla="*/ 1384995 h 1384995"/>
              <a:gd name="connsiteX25" fmla="*/ 6404973 w 9316324"/>
              <a:gd name="connsiteY25" fmla="*/ 1384995 h 1384995"/>
              <a:gd name="connsiteX26" fmla="*/ 6009029 w 9316324"/>
              <a:gd name="connsiteY26" fmla="*/ 1384995 h 1384995"/>
              <a:gd name="connsiteX27" fmla="*/ 5240432 w 9316324"/>
              <a:gd name="connsiteY27" fmla="*/ 1384995 h 1384995"/>
              <a:gd name="connsiteX28" fmla="*/ 4564999 w 9316324"/>
              <a:gd name="connsiteY28" fmla="*/ 1384995 h 1384995"/>
              <a:gd name="connsiteX29" fmla="*/ 4075892 w 9316324"/>
              <a:gd name="connsiteY29" fmla="*/ 1384995 h 1384995"/>
              <a:gd name="connsiteX30" fmla="*/ 3586785 w 9316324"/>
              <a:gd name="connsiteY30" fmla="*/ 1384995 h 1384995"/>
              <a:gd name="connsiteX31" fmla="*/ 3004514 w 9316324"/>
              <a:gd name="connsiteY31" fmla="*/ 1384995 h 1384995"/>
              <a:gd name="connsiteX32" fmla="*/ 2235918 w 9316324"/>
              <a:gd name="connsiteY32" fmla="*/ 1384995 h 1384995"/>
              <a:gd name="connsiteX33" fmla="*/ 1839974 w 9316324"/>
              <a:gd name="connsiteY33" fmla="*/ 1384995 h 1384995"/>
              <a:gd name="connsiteX34" fmla="*/ 1257704 w 9316324"/>
              <a:gd name="connsiteY34" fmla="*/ 1384995 h 1384995"/>
              <a:gd name="connsiteX35" fmla="*/ 861760 w 9316324"/>
              <a:gd name="connsiteY35" fmla="*/ 1384995 h 1384995"/>
              <a:gd name="connsiteX36" fmla="*/ 0 w 9316324"/>
              <a:gd name="connsiteY36" fmla="*/ 1384995 h 1384995"/>
              <a:gd name="connsiteX37" fmla="*/ 0 w 9316324"/>
              <a:gd name="connsiteY37" fmla="*/ 909480 h 1384995"/>
              <a:gd name="connsiteX38" fmla="*/ 0 w 9316324"/>
              <a:gd name="connsiteY38" fmla="*/ 433965 h 1384995"/>
              <a:gd name="connsiteX39" fmla="*/ 0 w 9316324"/>
              <a:gd name="connsiteY39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316324" h="1384995" extrusionOk="0">
                <a:moveTo>
                  <a:pt x="0" y="0"/>
                </a:moveTo>
                <a:cubicBezTo>
                  <a:pt x="95002" y="-21564"/>
                  <a:pt x="223996" y="17060"/>
                  <a:pt x="302781" y="0"/>
                </a:cubicBezTo>
                <a:cubicBezTo>
                  <a:pt x="381566" y="-17060"/>
                  <a:pt x="596404" y="1118"/>
                  <a:pt x="698724" y="0"/>
                </a:cubicBezTo>
                <a:cubicBezTo>
                  <a:pt x="801044" y="-1118"/>
                  <a:pt x="1095553" y="15808"/>
                  <a:pt x="1467321" y="0"/>
                </a:cubicBezTo>
                <a:cubicBezTo>
                  <a:pt x="1839089" y="-15808"/>
                  <a:pt x="1834817" y="4701"/>
                  <a:pt x="2049591" y="0"/>
                </a:cubicBezTo>
                <a:cubicBezTo>
                  <a:pt x="2264365" y="-4701"/>
                  <a:pt x="2359902" y="13040"/>
                  <a:pt x="2631862" y="0"/>
                </a:cubicBezTo>
                <a:cubicBezTo>
                  <a:pt x="2903822" y="-13040"/>
                  <a:pt x="2889616" y="21965"/>
                  <a:pt x="3027805" y="0"/>
                </a:cubicBezTo>
                <a:cubicBezTo>
                  <a:pt x="3165994" y="-21965"/>
                  <a:pt x="3254259" y="30382"/>
                  <a:pt x="3330586" y="0"/>
                </a:cubicBezTo>
                <a:cubicBezTo>
                  <a:pt x="3406913" y="-30382"/>
                  <a:pt x="3615501" y="1811"/>
                  <a:pt x="3726530" y="0"/>
                </a:cubicBezTo>
                <a:cubicBezTo>
                  <a:pt x="3837559" y="-1811"/>
                  <a:pt x="3963773" y="46207"/>
                  <a:pt x="4122473" y="0"/>
                </a:cubicBezTo>
                <a:cubicBezTo>
                  <a:pt x="4281173" y="-46207"/>
                  <a:pt x="4401910" y="12136"/>
                  <a:pt x="4611580" y="0"/>
                </a:cubicBezTo>
                <a:cubicBezTo>
                  <a:pt x="4821250" y="-12136"/>
                  <a:pt x="5066578" y="63750"/>
                  <a:pt x="5193851" y="0"/>
                </a:cubicBezTo>
                <a:cubicBezTo>
                  <a:pt x="5321124" y="-63750"/>
                  <a:pt x="5597743" y="39456"/>
                  <a:pt x="5962447" y="0"/>
                </a:cubicBezTo>
                <a:cubicBezTo>
                  <a:pt x="6327151" y="-39456"/>
                  <a:pt x="6379906" y="75229"/>
                  <a:pt x="6731044" y="0"/>
                </a:cubicBezTo>
                <a:cubicBezTo>
                  <a:pt x="7082182" y="-75229"/>
                  <a:pt x="7180815" y="64671"/>
                  <a:pt x="7499641" y="0"/>
                </a:cubicBezTo>
                <a:cubicBezTo>
                  <a:pt x="7818467" y="-64671"/>
                  <a:pt x="7858834" y="39508"/>
                  <a:pt x="8081911" y="0"/>
                </a:cubicBezTo>
                <a:cubicBezTo>
                  <a:pt x="8304988" y="-39508"/>
                  <a:pt x="8441576" y="32375"/>
                  <a:pt x="8664181" y="0"/>
                </a:cubicBezTo>
                <a:cubicBezTo>
                  <a:pt x="8886786" y="-32375"/>
                  <a:pt x="9101609" y="3423"/>
                  <a:pt x="9316324" y="0"/>
                </a:cubicBezTo>
                <a:cubicBezTo>
                  <a:pt x="9346552" y="163951"/>
                  <a:pt x="9296131" y="271667"/>
                  <a:pt x="9316324" y="489365"/>
                </a:cubicBezTo>
                <a:cubicBezTo>
                  <a:pt x="9336517" y="707064"/>
                  <a:pt x="9315453" y="849105"/>
                  <a:pt x="9316324" y="951030"/>
                </a:cubicBezTo>
                <a:cubicBezTo>
                  <a:pt x="9317195" y="1052955"/>
                  <a:pt x="9267027" y="1259636"/>
                  <a:pt x="9316324" y="1384995"/>
                </a:cubicBezTo>
                <a:cubicBezTo>
                  <a:pt x="9054972" y="1463029"/>
                  <a:pt x="8735100" y="1374807"/>
                  <a:pt x="8547727" y="1384995"/>
                </a:cubicBezTo>
                <a:cubicBezTo>
                  <a:pt x="8360354" y="1395183"/>
                  <a:pt x="8103727" y="1358803"/>
                  <a:pt x="7872294" y="1384995"/>
                </a:cubicBezTo>
                <a:cubicBezTo>
                  <a:pt x="7640861" y="1411187"/>
                  <a:pt x="7598545" y="1329601"/>
                  <a:pt x="7383187" y="1384995"/>
                </a:cubicBezTo>
                <a:cubicBezTo>
                  <a:pt x="7167829" y="1440389"/>
                  <a:pt x="7131940" y="1329528"/>
                  <a:pt x="6894080" y="1384995"/>
                </a:cubicBezTo>
                <a:cubicBezTo>
                  <a:pt x="6656220" y="1440462"/>
                  <a:pt x="6544480" y="1332690"/>
                  <a:pt x="6404973" y="1384995"/>
                </a:cubicBezTo>
                <a:cubicBezTo>
                  <a:pt x="6265466" y="1437300"/>
                  <a:pt x="6154720" y="1349019"/>
                  <a:pt x="6009029" y="1384995"/>
                </a:cubicBezTo>
                <a:cubicBezTo>
                  <a:pt x="5863338" y="1420971"/>
                  <a:pt x="5444535" y="1311026"/>
                  <a:pt x="5240432" y="1384995"/>
                </a:cubicBezTo>
                <a:cubicBezTo>
                  <a:pt x="5036329" y="1458964"/>
                  <a:pt x="4796371" y="1328913"/>
                  <a:pt x="4564999" y="1384995"/>
                </a:cubicBezTo>
                <a:cubicBezTo>
                  <a:pt x="4333627" y="1441077"/>
                  <a:pt x="4180087" y="1328124"/>
                  <a:pt x="4075892" y="1384995"/>
                </a:cubicBezTo>
                <a:cubicBezTo>
                  <a:pt x="3971697" y="1441866"/>
                  <a:pt x="3716345" y="1362942"/>
                  <a:pt x="3586785" y="1384995"/>
                </a:cubicBezTo>
                <a:cubicBezTo>
                  <a:pt x="3457225" y="1407048"/>
                  <a:pt x="3171334" y="1351115"/>
                  <a:pt x="3004514" y="1384995"/>
                </a:cubicBezTo>
                <a:cubicBezTo>
                  <a:pt x="2837694" y="1418875"/>
                  <a:pt x="2489582" y="1356647"/>
                  <a:pt x="2235918" y="1384995"/>
                </a:cubicBezTo>
                <a:cubicBezTo>
                  <a:pt x="1982254" y="1413343"/>
                  <a:pt x="2027667" y="1384809"/>
                  <a:pt x="1839974" y="1384995"/>
                </a:cubicBezTo>
                <a:cubicBezTo>
                  <a:pt x="1652281" y="1385181"/>
                  <a:pt x="1507254" y="1379796"/>
                  <a:pt x="1257704" y="1384995"/>
                </a:cubicBezTo>
                <a:cubicBezTo>
                  <a:pt x="1008154" y="1390194"/>
                  <a:pt x="1046797" y="1337638"/>
                  <a:pt x="861760" y="1384995"/>
                </a:cubicBezTo>
                <a:cubicBezTo>
                  <a:pt x="676723" y="1432352"/>
                  <a:pt x="199299" y="1292193"/>
                  <a:pt x="0" y="1384995"/>
                </a:cubicBezTo>
                <a:cubicBezTo>
                  <a:pt x="-9817" y="1188964"/>
                  <a:pt x="55633" y="1063480"/>
                  <a:pt x="0" y="909480"/>
                </a:cubicBezTo>
                <a:cubicBezTo>
                  <a:pt x="-55633" y="755481"/>
                  <a:pt x="6119" y="631472"/>
                  <a:pt x="0" y="433965"/>
                </a:cubicBezTo>
                <a:cubicBezTo>
                  <a:pt x="-6119" y="236459"/>
                  <a:pt x="38164" y="10378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d’indiquer l’attribution de la Garantie jeune, dans le cadre du Contrat d’engagement jeune </a:t>
            </a:r>
          </a:p>
          <a:p>
            <a:pPr algn="just"/>
            <a:endParaRPr lang="fr-FR" sz="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sélectionner dans la fiche Entrepreneur/ onglet Situation/ champ « Allocations-Indemnisations »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3681268" y="3049540"/>
            <a:ext cx="4829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B050"/>
                </a:solidFill>
              </a:rPr>
              <a:t>Entrepreneur/ Situation/ Allocations-</a:t>
            </a:r>
            <a:r>
              <a:rPr lang="fr-FR" sz="1600" b="1" dirty="0" err="1">
                <a:solidFill>
                  <a:srgbClr val="00B050"/>
                </a:solidFill>
              </a:rPr>
              <a:t>Indémnisations</a:t>
            </a:r>
            <a:r>
              <a:rPr lang="fr-FR" sz="1600" b="1" dirty="0">
                <a:solidFill>
                  <a:srgbClr val="00B050"/>
                </a:solidFill>
              </a:rPr>
              <a:t>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DCB1EDA-F835-2DE2-02C5-5DA62BBE4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019" y="3429000"/>
            <a:ext cx="3956192" cy="311559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6411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TABLEAUX LIBRES/ AJOUT DU CHAMP « OBJECTIF »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10342767" cy="400110"/>
          </a:xfrm>
          <a:custGeom>
            <a:avLst/>
            <a:gdLst>
              <a:gd name="connsiteX0" fmla="*/ 0 w 10342767"/>
              <a:gd name="connsiteY0" fmla="*/ 0 h 400110"/>
              <a:gd name="connsiteX1" fmla="*/ 264315 w 10342767"/>
              <a:gd name="connsiteY1" fmla="*/ 0 h 400110"/>
              <a:gd name="connsiteX2" fmla="*/ 632058 w 10342767"/>
              <a:gd name="connsiteY2" fmla="*/ 0 h 400110"/>
              <a:gd name="connsiteX3" fmla="*/ 1413511 w 10342767"/>
              <a:gd name="connsiteY3" fmla="*/ 0 h 400110"/>
              <a:gd name="connsiteX4" fmla="*/ 1988110 w 10342767"/>
              <a:gd name="connsiteY4" fmla="*/ 0 h 400110"/>
              <a:gd name="connsiteX5" fmla="*/ 2562708 w 10342767"/>
              <a:gd name="connsiteY5" fmla="*/ 0 h 400110"/>
              <a:gd name="connsiteX6" fmla="*/ 2930451 w 10342767"/>
              <a:gd name="connsiteY6" fmla="*/ 0 h 400110"/>
              <a:gd name="connsiteX7" fmla="*/ 3194766 w 10342767"/>
              <a:gd name="connsiteY7" fmla="*/ 0 h 400110"/>
              <a:gd name="connsiteX8" fmla="*/ 3562509 w 10342767"/>
              <a:gd name="connsiteY8" fmla="*/ 0 h 400110"/>
              <a:gd name="connsiteX9" fmla="*/ 3930251 w 10342767"/>
              <a:gd name="connsiteY9" fmla="*/ 0 h 400110"/>
              <a:gd name="connsiteX10" fmla="*/ 4401422 w 10342767"/>
              <a:gd name="connsiteY10" fmla="*/ 0 h 400110"/>
              <a:gd name="connsiteX11" fmla="*/ 4976020 w 10342767"/>
              <a:gd name="connsiteY11" fmla="*/ 0 h 400110"/>
              <a:gd name="connsiteX12" fmla="*/ 5757474 w 10342767"/>
              <a:gd name="connsiteY12" fmla="*/ 0 h 400110"/>
              <a:gd name="connsiteX13" fmla="*/ 6538927 w 10342767"/>
              <a:gd name="connsiteY13" fmla="*/ 0 h 400110"/>
              <a:gd name="connsiteX14" fmla="*/ 7320381 w 10342767"/>
              <a:gd name="connsiteY14" fmla="*/ 0 h 400110"/>
              <a:gd name="connsiteX15" fmla="*/ 7894979 w 10342767"/>
              <a:gd name="connsiteY15" fmla="*/ 0 h 400110"/>
              <a:gd name="connsiteX16" fmla="*/ 8469577 w 10342767"/>
              <a:gd name="connsiteY16" fmla="*/ 0 h 400110"/>
              <a:gd name="connsiteX17" fmla="*/ 8837320 w 10342767"/>
              <a:gd name="connsiteY17" fmla="*/ 0 h 400110"/>
              <a:gd name="connsiteX18" fmla="*/ 9618773 w 10342767"/>
              <a:gd name="connsiteY18" fmla="*/ 0 h 400110"/>
              <a:gd name="connsiteX19" fmla="*/ 10342767 w 10342767"/>
              <a:gd name="connsiteY19" fmla="*/ 0 h 400110"/>
              <a:gd name="connsiteX20" fmla="*/ 10342767 w 10342767"/>
              <a:gd name="connsiteY20" fmla="*/ 400110 h 400110"/>
              <a:gd name="connsiteX21" fmla="*/ 9561313 w 10342767"/>
              <a:gd name="connsiteY21" fmla="*/ 400110 h 400110"/>
              <a:gd name="connsiteX22" fmla="*/ 8883288 w 10342767"/>
              <a:gd name="connsiteY22" fmla="*/ 400110 h 400110"/>
              <a:gd name="connsiteX23" fmla="*/ 8412117 w 10342767"/>
              <a:gd name="connsiteY23" fmla="*/ 400110 h 400110"/>
              <a:gd name="connsiteX24" fmla="*/ 7940947 w 10342767"/>
              <a:gd name="connsiteY24" fmla="*/ 400110 h 400110"/>
              <a:gd name="connsiteX25" fmla="*/ 7469776 w 10342767"/>
              <a:gd name="connsiteY25" fmla="*/ 400110 h 400110"/>
              <a:gd name="connsiteX26" fmla="*/ 7102033 w 10342767"/>
              <a:gd name="connsiteY26" fmla="*/ 400110 h 400110"/>
              <a:gd name="connsiteX27" fmla="*/ 6320580 w 10342767"/>
              <a:gd name="connsiteY27" fmla="*/ 400110 h 400110"/>
              <a:gd name="connsiteX28" fmla="*/ 5642554 w 10342767"/>
              <a:gd name="connsiteY28" fmla="*/ 400110 h 400110"/>
              <a:gd name="connsiteX29" fmla="*/ 5171384 w 10342767"/>
              <a:gd name="connsiteY29" fmla="*/ 400110 h 400110"/>
              <a:gd name="connsiteX30" fmla="*/ 4700213 w 10342767"/>
              <a:gd name="connsiteY30" fmla="*/ 400110 h 400110"/>
              <a:gd name="connsiteX31" fmla="*/ 4125615 w 10342767"/>
              <a:gd name="connsiteY31" fmla="*/ 400110 h 400110"/>
              <a:gd name="connsiteX32" fmla="*/ 3344161 w 10342767"/>
              <a:gd name="connsiteY32" fmla="*/ 400110 h 400110"/>
              <a:gd name="connsiteX33" fmla="*/ 2976419 w 10342767"/>
              <a:gd name="connsiteY33" fmla="*/ 400110 h 400110"/>
              <a:gd name="connsiteX34" fmla="*/ 2401820 w 10342767"/>
              <a:gd name="connsiteY34" fmla="*/ 400110 h 400110"/>
              <a:gd name="connsiteX35" fmla="*/ 2034078 w 10342767"/>
              <a:gd name="connsiteY35" fmla="*/ 400110 h 400110"/>
              <a:gd name="connsiteX36" fmla="*/ 1252624 w 10342767"/>
              <a:gd name="connsiteY36" fmla="*/ 400110 h 400110"/>
              <a:gd name="connsiteX37" fmla="*/ 574598 w 10342767"/>
              <a:gd name="connsiteY37" fmla="*/ 400110 h 400110"/>
              <a:gd name="connsiteX38" fmla="*/ 0 w 10342767"/>
              <a:gd name="connsiteY38" fmla="*/ 400110 h 400110"/>
              <a:gd name="connsiteX39" fmla="*/ 0 w 10342767"/>
              <a:gd name="connsiteY39" fmla="*/ 0 h 40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342767" h="400110" extrusionOk="0">
                <a:moveTo>
                  <a:pt x="0" y="0"/>
                </a:moveTo>
                <a:cubicBezTo>
                  <a:pt x="59556" y="-13489"/>
                  <a:pt x="156402" y="31563"/>
                  <a:pt x="264315" y="0"/>
                </a:cubicBezTo>
                <a:cubicBezTo>
                  <a:pt x="372228" y="-31563"/>
                  <a:pt x="546659" y="10568"/>
                  <a:pt x="632058" y="0"/>
                </a:cubicBezTo>
                <a:cubicBezTo>
                  <a:pt x="717457" y="-10568"/>
                  <a:pt x="1100518" y="49068"/>
                  <a:pt x="1413511" y="0"/>
                </a:cubicBezTo>
                <a:cubicBezTo>
                  <a:pt x="1726504" y="-49068"/>
                  <a:pt x="1833307" y="30660"/>
                  <a:pt x="1988110" y="0"/>
                </a:cubicBezTo>
                <a:cubicBezTo>
                  <a:pt x="2142913" y="-30660"/>
                  <a:pt x="2280990" y="39882"/>
                  <a:pt x="2562708" y="0"/>
                </a:cubicBezTo>
                <a:cubicBezTo>
                  <a:pt x="2844426" y="-39882"/>
                  <a:pt x="2748383" y="14169"/>
                  <a:pt x="2930451" y="0"/>
                </a:cubicBezTo>
                <a:cubicBezTo>
                  <a:pt x="3112519" y="-14169"/>
                  <a:pt x="3067879" y="26299"/>
                  <a:pt x="3194766" y="0"/>
                </a:cubicBezTo>
                <a:cubicBezTo>
                  <a:pt x="3321653" y="-26299"/>
                  <a:pt x="3466163" y="18882"/>
                  <a:pt x="3562509" y="0"/>
                </a:cubicBezTo>
                <a:cubicBezTo>
                  <a:pt x="3658855" y="-18882"/>
                  <a:pt x="3795687" y="22593"/>
                  <a:pt x="3930251" y="0"/>
                </a:cubicBezTo>
                <a:cubicBezTo>
                  <a:pt x="4064815" y="-22593"/>
                  <a:pt x="4252502" y="43782"/>
                  <a:pt x="4401422" y="0"/>
                </a:cubicBezTo>
                <a:cubicBezTo>
                  <a:pt x="4550342" y="-43782"/>
                  <a:pt x="4853416" y="24502"/>
                  <a:pt x="4976020" y="0"/>
                </a:cubicBezTo>
                <a:cubicBezTo>
                  <a:pt x="5098624" y="-24502"/>
                  <a:pt x="5426756" y="38780"/>
                  <a:pt x="5757474" y="0"/>
                </a:cubicBezTo>
                <a:cubicBezTo>
                  <a:pt x="6088192" y="-38780"/>
                  <a:pt x="6380723" y="34881"/>
                  <a:pt x="6538927" y="0"/>
                </a:cubicBezTo>
                <a:cubicBezTo>
                  <a:pt x="6697131" y="-34881"/>
                  <a:pt x="6938984" y="45654"/>
                  <a:pt x="7320381" y="0"/>
                </a:cubicBezTo>
                <a:cubicBezTo>
                  <a:pt x="7701778" y="-45654"/>
                  <a:pt x="7620725" y="15164"/>
                  <a:pt x="7894979" y="0"/>
                </a:cubicBezTo>
                <a:cubicBezTo>
                  <a:pt x="8169233" y="-15164"/>
                  <a:pt x="8343046" y="18536"/>
                  <a:pt x="8469577" y="0"/>
                </a:cubicBezTo>
                <a:cubicBezTo>
                  <a:pt x="8596108" y="-18536"/>
                  <a:pt x="8666057" y="38165"/>
                  <a:pt x="8837320" y="0"/>
                </a:cubicBezTo>
                <a:cubicBezTo>
                  <a:pt x="9008583" y="-38165"/>
                  <a:pt x="9337182" y="74073"/>
                  <a:pt x="9618773" y="0"/>
                </a:cubicBezTo>
                <a:cubicBezTo>
                  <a:pt x="9900364" y="-74073"/>
                  <a:pt x="10120616" y="85946"/>
                  <a:pt x="10342767" y="0"/>
                </a:cubicBezTo>
                <a:cubicBezTo>
                  <a:pt x="10387311" y="114102"/>
                  <a:pt x="10299145" y="295513"/>
                  <a:pt x="10342767" y="400110"/>
                </a:cubicBezTo>
                <a:cubicBezTo>
                  <a:pt x="9982315" y="425436"/>
                  <a:pt x="9833682" y="322431"/>
                  <a:pt x="9561313" y="400110"/>
                </a:cubicBezTo>
                <a:cubicBezTo>
                  <a:pt x="9288944" y="477789"/>
                  <a:pt x="9208182" y="383144"/>
                  <a:pt x="8883288" y="400110"/>
                </a:cubicBezTo>
                <a:cubicBezTo>
                  <a:pt x="8558394" y="417076"/>
                  <a:pt x="8636500" y="362034"/>
                  <a:pt x="8412117" y="400110"/>
                </a:cubicBezTo>
                <a:cubicBezTo>
                  <a:pt x="8187734" y="438186"/>
                  <a:pt x="8161747" y="352723"/>
                  <a:pt x="7940947" y="400110"/>
                </a:cubicBezTo>
                <a:cubicBezTo>
                  <a:pt x="7720147" y="447497"/>
                  <a:pt x="7633423" y="353530"/>
                  <a:pt x="7469776" y="400110"/>
                </a:cubicBezTo>
                <a:cubicBezTo>
                  <a:pt x="7306129" y="446690"/>
                  <a:pt x="7212170" y="390456"/>
                  <a:pt x="7102033" y="400110"/>
                </a:cubicBezTo>
                <a:cubicBezTo>
                  <a:pt x="6991896" y="409764"/>
                  <a:pt x="6572223" y="321786"/>
                  <a:pt x="6320580" y="400110"/>
                </a:cubicBezTo>
                <a:cubicBezTo>
                  <a:pt x="6068937" y="478434"/>
                  <a:pt x="5903854" y="364836"/>
                  <a:pt x="5642554" y="400110"/>
                </a:cubicBezTo>
                <a:cubicBezTo>
                  <a:pt x="5381254" y="435384"/>
                  <a:pt x="5331196" y="356978"/>
                  <a:pt x="5171384" y="400110"/>
                </a:cubicBezTo>
                <a:cubicBezTo>
                  <a:pt x="5011572" y="443242"/>
                  <a:pt x="4878032" y="365334"/>
                  <a:pt x="4700213" y="400110"/>
                </a:cubicBezTo>
                <a:cubicBezTo>
                  <a:pt x="4522394" y="434886"/>
                  <a:pt x="4400754" y="399348"/>
                  <a:pt x="4125615" y="400110"/>
                </a:cubicBezTo>
                <a:cubicBezTo>
                  <a:pt x="3850476" y="400872"/>
                  <a:pt x="3712783" y="387188"/>
                  <a:pt x="3344161" y="400110"/>
                </a:cubicBezTo>
                <a:cubicBezTo>
                  <a:pt x="2975539" y="413032"/>
                  <a:pt x="3130119" y="382944"/>
                  <a:pt x="2976419" y="400110"/>
                </a:cubicBezTo>
                <a:cubicBezTo>
                  <a:pt x="2822719" y="417276"/>
                  <a:pt x="2527096" y="383704"/>
                  <a:pt x="2401820" y="400110"/>
                </a:cubicBezTo>
                <a:cubicBezTo>
                  <a:pt x="2276544" y="416516"/>
                  <a:pt x="2209473" y="387912"/>
                  <a:pt x="2034078" y="400110"/>
                </a:cubicBezTo>
                <a:cubicBezTo>
                  <a:pt x="1858683" y="412308"/>
                  <a:pt x="1530593" y="336001"/>
                  <a:pt x="1252624" y="400110"/>
                </a:cubicBezTo>
                <a:cubicBezTo>
                  <a:pt x="974655" y="464219"/>
                  <a:pt x="777883" y="395450"/>
                  <a:pt x="574598" y="400110"/>
                </a:cubicBezTo>
                <a:cubicBezTo>
                  <a:pt x="371313" y="404770"/>
                  <a:pt x="167910" y="359218"/>
                  <a:pt x="0" y="400110"/>
                </a:cubicBezTo>
                <a:cubicBezTo>
                  <a:pt x="-15522" y="236638"/>
                  <a:pt x="40954" y="187895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Extraction des 2 champs « Etape du référentiel » et « Objectif »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F988989-AEB6-47B5-CD73-37C1B5916C19}"/>
              </a:ext>
            </a:extLst>
          </p:cNvPr>
          <p:cNvSpPr txBox="1"/>
          <p:nvPr/>
        </p:nvSpPr>
        <p:spPr>
          <a:xfrm>
            <a:off x="2298310" y="1902877"/>
            <a:ext cx="6349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Tableaux libres/ Champs à afficher / Entité Action – partie action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4C0BB50-E39C-8377-8492-23BAA125D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815" y="2330571"/>
            <a:ext cx="6602287" cy="426175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0194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LIVRABLE/ CHAMP « ID porteur»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6" y="1212175"/>
            <a:ext cx="10342767" cy="1015663"/>
          </a:xfrm>
          <a:custGeom>
            <a:avLst/>
            <a:gdLst>
              <a:gd name="connsiteX0" fmla="*/ 0 w 10342767"/>
              <a:gd name="connsiteY0" fmla="*/ 0 h 1015663"/>
              <a:gd name="connsiteX1" fmla="*/ 264315 w 10342767"/>
              <a:gd name="connsiteY1" fmla="*/ 0 h 1015663"/>
              <a:gd name="connsiteX2" fmla="*/ 632058 w 10342767"/>
              <a:gd name="connsiteY2" fmla="*/ 0 h 1015663"/>
              <a:gd name="connsiteX3" fmla="*/ 1413511 w 10342767"/>
              <a:gd name="connsiteY3" fmla="*/ 0 h 1015663"/>
              <a:gd name="connsiteX4" fmla="*/ 1988110 w 10342767"/>
              <a:gd name="connsiteY4" fmla="*/ 0 h 1015663"/>
              <a:gd name="connsiteX5" fmla="*/ 2562708 w 10342767"/>
              <a:gd name="connsiteY5" fmla="*/ 0 h 1015663"/>
              <a:gd name="connsiteX6" fmla="*/ 2930451 w 10342767"/>
              <a:gd name="connsiteY6" fmla="*/ 0 h 1015663"/>
              <a:gd name="connsiteX7" fmla="*/ 3194766 w 10342767"/>
              <a:gd name="connsiteY7" fmla="*/ 0 h 1015663"/>
              <a:gd name="connsiteX8" fmla="*/ 3562509 w 10342767"/>
              <a:gd name="connsiteY8" fmla="*/ 0 h 1015663"/>
              <a:gd name="connsiteX9" fmla="*/ 3930251 w 10342767"/>
              <a:gd name="connsiteY9" fmla="*/ 0 h 1015663"/>
              <a:gd name="connsiteX10" fmla="*/ 4401422 w 10342767"/>
              <a:gd name="connsiteY10" fmla="*/ 0 h 1015663"/>
              <a:gd name="connsiteX11" fmla="*/ 4976020 w 10342767"/>
              <a:gd name="connsiteY11" fmla="*/ 0 h 1015663"/>
              <a:gd name="connsiteX12" fmla="*/ 5757474 w 10342767"/>
              <a:gd name="connsiteY12" fmla="*/ 0 h 1015663"/>
              <a:gd name="connsiteX13" fmla="*/ 6538927 w 10342767"/>
              <a:gd name="connsiteY13" fmla="*/ 0 h 1015663"/>
              <a:gd name="connsiteX14" fmla="*/ 7320381 w 10342767"/>
              <a:gd name="connsiteY14" fmla="*/ 0 h 1015663"/>
              <a:gd name="connsiteX15" fmla="*/ 7894979 w 10342767"/>
              <a:gd name="connsiteY15" fmla="*/ 0 h 1015663"/>
              <a:gd name="connsiteX16" fmla="*/ 8469577 w 10342767"/>
              <a:gd name="connsiteY16" fmla="*/ 0 h 1015663"/>
              <a:gd name="connsiteX17" fmla="*/ 8837320 w 10342767"/>
              <a:gd name="connsiteY17" fmla="*/ 0 h 1015663"/>
              <a:gd name="connsiteX18" fmla="*/ 9618773 w 10342767"/>
              <a:gd name="connsiteY18" fmla="*/ 0 h 1015663"/>
              <a:gd name="connsiteX19" fmla="*/ 10342767 w 10342767"/>
              <a:gd name="connsiteY19" fmla="*/ 0 h 1015663"/>
              <a:gd name="connsiteX20" fmla="*/ 10342767 w 10342767"/>
              <a:gd name="connsiteY20" fmla="*/ 477362 h 1015663"/>
              <a:gd name="connsiteX21" fmla="*/ 10342767 w 10342767"/>
              <a:gd name="connsiteY21" fmla="*/ 1015663 h 1015663"/>
              <a:gd name="connsiteX22" fmla="*/ 9664741 w 10342767"/>
              <a:gd name="connsiteY22" fmla="*/ 1015663 h 1015663"/>
              <a:gd name="connsiteX23" fmla="*/ 9193571 w 10342767"/>
              <a:gd name="connsiteY23" fmla="*/ 1015663 h 1015663"/>
              <a:gd name="connsiteX24" fmla="*/ 8722400 w 10342767"/>
              <a:gd name="connsiteY24" fmla="*/ 1015663 h 1015663"/>
              <a:gd name="connsiteX25" fmla="*/ 8251230 w 10342767"/>
              <a:gd name="connsiteY25" fmla="*/ 1015663 h 1015663"/>
              <a:gd name="connsiteX26" fmla="*/ 7883487 w 10342767"/>
              <a:gd name="connsiteY26" fmla="*/ 1015663 h 1015663"/>
              <a:gd name="connsiteX27" fmla="*/ 7102033 w 10342767"/>
              <a:gd name="connsiteY27" fmla="*/ 1015663 h 1015663"/>
              <a:gd name="connsiteX28" fmla="*/ 6424008 w 10342767"/>
              <a:gd name="connsiteY28" fmla="*/ 1015663 h 1015663"/>
              <a:gd name="connsiteX29" fmla="*/ 5952837 w 10342767"/>
              <a:gd name="connsiteY29" fmla="*/ 1015663 h 1015663"/>
              <a:gd name="connsiteX30" fmla="*/ 5481667 w 10342767"/>
              <a:gd name="connsiteY30" fmla="*/ 1015663 h 1015663"/>
              <a:gd name="connsiteX31" fmla="*/ 4907068 w 10342767"/>
              <a:gd name="connsiteY31" fmla="*/ 1015663 h 1015663"/>
              <a:gd name="connsiteX32" fmla="*/ 4125615 w 10342767"/>
              <a:gd name="connsiteY32" fmla="*/ 1015663 h 1015663"/>
              <a:gd name="connsiteX33" fmla="*/ 3757872 w 10342767"/>
              <a:gd name="connsiteY33" fmla="*/ 1015663 h 1015663"/>
              <a:gd name="connsiteX34" fmla="*/ 3183274 w 10342767"/>
              <a:gd name="connsiteY34" fmla="*/ 1015663 h 1015663"/>
              <a:gd name="connsiteX35" fmla="*/ 2815531 w 10342767"/>
              <a:gd name="connsiteY35" fmla="*/ 1015663 h 1015663"/>
              <a:gd name="connsiteX36" fmla="*/ 2034078 w 10342767"/>
              <a:gd name="connsiteY36" fmla="*/ 1015663 h 1015663"/>
              <a:gd name="connsiteX37" fmla="*/ 1356052 w 10342767"/>
              <a:gd name="connsiteY37" fmla="*/ 1015663 h 1015663"/>
              <a:gd name="connsiteX38" fmla="*/ 574598 w 10342767"/>
              <a:gd name="connsiteY38" fmla="*/ 1015663 h 1015663"/>
              <a:gd name="connsiteX39" fmla="*/ 0 w 10342767"/>
              <a:gd name="connsiteY39" fmla="*/ 1015663 h 1015663"/>
              <a:gd name="connsiteX40" fmla="*/ 0 w 10342767"/>
              <a:gd name="connsiteY40" fmla="*/ 517988 h 1015663"/>
              <a:gd name="connsiteX41" fmla="*/ 0 w 10342767"/>
              <a:gd name="connsiteY41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342767" h="1015663" extrusionOk="0">
                <a:moveTo>
                  <a:pt x="0" y="0"/>
                </a:moveTo>
                <a:cubicBezTo>
                  <a:pt x="59556" y="-13489"/>
                  <a:pt x="156402" y="31563"/>
                  <a:pt x="264315" y="0"/>
                </a:cubicBezTo>
                <a:cubicBezTo>
                  <a:pt x="372228" y="-31563"/>
                  <a:pt x="546659" y="10568"/>
                  <a:pt x="632058" y="0"/>
                </a:cubicBezTo>
                <a:cubicBezTo>
                  <a:pt x="717457" y="-10568"/>
                  <a:pt x="1100518" y="49068"/>
                  <a:pt x="1413511" y="0"/>
                </a:cubicBezTo>
                <a:cubicBezTo>
                  <a:pt x="1726504" y="-49068"/>
                  <a:pt x="1833307" y="30660"/>
                  <a:pt x="1988110" y="0"/>
                </a:cubicBezTo>
                <a:cubicBezTo>
                  <a:pt x="2142913" y="-30660"/>
                  <a:pt x="2280990" y="39882"/>
                  <a:pt x="2562708" y="0"/>
                </a:cubicBezTo>
                <a:cubicBezTo>
                  <a:pt x="2844426" y="-39882"/>
                  <a:pt x="2748383" y="14169"/>
                  <a:pt x="2930451" y="0"/>
                </a:cubicBezTo>
                <a:cubicBezTo>
                  <a:pt x="3112519" y="-14169"/>
                  <a:pt x="3067879" y="26299"/>
                  <a:pt x="3194766" y="0"/>
                </a:cubicBezTo>
                <a:cubicBezTo>
                  <a:pt x="3321653" y="-26299"/>
                  <a:pt x="3466163" y="18882"/>
                  <a:pt x="3562509" y="0"/>
                </a:cubicBezTo>
                <a:cubicBezTo>
                  <a:pt x="3658855" y="-18882"/>
                  <a:pt x="3795687" y="22593"/>
                  <a:pt x="3930251" y="0"/>
                </a:cubicBezTo>
                <a:cubicBezTo>
                  <a:pt x="4064815" y="-22593"/>
                  <a:pt x="4252502" y="43782"/>
                  <a:pt x="4401422" y="0"/>
                </a:cubicBezTo>
                <a:cubicBezTo>
                  <a:pt x="4550342" y="-43782"/>
                  <a:pt x="4853416" y="24502"/>
                  <a:pt x="4976020" y="0"/>
                </a:cubicBezTo>
                <a:cubicBezTo>
                  <a:pt x="5098624" y="-24502"/>
                  <a:pt x="5426756" y="38780"/>
                  <a:pt x="5757474" y="0"/>
                </a:cubicBezTo>
                <a:cubicBezTo>
                  <a:pt x="6088192" y="-38780"/>
                  <a:pt x="6380723" y="34881"/>
                  <a:pt x="6538927" y="0"/>
                </a:cubicBezTo>
                <a:cubicBezTo>
                  <a:pt x="6697131" y="-34881"/>
                  <a:pt x="6938984" y="45654"/>
                  <a:pt x="7320381" y="0"/>
                </a:cubicBezTo>
                <a:cubicBezTo>
                  <a:pt x="7701778" y="-45654"/>
                  <a:pt x="7620725" y="15164"/>
                  <a:pt x="7894979" y="0"/>
                </a:cubicBezTo>
                <a:cubicBezTo>
                  <a:pt x="8169233" y="-15164"/>
                  <a:pt x="8343046" y="18536"/>
                  <a:pt x="8469577" y="0"/>
                </a:cubicBezTo>
                <a:cubicBezTo>
                  <a:pt x="8596108" y="-18536"/>
                  <a:pt x="8666057" y="38165"/>
                  <a:pt x="8837320" y="0"/>
                </a:cubicBezTo>
                <a:cubicBezTo>
                  <a:pt x="9008583" y="-38165"/>
                  <a:pt x="9337182" y="74073"/>
                  <a:pt x="9618773" y="0"/>
                </a:cubicBezTo>
                <a:cubicBezTo>
                  <a:pt x="9900364" y="-74073"/>
                  <a:pt x="10120616" y="85946"/>
                  <a:pt x="10342767" y="0"/>
                </a:cubicBezTo>
                <a:cubicBezTo>
                  <a:pt x="10364985" y="135832"/>
                  <a:pt x="10297968" y="263921"/>
                  <a:pt x="10342767" y="477362"/>
                </a:cubicBezTo>
                <a:cubicBezTo>
                  <a:pt x="10387566" y="690803"/>
                  <a:pt x="10302405" y="905939"/>
                  <a:pt x="10342767" y="1015663"/>
                </a:cubicBezTo>
                <a:cubicBezTo>
                  <a:pt x="10111708" y="1063917"/>
                  <a:pt x="9992407" y="999201"/>
                  <a:pt x="9664741" y="1015663"/>
                </a:cubicBezTo>
                <a:cubicBezTo>
                  <a:pt x="9337075" y="1032125"/>
                  <a:pt x="9411393" y="968969"/>
                  <a:pt x="9193571" y="1015663"/>
                </a:cubicBezTo>
                <a:cubicBezTo>
                  <a:pt x="8975749" y="1062357"/>
                  <a:pt x="8948919" y="977159"/>
                  <a:pt x="8722400" y="1015663"/>
                </a:cubicBezTo>
                <a:cubicBezTo>
                  <a:pt x="8495881" y="1054167"/>
                  <a:pt x="8411295" y="963079"/>
                  <a:pt x="8251230" y="1015663"/>
                </a:cubicBezTo>
                <a:cubicBezTo>
                  <a:pt x="8091165" y="1068247"/>
                  <a:pt x="7993624" y="1006009"/>
                  <a:pt x="7883487" y="1015663"/>
                </a:cubicBezTo>
                <a:cubicBezTo>
                  <a:pt x="7773350" y="1025317"/>
                  <a:pt x="7357913" y="939348"/>
                  <a:pt x="7102033" y="1015663"/>
                </a:cubicBezTo>
                <a:cubicBezTo>
                  <a:pt x="6846153" y="1091978"/>
                  <a:pt x="6681233" y="978756"/>
                  <a:pt x="6424008" y="1015663"/>
                </a:cubicBezTo>
                <a:cubicBezTo>
                  <a:pt x="6166784" y="1052570"/>
                  <a:pt x="6119264" y="981482"/>
                  <a:pt x="5952837" y="1015663"/>
                </a:cubicBezTo>
                <a:cubicBezTo>
                  <a:pt x="5786410" y="1049844"/>
                  <a:pt x="5651979" y="979283"/>
                  <a:pt x="5481667" y="1015663"/>
                </a:cubicBezTo>
                <a:cubicBezTo>
                  <a:pt x="5311355" y="1052043"/>
                  <a:pt x="5182648" y="948577"/>
                  <a:pt x="4907068" y="1015663"/>
                </a:cubicBezTo>
                <a:cubicBezTo>
                  <a:pt x="4631488" y="1082749"/>
                  <a:pt x="4490695" y="998135"/>
                  <a:pt x="4125615" y="1015663"/>
                </a:cubicBezTo>
                <a:cubicBezTo>
                  <a:pt x="3760535" y="1033191"/>
                  <a:pt x="3919601" y="1009736"/>
                  <a:pt x="3757872" y="1015663"/>
                </a:cubicBezTo>
                <a:cubicBezTo>
                  <a:pt x="3596143" y="1021590"/>
                  <a:pt x="3301202" y="996832"/>
                  <a:pt x="3183274" y="1015663"/>
                </a:cubicBezTo>
                <a:cubicBezTo>
                  <a:pt x="3065346" y="1034494"/>
                  <a:pt x="2997349" y="1007440"/>
                  <a:pt x="2815531" y="1015663"/>
                </a:cubicBezTo>
                <a:cubicBezTo>
                  <a:pt x="2633713" y="1023886"/>
                  <a:pt x="2306997" y="950640"/>
                  <a:pt x="2034078" y="1015663"/>
                </a:cubicBezTo>
                <a:cubicBezTo>
                  <a:pt x="1761159" y="1080686"/>
                  <a:pt x="1559337" y="1011003"/>
                  <a:pt x="1356052" y="1015663"/>
                </a:cubicBezTo>
                <a:cubicBezTo>
                  <a:pt x="1152767" y="1020323"/>
                  <a:pt x="741386" y="999597"/>
                  <a:pt x="574598" y="1015663"/>
                </a:cubicBezTo>
                <a:cubicBezTo>
                  <a:pt x="407810" y="1031729"/>
                  <a:pt x="240445" y="967652"/>
                  <a:pt x="0" y="1015663"/>
                </a:cubicBezTo>
                <a:cubicBezTo>
                  <a:pt x="-1203" y="909278"/>
                  <a:pt x="57096" y="724426"/>
                  <a:pt x="0" y="517988"/>
                </a:cubicBezTo>
                <a:cubicBezTo>
                  <a:pt x="-57096" y="311551"/>
                  <a:pt x="15600" y="12101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faire remonter l’ID de la personne (entrepreneur) dans un livrable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b="0" i="0" dirty="0">
                <a:solidFill>
                  <a:srgbClr val="333333"/>
                </a:solidFill>
                <a:effectLst/>
                <a:latin typeface="ITCAvantGardeStd-Md"/>
              </a:rPr>
              <a:t>     </a:t>
            </a:r>
            <a:r>
              <a:rPr lang="fr-FR" b="0" i="0" dirty="0">
                <a:solidFill>
                  <a:srgbClr val="333333"/>
                </a:solidFill>
                <a:effectLst/>
              </a:rPr>
              <a:t>${</a:t>
            </a:r>
            <a:r>
              <a:rPr lang="fr-FR" b="0" i="0" dirty="0" err="1">
                <a:solidFill>
                  <a:srgbClr val="333333"/>
                </a:solidFill>
                <a:effectLst/>
              </a:rPr>
              <a:t>personne_numero_porteur</a:t>
            </a:r>
            <a:r>
              <a:rPr lang="fr-FR" b="0" i="0" dirty="0">
                <a:solidFill>
                  <a:srgbClr val="333333"/>
                </a:solidFill>
                <a:effectLst/>
              </a:rPr>
              <a:t>}</a:t>
            </a:r>
            <a:endParaRPr lang="fr-FR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766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6025</TotalTime>
  <Words>897</Words>
  <Application>Microsoft Office PowerPoint</Application>
  <PresentationFormat>Grand écran</PresentationFormat>
  <Paragraphs>118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ITC Avant Garde Std Bk</vt:lpstr>
      <vt:lpstr>ITCAvantGardeStd-Md</vt:lpstr>
      <vt:lpstr>Thème Office</vt:lpstr>
      <vt:lpstr>RDV JUNGO Actualités – Utilisation</vt:lpstr>
      <vt:lpstr>Présentation PowerPoint</vt:lpstr>
      <vt:lpstr>|NOUVEAUTES| au 6 juin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|CORRECTIONS|  Sur vos bases depuis le 6 juin</vt:lpstr>
      <vt:lpstr>Présentation PowerPoint</vt:lpstr>
      <vt:lpstr>Présentation PowerPoint</vt:lpstr>
      <vt:lpstr>|A DISCUTER| Modifications à valider</vt:lpstr>
      <vt:lpstr>Présentation PowerPoint</vt:lpstr>
      <vt:lpstr>MERCI  DE VOTRE ATTENTION  et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Guitton</dc:creator>
  <cp:lastModifiedBy>Alexandra Guitton</cp:lastModifiedBy>
  <cp:revision>170</cp:revision>
  <dcterms:created xsi:type="dcterms:W3CDTF">2020-06-25T16:47:11Z</dcterms:created>
  <dcterms:modified xsi:type="dcterms:W3CDTF">2022-06-08T16:26:39Z</dcterms:modified>
</cp:coreProperties>
</file>