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8" r:id="rId2"/>
    <p:sldId id="367" r:id="rId3"/>
    <p:sldId id="478" r:id="rId4"/>
    <p:sldId id="391" r:id="rId5"/>
    <p:sldId id="392" r:id="rId6"/>
    <p:sldId id="305" r:id="rId7"/>
    <p:sldId id="479" r:id="rId8"/>
    <p:sldId id="448" r:id="rId9"/>
    <p:sldId id="476" r:id="rId10"/>
    <p:sldId id="477" r:id="rId11"/>
    <p:sldId id="480" r:id="rId12"/>
    <p:sldId id="482" r:id="rId13"/>
    <p:sldId id="485" r:id="rId14"/>
    <p:sldId id="483" r:id="rId15"/>
    <p:sldId id="486" r:id="rId16"/>
    <p:sldId id="487" r:id="rId17"/>
    <p:sldId id="406" r:id="rId18"/>
    <p:sldId id="445" r:id="rId19"/>
    <p:sldId id="345" r:id="rId20"/>
    <p:sldId id="489" r:id="rId21"/>
    <p:sldId id="490" r:id="rId22"/>
    <p:sldId id="488" r:id="rId23"/>
    <p:sldId id="491" r:id="rId24"/>
    <p:sldId id="369" r:id="rId25"/>
    <p:sldId id="475" r:id="rId26"/>
    <p:sldId id="474" r:id="rId27"/>
    <p:sldId id="360" r:id="rId28"/>
    <p:sldId id="493" r:id="rId29"/>
    <p:sldId id="446" r:id="rId30"/>
    <p:sldId id="456" r:id="rId31"/>
    <p:sldId id="317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79E"/>
    <a:srgbClr val="00CCFF"/>
    <a:srgbClr val="FF9999"/>
    <a:srgbClr val="FFFFCC"/>
    <a:srgbClr val="33CCFF"/>
    <a:srgbClr val="66CCFF"/>
    <a:srgbClr val="CC0000"/>
    <a:srgbClr val="FFCCCC"/>
    <a:srgbClr val="FFCC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 varScale="1">
        <p:scale>
          <a:sx n="80" d="100"/>
          <a:sy n="80" d="100"/>
        </p:scale>
        <p:origin x="46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22AC6-73B7-4EB0-847E-F7C5A7D1725E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1F4DA-5627-4B41-8C57-5AF77D9ED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68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C7ECA0-8FF1-4C9C-9D5C-8322B0516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2B1846-4D55-4238-A58D-F943D1735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45EEF9-6FDC-4EAA-8669-525759F3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42F525-CDED-45C6-A065-786D3D1F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2C97BA-C456-4A1A-98CD-D2D3AB17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64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5218EA-8BA5-4EBF-8930-6BBFE985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AFA85F-D9CF-4FFF-98BA-5AE5EC5E1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9EBDC9-7E59-44DA-9166-BD12FC0B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ECC181-0B3E-48AB-A759-4020A9A9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78EF42-57CC-4D73-91EC-0460AFCE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79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FD7FC22-569F-427B-BB5B-15199DEE8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6653FF-C5BF-4444-99D2-6DBA4A55D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6C1CFA-9B62-43AD-95D2-036A5D201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46A19A-ACDA-4C18-B491-791A6C219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949BA3-93FC-467E-B3E4-97E7BDF1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90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E2FE9A-7CD6-45CD-B61C-05F5EB3D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7C89E2-8276-4E39-B50D-1ED93B98F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622EF7-EEC1-45FE-B77F-8ACC73D4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FFFDDB-0B92-44B3-A0FB-CD1E9B257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35B44C-787C-4017-A5CE-D822B6BB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4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B52A-C430-42B9-9473-A4C93253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E575AD-9E46-428C-8543-C226B3000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238302-D8DA-4E4D-8B38-8A838DFF7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09EE05-5E5A-42F4-A946-9AA273AA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07D7D0-ED49-42B2-8B5A-B0B3CE0F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72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F35208-C743-4038-A671-0321D8BD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75169B-5D17-4B1E-A1EE-34F380BEF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EF5BBD-63CE-4B93-B431-08F377E99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D8EC65-D8A0-4333-BA48-89AD595D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3A7C7B-B4EE-4C32-83A9-597828F8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BD0D46-249D-4D96-AB81-4860A2658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97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08D4E9-2BDD-4862-B7B3-6FF3ECE19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CA2B8D-70E6-4DA7-9F3D-E5860926E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6B2336-007E-433C-9A82-80BC34B75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F82234C-5E2D-42C0-9D25-545AC105A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43106D-5260-40B2-93E3-97C040152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F85B576-8FB4-4FB8-8DE8-0AFEA72C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727A09D-767A-458A-8554-256A7C39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A04DCA-F16C-4083-83F7-A6F555E6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77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764A2-B9E8-468B-8D5D-AA61F732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1E1D414-BD26-49DB-A7C1-F3FA3C4E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C057F2-7971-4F22-8055-6E273FC8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FD37B5-13C9-4569-AE21-3D139AFE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35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1CE600-C83C-4F58-B9BC-5F856E60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750BB8-C909-4C9D-9F8E-0EB78F154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C49B51-CB38-4D70-8390-411DD0AD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27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E5393-CEC5-40CB-822C-674A6460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621011-414B-4D9A-A59C-8AC2CB098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32A5CC-BD2D-4291-A11F-07F744E7E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E567CB-A779-46C5-B651-A698C9FCC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928D67-975A-4BA6-9805-3D72EAA6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5D14C6-B641-43E4-9284-0EE580D0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48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DFFE86-7F97-42A9-8993-EA5BA29F9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D781BE-5553-4EB6-A57B-D3B94152D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7F447D-BA74-4558-8228-1098B9ED6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2D2532-3FCA-411A-92E3-9B969A03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0111-CF7C-4B15-81A8-A6141E9BE74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FDDE16-9050-4670-9489-FF31BD805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7A5C5D-36F0-4C61-B85C-8386E53F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99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FAB3E89-3D78-4319-9275-8C658037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3FBA76-391B-4BDF-899E-8EF46098F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60F19E-1FA4-404F-835B-3A04D23497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0111-CF7C-4B15-81A8-A6141E9BE74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B1AC7F-9541-4291-B727-21336D7DF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6C9801-DC04-41BB-B2C5-DE837B717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EAC28-BD64-46CE-BD39-C4B3F2E4E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24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>
            <a:extLst>
              <a:ext uri="{FF2B5EF4-FFF2-40B4-BE49-F238E27FC236}">
                <a16:creationId xmlns:a16="http://schemas.microsoft.com/office/drawing/2014/main" id="{CA447835-DC3B-49F7-A6C3-28F9E1F9F325}"/>
              </a:ext>
            </a:extLst>
          </p:cNvPr>
          <p:cNvSpPr/>
          <p:nvPr/>
        </p:nvSpPr>
        <p:spPr>
          <a:xfrm>
            <a:off x="6665034" y="0"/>
            <a:ext cx="3228975" cy="6858000"/>
          </a:xfrm>
          <a:prstGeom prst="rtTriangl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41F8FA-E886-4114-B2C0-351BD6D678BF}"/>
              </a:ext>
            </a:extLst>
          </p:cNvPr>
          <p:cNvSpPr/>
          <p:nvPr/>
        </p:nvSpPr>
        <p:spPr>
          <a:xfrm>
            <a:off x="0" y="0"/>
            <a:ext cx="6677025" cy="68580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48" y="463472"/>
            <a:ext cx="2208740" cy="1419116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978A6C-33D2-4C5B-AAA0-C361F59D7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01215" y="6202975"/>
            <a:ext cx="3001885" cy="673037"/>
          </a:xfrm>
        </p:spPr>
        <p:txBody>
          <a:bodyPr/>
          <a:lstStyle/>
          <a:p>
            <a:pPr algn="r"/>
            <a:r>
              <a:rPr lang="fr-FR" sz="2400" dirty="0">
                <a:solidFill>
                  <a:schemeClr val="bg1"/>
                </a:solidFill>
                <a:latin typeface="ITC Avant Garde Std Bk" panose="020B0502020202020204" pitchFamily="34" charset="0"/>
                <a:ea typeface="+mj-ea"/>
                <a:cs typeface="+mj-cs"/>
              </a:rPr>
              <a:t>le 18 mai 2022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543D0843-22B6-40FB-BBE6-37E2B4AC9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43" y="1706553"/>
            <a:ext cx="7428518" cy="2387600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ITC Avant Garde Std Bk" panose="020B0502020202020204" pitchFamily="34" charset="0"/>
              </a:rPr>
              <a:t>RDV JUNGO</a:t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  <a:latin typeface="ITC Avant Garde Std Bk" panose="020B0502020202020204" pitchFamily="34" charset="0"/>
              </a:rPr>
            </a:br>
            <a:r>
              <a:rPr lang="fr-FR" sz="6000" dirty="0">
                <a:solidFill>
                  <a:schemeClr val="accent1">
                    <a:lumMod val="75000"/>
                  </a:schemeClr>
                </a:solidFill>
                <a:latin typeface="ITC Avant Garde Std Bk" panose="020B0502020202020204" pitchFamily="34" charset="0"/>
              </a:rPr>
              <a:t>Actualités – Utilisation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38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551576" y="843814"/>
            <a:ext cx="943604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73856A3-B86A-4F12-9317-EDE0FC35A496}"/>
              </a:ext>
            </a:extLst>
          </p:cNvPr>
          <p:cNvSpPr txBox="1"/>
          <p:nvPr/>
        </p:nvSpPr>
        <p:spPr>
          <a:xfrm>
            <a:off x="551577" y="1277081"/>
            <a:ext cx="10493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Possibilité de créer une action de la fiche Partenaire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-&gt; Onglet Action/ bouton « créer par l’agenda utilisateur »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endParaRPr lang="fr-FR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Renvoi direct sur l'Agenda Utilisateur 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pour choisir la date et heure du rdv, 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afin d'avoir une visibilité directe sur les disponibilités de l'Intervenant à la création de l'action.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endParaRPr lang="fr-FR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Pouvoir sélectionner les contacts du Partenaire 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dans la pop-up Action/Participant ; 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ce sont les contacts des fiches Partenaires/onglet Identité/tableau "liste contacts" qui doivent remonter dans le champ "personne"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endParaRPr lang="fr-FR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Possibilité de revenir sur la fiche Partenaire/onglet action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, via le fil d'ariane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endParaRPr lang="fr-FR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Tableau des actions 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  - Visualisation des actions dans le tableau des actions (fiche Structure/onglet Actions)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 -  Accès à la fiche Action détaillé et à l’action via l’agenda utilisateur directement du Tableau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 -  Possibilité de supprimer l’action directement du Tableau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 - Ajout de la colonne « Intervenant »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85164C-AC03-4A64-A256-02B457760F0A}"/>
              </a:ext>
            </a:extLst>
          </p:cNvPr>
          <p:cNvSpPr txBox="1"/>
          <p:nvPr/>
        </p:nvSpPr>
        <p:spPr>
          <a:xfrm>
            <a:off x="451140" y="259039"/>
            <a:ext cx="86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ENTREPRISES PARTENAIRES/ CREATION D’ACTIONS</a:t>
            </a:r>
          </a:p>
        </p:txBody>
      </p:sp>
    </p:spTree>
    <p:extLst>
      <p:ext uri="{BB962C8B-B14F-4D97-AF65-F5344CB8AC3E}">
        <p14:creationId xmlns:p14="http://schemas.microsoft.com/office/powerpoint/2010/main" val="1567187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604127" y="1232700"/>
            <a:ext cx="943604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1C18CD6-782F-4560-81A5-3E1B7AF2FED0}"/>
              </a:ext>
            </a:extLst>
          </p:cNvPr>
          <p:cNvSpPr txBox="1"/>
          <p:nvPr/>
        </p:nvSpPr>
        <p:spPr>
          <a:xfrm>
            <a:off x="503691" y="92247"/>
            <a:ext cx="9536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REQUETE/ EXTRACTION SUR LA 1ère, PROCHAINE ou DERNIERE ACTION</a:t>
            </a:r>
          </a:p>
        </p:txBody>
      </p: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48FCAE0-5AE3-40CB-B7A8-6304A9E0D697}"/>
              </a:ext>
            </a:extLst>
          </p:cNvPr>
          <p:cNvSpPr txBox="1"/>
          <p:nvPr/>
        </p:nvSpPr>
        <p:spPr>
          <a:xfrm>
            <a:off x="604127" y="1516649"/>
            <a:ext cx="10668806" cy="5139869"/>
          </a:xfrm>
          <a:custGeom>
            <a:avLst/>
            <a:gdLst>
              <a:gd name="connsiteX0" fmla="*/ 0 w 10668806"/>
              <a:gd name="connsiteY0" fmla="*/ 0 h 5139869"/>
              <a:gd name="connsiteX1" fmla="*/ 272647 w 10668806"/>
              <a:gd name="connsiteY1" fmla="*/ 0 h 5139869"/>
              <a:gd name="connsiteX2" fmla="*/ 651983 w 10668806"/>
              <a:gd name="connsiteY2" fmla="*/ 0 h 5139869"/>
              <a:gd name="connsiteX3" fmla="*/ 1458070 w 10668806"/>
              <a:gd name="connsiteY3" fmla="*/ 0 h 5139869"/>
              <a:gd name="connsiteX4" fmla="*/ 2050782 w 10668806"/>
              <a:gd name="connsiteY4" fmla="*/ 0 h 5139869"/>
              <a:gd name="connsiteX5" fmla="*/ 2643493 w 10668806"/>
              <a:gd name="connsiteY5" fmla="*/ 0 h 5139869"/>
              <a:gd name="connsiteX6" fmla="*/ 3022828 w 10668806"/>
              <a:gd name="connsiteY6" fmla="*/ 0 h 5139869"/>
              <a:gd name="connsiteX7" fmla="*/ 3295476 w 10668806"/>
              <a:gd name="connsiteY7" fmla="*/ 0 h 5139869"/>
              <a:gd name="connsiteX8" fmla="*/ 3674811 w 10668806"/>
              <a:gd name="connsiteY8" fmla="*/ 0 h 5139869"/>
              <a:gd name="connsiteX9" fmla="*/ 4054146 w 10668806"/>
              <a:gd name="connsiteY9" fmla="*/ 0 h 5139869"/>
              <a:gd name="connsiteX10" fmla="*/ 4540170 w 10668806"/>
              <a:gd name="connsiteY10" fmla="*/ 0 h 5139869"/>
              <a:gd name="connsiteX11" fmla="*/ 5132881 w 10668806"/>
              <a:gd name="connsiteY11" fmla="*/ 0 h 5139869"/>
              <a:gd name="connsiteX12" fmla="*/ 5938969 w 10668806"/>
              <a:gd name="connsiteY12" fmla="*/ 0 h 5139869"/>
              <a:gd name="connsiteX13" fmla="*/ 6745056 w 10668806"/>
              <a:gd name="connsiteY13" fmla="*/ 0 h 5139869"/>
              <a:gd name="connsiteX14" fmla="*/ 7551144 w 10668806"/>
              <a:gd name="connsiteY14" fmla="*/ 0 h 5139869"/>
              <a:gd name="connsiteX15" fmla="*/ 8143855 w 10668806"/>
              <a:gd name="connsiteY15" fmla="*/ 0 h 5139869"/>
              <a:gd name="connsiteX16" fmla="*/ 8736567 w 10668806"/>
              <a:gd name="connsiteY16" fmla="*/ 0 h 5139869"/>
              <a:gd name="connsiteX17" fmla="*/ 9115902 w 10668806"/>
              <a:gd name="connsiteY17" fmla="*/ 0 h 5139869"/>
              <a:gd name="connsiteX18" fmla="*/ 9921990 w 10668806"/>
              <a:gd name="connsiteY18" fmla="*/ 0 h 5139869"/>
              <a:gd name="connsiteX19" fmla="*/ 10668806 w 10668806"/>
              <a:gd name="connsiteY19" fmla="*/ 0 h 5139869"/>
              <a:gd name="connsiteX20" fmla="*/ 10668806 w 10668806"/>
              <a:gd name="connsiteY20" fmla="*/ 416900 h 5139869"/>
              <a:gd name="connsiteX21" fmla="*/ 10668806 w 10668806"/>
              <a:gd name="connsiteY21" fmla="*/ 1090794 h 5139869"/>
              <a:gd name="connsiteX22" fmla="*/ 10668806 w 10668806"/>
              <a:gd name="connsiteY22" fmla="*/ 1713290 h 5139869"/>
              <a:gd name="connsiteX23" fmla="*/ 10668806 w 10668806"/>
              <a:gd name="connsiteY23" fmla="*/ 2335785 h 5139869"/>
              <a:gd name="connsiteX24" fmla="*/ 10668806 w 10668806"/>
              <a:gd name="connsiteY24" fmla="*/ 2906881 h 5139869"/>
              <a:gd name="connsiteX25" fmla="*/ 10668806 w 10668806"/>
              <a:gd name="connsiteY25" fmla="*/ 3375181 h 5139869"/>
              <a:gd name="connsiteX26" fmla="*/ 10668806 w 10668806"/>
              <a:gd name="connsiteY26" fmla="*/ 3894879 h 5139869"/>
              <a:gd name="connsiteX27" fmla="*/ 10668806 w 10668806"/>
              <a:gd name="connsiteY27" fmla="*/ 4568772 h 5139869"/>
              <a:gd name="connsiteX28" fmla="*/ 10668806 w 10668806"/>
              <a:gd name="connsiteY28" fmla="*/ 5139869 h 5139869"/>
              <a:gd name="connsiteX29" fmla="*/ 10076095 w 10668806"/>
              <a:gd name="connsiteY29" fmla="*/ 5139869 h 5139869"/>
              <a:gd name="connsiteX30" fmla="*/ 9590071 w 10668806"/>
              <a:gd name="connsiteY30" fmla="*/ 5139869 h 5139869"/>
              <a:gd name="connsiteX31" fmla="*/ 8997360 w 10668806"/>
              <a:gd name="connsiteY31" fmla="*/ 5139869 h 5139869"/>
              <a:gd name="connsiteX32" fmla="*/ 8191272 w 10668806"/>
              <a:gd name="connsiteY32" fmla="*/ 5139869 h 5139869"/>
              <a:gd name="connsiteX33" fmla="*/ 7811937 w 10668806"/>
              <a:gd name="connsiteY33" fmla="*/ 5139869 h 5139869"/>
              <a:gd name="connsiteX34" fmla="*/ 7219225 w 10668806"/>
              <a:gd name="connsiteY34" fmla="*/ 5139869 h 5139869"/>
              <a:gd name="connsiteX35" fmla="*/ 6839890 w 10668806"/>
              <a:gd name="connsiteY35" fmla="*/ 5139869 h 5139869"/>
              <a:gd name="connsiteX36" fmla="*/ 6033803 w 10668806"/>
              <a:gd name="connsiteY36" fmla="*/ 5139869 h 5139869"/>
              <a:gd name="connsiteX37" fmla="*/ 5334403 w 10668806"/>
              <a:gd name="connsiteY37" fmla="*/ 5139869 h 5139869"/>
              <a:gd name="connsiteX38" fmla="*/ 4528315 w 10668806"/>
              <a:gd name="connsiteY38" fmla="*/ 5139869 h 5139869"/>
              <a:gd name="connsiteX39" fmla="*/ 3828916 w 10668806"/>
              <a:gd name="connsiteY39" fmla="*/ 5139869 h 5139869"/>
              <a:gd name="connsiteX40" fmla="*/ 3342893 w 10668806"/>
              <a:gd name="connsiteY40" fmla="*/ 5139869 h 5139869"/>
              <a:gd name="connsiteX41" fmla="*/ 2856869 w 10668806"/>
              <a:gd name="connsiteY41" fmla="*/ 5139869 h 5139869"/>
              <a:gd name="connsiteX42" fmla="*/ 2370846 w 10668806"/>
              <a:gd name="connsiteY42" fmla="*/ 5139869 h 5139869"/>
              <a:gd name="connsiteX43" fmla="*/ 1564758 w 10668806"/>
              <a:gd name="connsiteY43" fmla="*/ 5139869 h 5139869"/>
              <a:gd name="connsiteX44" fmla="*/ 758671 w 10668806"/>
              <a:gd name="connsiteY44" fmla="*/ 5139869 h 5139869"/>
              <a:gd name="connsiteX45" fmla="*/ 0 w 10668806"/>
              <a:gd name="connsiteY45" fmla="*/ 5139869 h 5139869"/>
              <a:gd name="connsiteX46" fmla="*/ 0 w 10668806"/>
              <a:gd name="connsiteY46" fmla="*/ 4568772 h 5139869"/>
              <a:gd name="connsiteX47" fmla="*/ 0 w 10668806"/>
              <a:gd name="connsiteY47" fmla="*/ 4100473 h 5139869"/>
              <a:gd name="connsiteX48" fmla="*/ 0 w 10668806"/>
              <a:gd name="connsiteY48" fmla="*/ 3529377 h 5139869"/>
              <a:gd name="connsiteX49" fmla="*/ 0 w 10668806"/>
              <a:gd name="connsiteY49" fmla="*/ 3009679 h 5139869"/>
              <a:gd name="connsiteX50" fmla="*/ 0 w 10668806"/>
              <a:gd name="connsiteY50" fmla="*/ 2592778 h 5139869"/>
              <a:gd name="connsiteX51" fmla="*/ 0 w 10668806"/>
              <a:gd name="connsiteY51" fmla="*/ 2175878 h 5139869"/>
              <a:gd name="connsiteX52" fmla="*/ 0 w 10668806"/>
              <a:gd name="connsiteY52" fmla="*/ 1656180 h 5139869"/>
              <a:gd name="connsiteX53" fmla="*/ 0 w 10668806"/>
              <a:gd name="connsiteY53" fmla="*/ 1239280 h 5139869"/>
              <a:gd name="connsiteX54" fmla="*/ 0 w 10668806"/>
              <a:gd name="connsiteY54" fmla="*/ 668183 h 5139869"/>
              <a:gd name="connsiteX55" fmla="*/ 0 w 10668806"/>
              <a:gd name="connsiteY55" fmla="*/ 0 h 513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668806" h="5139869" extrusionOk="0">
                <a:moveTo>
                  <a:pt x="0" y="0"/>
                </a:moveTo>
                <a:cubicBezTo>
                  <a:pt x="115443" y="-376"/>
                  <a:pt x="161719" y="18794"/>
                  <a:pt x="272647" y="0"/>
                </a:cubicBezTo>
                <a:cubicBezTo>
                  <a:pt x="383575" y="-18794"/>
                  <a:pt x="478994" y="17973"/>
                  <a:pt x="651983" y="0"/>
                </a:cubicBezTo>
                <a:cubicBezTo>
                  <a:pt x="824972" y="-17973"/>
                  <a:pt x="1149142" y="35853"/>
                  <a:pt x="1458070" y="0"/>
                </a:cubicBezTo>
                <a:cubicBezTo>
                  <a:pt x="1766998" y="-35853"/>
                  <a:pt x="1803225" y="69114"/>
                  <a:pt x="2050782" y="0"/>
                </a:cubicBezTo>
                <a:cubicBezTo>
                  <a:pt x="2298339" y="-69114"/>
                  <a:pt x="2440094" y="46664"/>
                  <a:pt x="2643493" y="0"/>
                </a:cubicBezTo>
                <a:cubicBezTo>
                  <a:pt x="2846892" y="-46664"/>
                  <a:pt x="2912333" y="43618"/>
                  <a:pt x="3022828" y="0"/>
                </a:cubicBezTo>
                <a:cubicBezTo>
                  <a:pt x="3133323" y="-43618"/>
                  <a:pt x="3179700" y="25288"/>
                  <a:pt x="3295476" y="0"/>
                </a:cubicBezTo>
                <a:cubicBezTo>
                  <a:pt x="3411252" y="-25288"/>
                  <a:pt x="3492689" y="18806"/>
                  <a:pt x="3674811" y="0"/>
                </a:cubicBezTo>
                <a:cubicBezTo>
                  <a:pt x="3856933" y="-18806"/>
                  <a:pt x="3957085" y="29163"/>
                  <a:pt x="4054146" y="0"/>
                </a:cubicBezTo>
                <a:cubicBezTo>
                  <a:pt x="4151207" y="-29163"/>
                  <a:pt x="4313105" y="13569"/>
                  <a:pt x="4540170" y="0"/>
                </a:cubicBezTo>
                <a:cubicBezTo>
                  <a:pt x="4767235" y="-13569"/>
                  <a:pt x="4993524" y="22941"/>
                  <a:pt x="5132881" y="0"/>
                </a:cubicBezTo>
                <a:cubicBezTo>
                  <a:pt x="5272238" y="-22941"/>
                  <a:pt x="5648755" y="36582"/>
                  <a:pt x="5938969" y="0"/>
                </a:cubicBezTo>
                <a:cubicBezTo>
                  <a:pt x="6229183" y="-36582"/>
                  <a:pt x="6415126" y="58236"/>
                  <a:pt x="6745056" y="0"/>
                </a:cubicBezTo>
                <a:cubicBezTo>
                  <a:pt x="7074986" y="-58236"/>
                  <a:pt x="7345193" y="5731"/>
                  <a:pt x="7551144" y="0"/>
                </a:cubicBezTo>
                <a:cubicBezTo>
                  <a:pt x="7757095" y="-5731"/>
                  <a:pt x="7994804" y="61625"/>
                  <a:pt x="8143855" y="0"/>
                </a:cubicBezTo>
                <a:cubicBezTo>
                  <a:pt x="8292906" y="-61625"/>
                  <a:pt x="8550857" y="1366"/>
                  <a:pt x="8736567" y="0"/>
                </a:cubicBezTo>
                <a:cubicBezTo>
                  <a:pt x="8922277" y="-1366"/>
                  <a:pt x="8933005" y="39519"/>
                  <a:pt x="9115902" y="0"/>
                </a:cubicBezTo>
                <a:cubicBezTo>
                  <a:pt x="9298799" y="-39519"/>
                  <a:pt x="9618164" y="32373"/>
                  <a:pt x="9921990" y="0"/>
                </a:cubicBezTo>
                <a:cubicBezTo>
                  <a:pt x="10225816" y="-32373"/>
                  <a:pt x="10444651" y="11097"/>
                  <a:pt x="10668806" y="0"/>
                </a:cubicBezTo>
                <a:cubicBezTo>
                  <a:pt x="10716642" y="196905"/>
                  <a:pt x="10638114" y="309463"/>
                  <a:pt x="10668806" y="416900"/>
                </a:cubicBezTo>
                <a:cubicBezTo>
                  <a:pt x="10699498" y="524337"/>
                  <a:pt x="10607612" y="933618"/>
                  <a:pt x="10668806" y="1090794"/>
                </a:cubicBezTo>
                <a:cubicBezTo>
                  <a:pt x="10730000" y="1247970"/>
                  <a:pt x="10640570" y="1405873"/>
                  <a:pt x="10668806" y="1713290"/>
                </a:cubicBezTo>
                <a:cubicBezTo>
                  <a:pt x="10697042" y="2020707"/>
                  <a:pt x="10654011" y="2119905"/>
                  <a:pt x="10668806" y="2335785"/>
                </a:cubicBezTo>
                <a:cubicBezTo>
                  <a:pt x="10683601" y="2551665"/>
                  <a:pt x="10628864" y="2711965"/>
                  <a:pt x="10668806" y="2906881"/>
                </a:cubicBezTo>
                <a:cubicBezTo>
                  <a:pt x="10708748" y="3101797"/>
                  <a:pt x="10633470" y="3169327"/>
                  <a:pt x="10668806" y="3375181"/>
                </a:cubicBezTo>
                <a:cubicBezTo>
                  <a:pt x="10704142" y="3581035"/>
                  <a:pt x="10624221" y="3649491"/>
                  <a:pt x="10668806" y="3894879"/>
                </a:cubicBezTo>
                <a:cubicBezTo>
                  <a:pt x="10713391" y="4140267"/>
                  <a:pt x="10632506" y="4288305"/>
                  <a:pt x="10668806" y="4568772"/>
                </a:cubicBezTo>
                <a:cubicBezTo>
                  <a:pt x="10705106" y="4849239"/>
                  <a:pt x="10617561" y="4879061"/>
                  <a:pt x="10668806" y="5139869"/>
                </a:cubicBezTo>
                <a:cubicBezTo>
                  <a:pt x="10427661" y="5153568"/>
                  <a:pt x="10319018" y="5113164"/>
                  <a:pt x="10076095" y="5139869"/>
                </a:cubicBezTo>
                <a:cubicBezTo>
                  <a:pt x="9833172" y="5166574"/>
                  <a:pt x="9732030" y="5135947"/>
                  <a:pt x="9590071" y="5139869"/>
                </a:cubicBezTo>
                <a:cubicBezTo>
                  <a:pt x="9448112" y="5143791"/>
                  <a:pt x="9262311" y="5075239"/>
                  <a:pt x="8997360" y="5139869"/>
                </a:cubicBezTo>
                <a:cubicBezTo>
                  <a:pt x="8732409" y="5204499"/>
                  <a:pt x="8506440" y="5134087"/>
                  <a:pt x="8191272" y="5139869"/>
                </a:cubicBezTo>
                <a:cubicBezTo>
                  <a:pt x="7876104" y="5145651"/>
                  <a:pt x="7957367" y="5098589"/>
                  <a:pt x="7811937" y="5139869"/>
                </a:cubicBezTo>
                <a:cubicBezTo>
                  <a:pt x="7666508" y="5181149"/>
                  <a:pt x="7446184" y="5080373"/>
                  <a:pt x="7219225" y="5139869"/>
                </a:cubicBezTo>
                <a:cubicBezTo>
                  <a:pt x="6992266" y="5199365"/>
                  <a:pt x="6942938" y="5095101"/>
                  <a:pt x="6839890" y="5139869"/>
                </a:cubicBezTo>
                <a:cubicBezTo>
                  <a:pt x="6736842" y="5184637"/>
                  <a:pt x="6411756" y="5050159"/>
                  <a:pt x="6033803" y="5139869"/>
                </a:cubicBezTo>
                <a:cubicBezTo>
                  <a:pt x="5655850" y="5229579"/>
                  <a:pt x="5652248" y="5104297"/>
                  <a:pt x="5334403" y="5139869"/>
                </a:cubicBezTo>
                <a:cubicBezTo>
                  <a:pt x="5016558" y="5175441"/>
                  <a:pt x="4722157" y="5100275"/>
                  <a:pt x="4528315" y="5139869"/>
                </a:cubicBezTo>
                <a:cubicBezTo>
                  <a:pt x="4334473" y="5179463"/>
                  <a:pt x="4103720" y="5093886"/>
                  <a:pt x="3828916" y="5139869"/>
                </a:cubicBezTo>
                <a:cubicBezTo>
                  <a:pt x="3554112" y="5185852"/>
                  <a:pt x="3522460" y="5104810"/>
                  <a:pt x="3342893" y="5139869"/>
                </a:cubicBezTo>
                <a:cubicBezTo>
                  <a:pt x="3163326" y="5174928"/>
                  <a:pt x="3012441" y="5115799"/>
                  <a:pt x="2856869" y="5139869"/>
                </a:cubicBezTo>
                <a:cubicBezTo>
                  <a:pt x="2701297" y="5163939"/>
                  <a:pt x="2472619" y="5103819"/>
                  <a:pt x="2370846" y="5139869"/>
                </a:cubicBezTo>
                <a:cubicBezTo>
                  <a:pt x="2269073" y="5175919"/>
                  <a:pt x="1918710" y="5045206"/>
                  <a:pt x="1564758" y="5139869"/>
                </a:cubicBezTo>
                <a:cubicBezTo>
                  <a:pt x="1210806" y="5234532"/>
                  <a:pt x="974101" y="5065057"/>
                  <a:pt x="758671" y="5139869"/>
                </a:cubicBezTo>
                <a:cubicBezTo>
                  <a:pt x="543241" y="5214681"/>
                  <a:pt x="275434" y="5091991"/>
                  <a:pt x="0" y="5139869"/>
                </a:cubicBezTo>
                <a:cubicBezTo>
                  <a:pt x="-30763" y="4873787"/>
                  <a:pt x="51781" y="4739793"/>
                  <a:pt x="0" y="4568772"/>
                </a:cubicBezTo>
                <a:cubicBezTo>
                  <a:pt x="-51781" y="4397751"/>
                  <a:pt x="24069" y="4299358"/>
                  <a:pt x="0" y="4100473"/>
                </a:cubicBezTo>
                <a:cubicBezTo>
                  <a:pt x="-24069" y="3901588"/>
                  <a:pt x="24001" y="3746378"/>
                  <a:pt x="0" y="3529377"/>
                </a:cubicBezTo>
                <a:cubicBezTo>
                  <a:pt x="-24001" y="3312376"/>
                  <a:pt x="55913" y="3162510"/>
                  <a:pt x="0" y="3009679"/>
                </a:cubicBezTo>
                <a:cubicBezTo>
                  <a:pt x="-55913" y="2856848"/>
                  <a:pt x="7845" y="2798510"/>
                  <a:pt x="0" y="2592778"/>
                </a:cubicBezTo>
                <a:cubicBezTo>
                  <a:pt x="-7845" y="2387046"/>
                  <a:pt x="4768" y="2326797"/>
                  <a:pt x="0" y="2175878"/>
                </a:cubicBezTo>
                <a:cubicBezTo>
                  <a:pt x="-4768" y="2024959"/>
                  <a:pt x="6752" y="1796083"/>
                  <a:pt x="0" y="1656180"/>
                </a:cubicBezTo>
                <a:cubicBezTo>
                  <a:pt x="-6752" y="1516277"/>
                  <a:pt x="32283" y="1344486"/>
                  <a:pt x="0" y="1239280"/>
                </a:cubicBezTo>
                <a:cubicBezTo>
                  <a:pt x="-32283" y="1134074"/>
                  <a:pt x="54778" y="953184"/>
                  <a:pt x="0" y="668183"/>
                </a:cubicBezTo>
                <a:cubicBezTo>
                  <a:pt x="-54778" y="383182"/>
                  <a:pt x="56321" y="16508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Possibilité de filtrer sur la première, prochaine ou dernière action</a:t>
            </a:r>
          </a:p>
          <a:p>
            <a:pPr algn="just"/>
            <a:endParaRPr lang="fr-FR" sz="1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Jungo va identifier la première, prochaine ou dernière action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le parcours complet de l’entrepreneur.</a:t>
            </a:r>
          </a:p>
          <a:p>
            <a:pPr algn="just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ajoutant un filtre période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vous pourrez extraire la liste d’entrepreneurs dont la première ou dernière action est dans une période donné, via la date d’action.</a:t>
            </a:r>
          </a:p>
          <a:p>
            <a:pPr algn="just"/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ajoutant un filtre ODS ou Ressource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il ira chercher la date d’action rattachée à cette ODS ou Ressource.</a:t>
            </a:r>
          </a:p>
          <a:p>
            <a:pPr algn="just"/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Ainsi, par exemple, vous pourrez obtenir : 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liste des entrepreneurs dont la dernière date d’action pour l’ODS « Créer son entreprise » est comprise entre les 3 derniers mois.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liste des entrepreneurs ayant un prochain rdv le mois suivant</a:t>
            </a:r>
          </a:p>
          <a:p>
            <a:pPr marL="285750" indent="-285750" algn="just">
              <a:buFontTx/>
              <a:buChar char="-"/>
            </a:pP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Où trouver les champs dans La création de filtre</a:t>
            </a:r>
          </a:p>
          <a:p>
            <a:pPr algn="just"/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Entité = personnes</a:t>
            </a:r>
          </a:p>
          <a:p>
            <a:pPr algn="just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Champs dans la partie Actions </a:t>
            </a:r>
          </a:p>
          <a:p>
            <a:pPr algn="just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= premier action, prochaine action, dernière action</a:t>
            </a:r>
          </a:p>
          <a:p>
            <a:pPr algn="just"/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FFF50CC-B8E7-5615-08ED-941CAD381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900" y="4786242"/>
            <a:ext cx="3316602" cy="19644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E5472FA-3532-7D03-85E2-07513A0897B8}"/>
              </a:ext>
            </a:extLst>
          </p:cNvPr>
          <p:cNvSpPr txBox="1"/>
          <p:nvPr/>
        </p:nvSpPr>
        <p:spPr>
          <a:xfrm>
            <a:off x="6525730" y="4445144"/>
            <a:ext cx="326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Pilotage/ Tableaux libres/ Filtres</a:t>
            </a:r>
          </a:p>
        </p:txBody>
      </p:sp>
    </p:spTree>
    <p:extLst>
      <p:ext uri="{BB962C8B-B14F-4D97-AF65-F5344CB8AC3E}">
        <p14:creationId xmlns:p14="http://schemas.microsoft.com/office/powerpoint/2010/main" val="241514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604127" y="1232700"/>
            <a:ext cx="943604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1C18CD6-782F-4560-81A5-3E1B7AF2FED0}"/>
              </a:ext>
            </a:extLst>
          </p:cNvPr>
          <p:cNvSpPr txBox="1"/>
          <p:nvPr/>
        </p:nvSpPr>
        <p:spPr>
          <a:xfrm>
            <a:off x="503691" y="92247"/>
            <a:ext cx="9536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REQUETE/ EXTRACTION SUR LA 1ère, PROCHAINE ou DERNIERE ACTION</a:t>
            </a:r>
          </a:p>
        </p:txBody>
      </p: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EBA31DB-33B0-8FB3-1808-98D6225F7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941" y="2491397"/>
            <a:ext cx="7078935" cy="4274356"/>
          </a:xfrm>
          <a:prstGeom prst="rect">
            <a:avLst/>
          </a:prstGeom>
          <a:ln>
            <a:solidFill>
              <a:srgbClr val="2F479E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F66CF89-4A3D-E7B0-EF06-6FD60698E85D}"/>
              </a:ext>
            </a:extLst>
          </p:cNvPr>
          <p:cNvSpPr txBox="1"/>
          <p:nvPr/>
        </p:nvSpPr>
        <p:spPr>
          <a:xfrm>
            <a:off x="503691" y="1569859"/>
            <a:ext cx="113835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 : recherche de la liste des Entrepreneurs dont la dernière action était dans les 3 derniers mois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841B803-0755-18C9-DF7A-D9A5A67A011F}"/>
              </a:ext>
            </a:extLst>
          </p:cNvPr>
          <p:cNvSpPr txBox="1"/>
          <p:nvPr/>
        </p:nvSpPr>
        <p:spPr>
          <a:xfrm>
            <a:off x="1833225" y="2122065"/>
            <a:ext cx="441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Pilotage/ Tableaux libres/ Filtres paramétrés</a:t>
            </a:r>
          </a:p>
        </p:txBody>
      </p:sp>
    </p:spTree>
    <p:extLst>
      <p:ext uri="{BB962C8B-B14F-4D97-AF65-F5344CB8AC3E}">
        <p14:creationId xmlns:p14="http://schemas.microsoft.com/office/powerpoint/2010/main" val="395129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604127" y="1232700"/>
            <a:ext cx="943604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1C18CD6-782F-4560-81A5-3E1B7AF2FED0}"/>
              </a:ext>
            </a:extLst>
          </p:cNvPr>
          <p:cNvSpPr txBox="1"/>
          <p:nvPr/>
        </p:nvSpPr>
        <p:spPr>
          <a:xfrm>
            <a:off x="503691" y="92247"/>
            <a:ext cx="9536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REQUETE/ EXTRACTION SUR LA 1ère, PROCHAINE ou DERNIERE ACTION</a:t>
            </a:r>
          </a:p>
        </p:txBody>
      </p: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F66CF89-4A3D-E7B0-EF06-6FD60698E85D}"/>
              </a:ext>
            </a:extLst>
          </p:cNvPr>
          <p:cNvSpPr txBox="1"/>
          <p:nvPr/>
        </p:nvSpPr>
        <p:spPr>
          <a:xfrm>
            <a:off x="503691" y="1569859"/>
            <a:ext cx="113835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 : recherche de la liste des Entrepreneurs dont la dernière action était dans les 3 derniers mois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717088-5826-3B84-1B7F-01DEB46F1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27" y="3000004"/>
            <a:ext cx="10452754" cy="240565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E02828A-51E8-0FE2-5FDE-6CD1A6889A98}"/>
              </a:ext>
            </a:extLst>
          </p:cNvPr>
          <p:cNvSpPr txBox="1"/>
          <p:nvPr/>
        </p:nvSpPr>
        <p:spPr>
          <a:xfrm>
            <a:off x="604127" y="2549234"/>
            <a:ext cx="105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3173561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604127" y="1232700"/>
            <a:ext cx="943604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1C18CD6-782F-4560-81A5-3E1B7AF2FED0}"/>
              </a:ext>
            </a:extLst>
          </p:cNvPr>
          <p:cNvSpPr txBox="1"/>
          <p:nvPr/>
        </p:nvSpPr>
        <p:spPr>
          <a:xfrm>
            <a:off x="503691" y="92247"/>
            <a:ext cx="9536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REQUETE/ EXTRACTION SUR LA 1ère, PROCHAINE ou DERNIERE ACTION</a:t>
            </a:r>
          </a:p>
        </p:txBody>
      </p: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3B947E4-E97B-7ABB-34BB-BCBE82C14DC8}"/>
              </a:ext>
            </a:extLst>
          </p:cNvPr>
          <p:cNvSpPr txBox="1"/>
          <p:nvPr/>
        </p:nvSpPr>
        <p:spPr>
          <a:xfrm>
            <a:off x="503692" y="1892313"/>
            <a:ext cx="460433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Affichage des champs dans le tableau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chaque liste d’entrepreneurs, vous pouvez afficher les dates de ces premières ou dernières action, afin de voir par exemple :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depuis quand vous n’avez pas vu un entrepreneur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encore la période écoulée entre la 1</a:t>
            </a:r>
            <a:r>
              <a:rPr lang="fr-F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ère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dernière action.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A4CE4EA-BD7E-DBB2-FEC0-FEF9A14F03D3}"/>
              </a:ext>
            </a:extLst>
          </p:cNvPr>
          <p:cNvSpPr txBox="1"/>
          <p:nvPr/>
        </p:nvSpPr>
        <p:spPr>
          <a:xfrm>
            <a:off x="378373" y="4868729"/>
            <a:ext cx="460433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Où trouver les champs à afficher</a:t>
            </a:r>
          </a:p>
          <a:p>
            <a:pPr algn="just"/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Entité = personnes</a:t>
            </a:r>
          </a:p>
          <a:p>
            <a:pPr algn="just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Champs dans la partie Actions = premier action, prochaine action, dernière action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810A6D-272D-DABC-7A8A-7BB4C2E72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35" y="2575768"/>
            <a:ext cx="6243965" cy="1372300"/>
          </a:xfrm>
          <a:prstGeom prst="rect">
            <a:avLst/>
          </a:prstGeom>
          <a:ln>
            <a:solidFill>
              <a:srgbClr val="2F479E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B41E2A8-02B1-A88C-A9F4-856C9C190B83}"/>
              </a:ext>
            </a:extLst>
          </p:cNvPr>
          <p:cNvSpPr txBox="1"/>
          <p:nvPr/>
        </p:nvSpPr>
        <p:spPr>
          <a:xfrm>
            <a:off x="5744412" y="2206436"/>
            <a:ext cx="436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Pilotage/ Tableaux libres/ Champs à afficher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D3CAA38-336C-7C2F-E752-1308B0DAE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35" y="4022299"/>
            <a:ext cx="5565439" cy="16010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573D35-3279-A9C4-AD57-A8CF638AAD49}"/>
              </a:ext>
            </a:extLst>
          </p:cNvPr>
          <p:cNvSpPr/>
          <p:nvPr/>
        </p:nvSpPr>
        <p:spPr>
          <a:xfrm>
            <a:off x="5765835" y="3948068"/>
            <a:ext cx="6243965" cy="1675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693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604127" y="801776"/>
            <a:ext cx="943604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1C18CD6-782F-4560-81A5-3E1B7AF2FED0}"/>
              </a:ext>
            </a:extLst>
          </p:cNvPr>
          <p:cNvSpPr txBox="1"/>
          <p:nvPr/>
        </p:nvSpPr>
        <p:spPr>
          <a:xfrm>
            <a:off x="503691" y="92247"/>
            <a:ext cx="9536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REQUETE/ INTEGRATION NOUVEAU CHAMP</a:t>
            </a:r>
          </a:p>
        </p:txBody>
      </p: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3B947E4-E97B-7ABB-34BB-BCBE82C14DC8}"/>
              </a:ext>
            </a:extLst>
          </p:cNvPr>
          <p:cNvSpPr txBox="1"/>
          <p:nvPr/>
        </p:nvSpPr>
        <p:spPr>
          <a:xfrm>
            <a:off x="503690" y="1208857"/>
            <a:ext cx="1040655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Possibilité de requêter sur le Lieu d’action de l’ODS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pouvez requêter sur le Lieu d’action rattachée directement à l’ODS sur la fiche Entrepreneur/Parcours.</a:t>
            </a:r>
          </a:p>
          <a:p>
            <a:pPr algn="just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Où trouvez le champ : 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Entité = personne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Champ dans la partie Parcours = Lieu de l’ODS</a:t>
            </a:r>
          </a:p>
          <a:p>
            <a:pPr algn="just"/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RAPPEL</a:t>
            </a:r>
          </a:p>
          <a:p>
            <a:pPr algn="just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Possibilité de requêter également sur la Ressource rattachée </a:t>
            </a:r>
          </a:p>
          <a:p>
            <a:pPr algn="just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l’ODS sur la fiche Parcours de l’entrepreneur.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41E2A8-02B1-A88C-A9F4-856C9C190B83}"/>
              </a:ext>
            </a:extLst>
          </p:cNvPr>
          <p:cNvSpPr txBox="1"/>
          <p:nvPr/>
        </p:nvSpPr>
        <p:spPr>
          <a:xfrm>
            <a:off x="7503579" y="2606284"/>
            <a:ext cx="441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Pilotage/ Tableaux libres/ Filtres paramétrés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956710-020F-ADE9-B166-5B709AA65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48" y="5058291"/>
            <a:ext cx="5473952" cy="118170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14E7E92-F44A-14FF-BC2E-D64D8F05B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303" y="3013364"/>
            <a:ext cx="3825721" cy="36735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6E0FD8C-6E0B-8BCB-D66E-BAE67A4AEE4F}"/>
              </a:ext>
            </a:extLst>
          </p:cNvPr>
          <p:cNvSpPr txBox="1"/>
          <p:nvPr/>
        </p:nvSpPr>
        <p:spPr>
          <a:xfrm>
            <a:off x="614050" y="4698127"/>
            <a:ext cx="508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Pilotage/ Tableaux libres/ Champs à afficher</a:t>
            </a:r>
          </a:p>
        </p:txBody>
      </p:sp>
    </p:spTree>
    <p:extLst>
      <p:ext uri="{BB962C8B-B14F-4D97-AF65-F5344CB8AC3E}">
        <p14:creationId xmlns:p14="http://schemas.microsoft.com/office/powerpoint/2010/main" val="3252354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604127" y="938412"/>
            <a:ext cx="943604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1C18CD6-782F-4560-81A5-3E1B7AF2FED0}"/>
              </a:ext>
            </a:extLst>
          </p:cNvPr>
          <p:cNvSpPr txBox="1"/>
          <p:nvPr/>
        </p:nvSpPr>
        <p:spPr>
          <a:xfrm>
            <a:off x="503691" y="278050"/>
            <a:ext cx="9536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LIVRABLE/ CREATION NOUVEAU SIGNET</a:t>
            </a:r>
          </a:p>
        </p:txBody>
      </p: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3B947E4-E97B-7ABB-34BB-BCBE82C14DC8}"/>
              </a:ext>
            </a:extLst>
          </p:cNvPr>
          <p:cNvSpPr txBox="1"/>
          <p:nvPr/>
        </p:nvSpPr>
        <p:spPr>
          <a:xfrm>
            <a:off x="503690" y="1324418"/>
            <a:ext cx="104065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Possibilité de remonter dans un livrable l’ID de l’entrepreneur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Le signet du numéro ID du </a:t>
            </a: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porteur est  </a:t>
            </a:r>
            <a:r>
              <a:rPr lang="fr-FR" i="1" dirty="0">
                <a:latin typeface="Calibri" panose="020F0502020204030204" pitchFamily="34" charset="0"/>
                <a:cs typeface="Times New Roman" panose="02020603050405020304" pitchFamily="18" charset="0"/>
              </a:rPr>
              <a:t>${</a:t>
            </a:r>
            <a:r>
              <a:rPr lang="fr-FR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personne_numero_porteur</a:t>
            </a:r>
            <a:r>
              <a:rPr lang="fr-FR" i="1" dirty="0">
                <a:latin typeface="Calibri" panose="020F0502020204030204" pitchFamily="34" charset="0"/>
                <a:cs typeface="Times New Roman" panose="02020603050405020304" pitchFamily="18" charset="0"/>
              </a:rPr>
              <a:t>}.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6E0FD8C-6E0B-8BCB-D66E-BAE67A4AEE4F}"/>
              </a:ext>
            </a:extLst>
          </p:cNvPr>
          <p:cNvSpPr txBox="1"/>
          <p:nvPr/>
        </p:nvSpPr>
        <p:spPr>
          <a:xfrm>
            <a:off x="604127" y="2616621"/>
            <a:ext cx="508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Administration/ Livrable/ Signets disponibles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27D151-008A-0DFD-A0FF-50C0103EF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46" y="2985953"/>
            <a:ext cx="9972046" cy="168487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68163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0452" y="1980695"/>
            <a:ext cx="9144000" cy="269281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|CORRECTIONS|</a:t>
            </a:r>
            <a:b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br>
              <a:rPr lang="fr-FR" sz="4000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sz="44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Sur vos bases depuis le 16 mai</a:t>
            </a: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13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551576" y="843814"/>
            <a:ext cx="661122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1C18CD6-782F-4560-81A5-3E1B7AF2FED0}"/>
              </a:ext>
            </a:extLst>
          </p:cNvPr>
          <p:cNvSpPr txBox="1"/>
          <p:nvPr/>
        </p:nvSpPr>
        <p:spPr>
          <a:xfrm>
            <a:off x="451140" y="259039"/>
            <a:ext cx="938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ENTREPRENEUR</a:t>
            </a:r>
          </a:p>
        </p:txBody>
      </p: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C8B894B-743C-1F6D-38D1-24007A997450}"/>
              </a:ext>
            </a:extLst>
          </p:cNvPr>
          <p:cNvSpPr txBox="1"/>
          <p:nvPr/>
        </p:nvSpPr>
        <p:spPr>
          <a:xfrm>
            <a:off x="503690" y="1048227"/>
            <a:ext cx="988053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Suppression automatique des espaces ou après un nom d’entrepreneur </a:t>
            </a:r>
          </a:p>
          <a:p>
            <a:pPr algn="just"/>
            <a:r>
              <a:rPr lang="fr-FR" sz="20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pour permettre un classement alphabétique à la suite, pour les doublons</a:t>
            </a:r>
          </a:p>
          <a:p>
            <a:pPr algn="just"/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B0B090F-3D85-5FD5-39E0-8156EC903916}"/>
              </a:ext>
            </a:extLst>
          </p:cNvPr>
          <p:cNvCxnSpPr>
            <a:cxnSpLocks/>
          </p:cNvCxnSpPr>
          <p:nvPr/>
        </p:nvCxnSpPr>
        <p:spPr>
          <a:xfrm>
            <a:off x="551576" y="2683799"/>
            <a:ext cx="661122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221D2B88-DD48-D0B5-25C0-7F05DA21106F}"/>
              </a:ext>
            </a:extLst>
          </p:cNvPr>
          <p:cNvSpPr txBox="1"/>
          <p:nvPr/>
        </p:nvSpPr>
        <p:spPr>
          <a:xfrm>
            <a:off x="451140" y="2099024"/>
            <a:ext cx="938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CORRECTION REQUETE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964599D-61F5-222D-FFA0-F38F48E775B2}"/>
              </a:ext>
            </a:extLst>
          </p:cNvPr>
          <p:cNvSpPr txBox="1"/>
          <p:nvPr/>
        </p:nvSpPr>
        <p:spPr>
          <a:xfrm>
            <a:off x="503690" y="2828072"/>
            <a:ext cx="988053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Optimisation de l’affichage des compte-rendu dans une requête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Requête ITI/ modification de règles de remontées pour certaines données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Remontée seulement du chiffre pour « niveau formation » (attendu BPI)</a:t>
            </a:r>
          </a:p>
          <a:p>
            <a:pPr marL="342900" indent="-342900" algn="just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Remontée seulement de la lettre pour « secteur d’activité » (attendu BPI)</a:t>
            </a:r>
          </a:p>
          <a:p>
            <a:pPr marL="342900" indent="-342900" algn="just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Prendre « secteur activité » de la Structure et non du Projet</a:t>
            </a:r>
          </a:p>
          <a:p>
            <a:pPr marL="342900" indent="-342900" algn="just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Remontée du N° Siret, seulement pour une création après le 1/06/2021</a:t>
            </a:r>
          </a:p>
          <a:p>
            <a:pPr marL="342900" indent="-342900" algn="just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Remontée des infos sur la fiche Situation    -&gt; modif de la règle pour garantir de regarder sur la bonne fiche Situation, en cas de multi-fiche Situations</a:t>
            </a:r>
          </a:p>
          <a:p>
            <a:pPr marL="342900" indent="-342900" algn="just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Remontée des champs ASE et CAPE</a:t>
            </a:r>
          </a:p>
          <a:p>
            <a:pPr marL="342900" indent="-342900" algn="just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« sortie accompagnement » : remonter la « date fin » de la dernière ODS, rattachée à ITI</a:t>
            </a:r>
          </a:p>
          <a:p>
            <a:pPr marL="342900" indent="-342900" algn="just"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Correction règle pour calcul pérennité</a:t>
            </a:r>
          </a:p>
        </p:txBody>
      </p:sp>
    </p:spTree>
    <p:extLst>
      <p:ext uri="{BB962C8B-B14F-4D97-AF65-F5344CB8AC3E}">
        <p14:creationId xmlns:p14="http://schemas.microsoft.com/office/powerpoint/2010/main" val="3080187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0927" y="2324100"/>
            <a:ext cx="9144000" cy="26003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| A SAVOIR et</a:t>
            </a:r>
            <a:b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BONNES PRATIQUES|</a:t>
            </a: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4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749D93-E3C2-46E0-87B4-D2A375126319}"/>
              </a:ext>
            </a:extLst>
          </p:cNvPr>
          <p:cNvSpPr txBox="1"/>
          <p:nvPr/>
        </p:nvSpPr>
        <p:spPr>
          <a:xfrm>
            <a:off x="855910" y="1028029"/>
            <a:ext cx="9763881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2"/>
                </a:solidFill>
              </a:rPr>
              <a:t>ORDRE DU JOUR</a:t>
            </a:r>
          </a:p>
        </p:txBody>
      </p:sp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86" y="161991"/>
            <a:ext cx="1099552" cy="70646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A101AA8-5C2C-4A4E-90B0-F6F899E7F95E}"/>
              </a:ext>
            </a:extLst>
          </p:cNvPr>
          <p:cNvSpPr txBox="1"/>
          <p:nvPr/>
        </p:nvSpPr>
        <p:spPr>
          <a:xfrm>
            <a:off x="855910" y="2195462"/>
            <a:ext cx="286559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CONSIGNES MANTIS|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NOUVEAUTES |</a:t>
            </a:r>
            <a:endParaRPr lang="fr-FR" sz="2200" dirty="0"/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CORRECTIONS|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BONNES PRATIQUES|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A DISCUTER|</a:t>
            </a:r>
            <a:endParaRPr lang="fr-FR" sz="2400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80772F-40B0-4D99-B504-04B4B69F327B}"/>
              </a:ext>
            </a:extLst>
          </p:cNvPr>
          <p:cNvSpPr txBox="1"/>
          <p:nvPr/>
        </p:nvSpPr>
        <p:spPr>
          <a:xfrm>
            <a:off x="6427708" y="2195462"/>
            <a:ext cx="803425" cy="2805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p.  4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p. 6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p. 18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p. 20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2F479E"/>
                </a:solidFill>
              </a:rPr>
              <a:t>p. 28</a:t>
            </a:r>
          </a:p>
        </p:txBody>
      </p:sp>
    </p:spTree>
    <p:extLst>
      <p:ext uri="{BB962C8B-B14F-4D97-AF65-F5344CB8AC3E}">
        <p14:creationId xmlns:p14="http://schemas.microsoft.com/office/powerpoint/2010/main" val="4046822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749D93-E3C2-46E0-87B4-D2A375126319}"/>
              </a:ext>
            </a:extLst>
          </p:cNvPr>
          <p:cNvSpPr txBox="1"/>
          <p:nvPr/>
        </p:nvSpPr>
        <p:spPr>
          <a:xfrm>
            <a:off x="731854" y="215779"/>
            <a:ext cx="9641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A SAVOIR/ ORIENTATION-REMONTEE DES TIERS PRESCRIPTEURS</a:t>
            </a:r>
          </a:p>
        </p:txBody>
      </p:sp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91" y="215779"/>
            <a:ext cx="1099552" cy="70646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 flipV="1">
            <a:off x="832762" y="1292997"/>
            <a:ext cx="8910328" cy="37961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67D246E-009E-4901-8575-016EDBE05440}"/>
              </a:ext>
            </a:extLst>
          </p:cNvPr>
          <p:cNvSpPr txBox="1"/>
          <p:nvPr/>
        </p:nvSpPr>
        <p:spPr>
          <a:xfrm>
            <a:off x="731854" y="1653273"/>
            <a:ext cx="9778491" cy="249299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Changement de règle dans la remontée des Tiers prescripteurs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fr-FR" sz="1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effectLst/>
                <a:latin typeface="Calibri" panose="020F0502020204030204" pitchFamily="34" charset="0"/>
              </a:rPr>
              <a:t>Règle : </a:t>
            </a:r>
            <a:r>
              <a:rPr lang="fr-FR" dirty="0">
                <a:effectLst/>
                <a:latin typeface="Calibri" panose="020F0502020204030204" pitchFamily="34" charset="0"/>
              </a:rPr>
              <a:t>Dans la fiche Orientation/ Tiers, ne remontent que les Tiers prescripteurs.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i="1" dirty="0">
                <a:effectLst/>
                <a:latin typeface="Calibri" panose="020F0502020204030204" pitchFamily="34" charset="0"/>
              </a:rPr>
              <a:t>(Avant remontaient également les Structures accompagnées)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i="1" dirty="0"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b="1" dirty="0" err="1">
                <a:latin typeface="Calibri" panose="020F0502020204030204" pitchFamily="34" charset="0"/>
              </a:rPr>
              <a:t>Pré-requis</a:t>
            </a:r>
            <a:r>
              <a:rPr lang="fr-FR" b="1" dirty="0">
                <a:latin typeface="Calibri" panose="020F0502020204030204" pitchFamily="34" charset="0"/>
              </a:rPr>
              <a:t> : </a:t>
            </a:r>
            <a:r>
              <a:rPr lang="fr-FR" dirty="0">
                <a:latin typeface="Calibri" panose="020F0502020204030204" pitchFamily="34" charset="0"/>
              </a:rPr>
              <a:t>pour que les partenaires prescripteurs remontent dans ce menu déroulant, ils doivent avoir le rôle « prescripteur » sur la fiche Entreprises partenaires/Caractéristiques.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effectLst/>
                <a:latin typeface="Calibri" panose="020F0502020204030204" pitchFamily="34" charset="0"/>
              </a:rPr>
              <a:t>Sinon vous ne les verrez pas s’afficher dans le champ Tiers, lors de la création d’une Orientation, et ne pourrez les sélectionner</a:t>
            </a:r>
          </a:p>
        </p:txBody>
      </p:sp>
    </p:spTree>
    <p:extLst>
      <p:ext uri="{BB962C8B-B14F-4D97-AF65-F5344CB8AC3E}">
        <p14:creationId xmlns:p14="http://schemas.microsoft.com/office/powerpoint/2010/main" val="2753386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749D93-E3C2-46E0-87B4-D2A375126319}"/>
              </a:ext>
            </a:extLst>
          </p:cNvPr>
          <p:cNvSpPr txBox="1"/>
          <p:nvPr/>
        </p:nvSpPr>
        <p:spPr>
          <a:xfrm>
            <a:off x="731854" y="215779"/>
            <a:ext cx="9641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A SAVOIR/ ORIENTATION-REMONTEE DES TIERS PRESCRIPTEURS</a:t>
            </a:r>
          </a:p>
        </p:txBody>
      </p:sp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91" y="215779"/>
            <a:ext cx="1099552" cy="70646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 flipV="1">
            <a:off x="832762" y="1292997"/>
            <a:ext cx="8910328" cy="37961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67D246E-009E-4901-8575-016EDBE05440}"/>
              </a:ext>
            </a:extLst>
          </p:cNvPr>
          <p:cNvSpPr txBox="1"/>
          <p:nvPr/>
        </p:nvSpPr>
        <p:spPr>
          <a:xfrm>
            <a:off x="731854" y="1653273"/>
            <a:ext cx="9778491" cy="553998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Changement de règle dans la remontée des Tiers prescripteurs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fr-FR" sz="1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47953F-0970-D5DF-C6C3-77C4B1117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05" y="2988000"/>
            <a:ext cx="4983844" cy="3460212"/>
          </a:xfrm>
          <a:prstGeom prst="rect">
            <a:avLst/>
          </a:prstGeom>
          <a:ln>
            <a:solidFill>
              <a:srgbClr val="2F479E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1E4C075-5919-59DA-A3C8-97691FA1A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242" y="3082593"/>
            <a:ext cx="6167572" cy="2882104"/>
          </a:xfrm>
          <a:prstGeom prst="rect">
            <a:avLst/>
          </a:prstGeom>
          <a:ln>
            <a:solidFill>
              <a:srgbClr val="2F479E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7A3A47C-2296-52C5-61C3-77F0947EB437}"/>
              </a:ext>
            </a:extLst>
          </p:cNvPr>
          <p:cNvSpPr txBox="1"/>
          <p:nvPr/>
        </p:nvSpPr>
        <p:spPr>
          <a:xfrm>
            <a:off x="361248" y="2618668"/>
            <a:ext cx="508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Entrepreneur/ Situation/ Orientation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90CF9FA-A723-6938-6432-4F4EB9F4AFC4}"/>
              </a:ext>
            </a:extLst>
          </p:cNvPr>
          <p:cNvSpPr txBox="1"/>
          <p:nvPr/>
        </p:nvSpPr>
        <p:spPr>
          <a:xfrm>
            <a:off x="5801712" y="2636761"/>
            <a:ext cx="508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Entreprise partenaire/ Caractéristiques BGE</a:t>
            </a:r>
          </a:p>
        </p:txBody>
      </p:sp>
    </p:spTree>
    <p:extLst>
      <p:ext uri="{BB962C8B-B14F-4D97-AF65-F5344CB8AC3E}">
        <p14:creationId xmlns:p14="http://schemas.microsoft.com/office/powerpoint/2010/main" val="3675263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749D93-E3C2-46E0-87B4-D2A375126319}"/>
              </a:ext>
            </a:extLst>
          </p:cNvPr>
          <p:cNvSpPr txBox="1"/>
          <p:nvPr/>
        </p:nvSpPr>
        <p:spPr>
          <a:xfrm>
            <a:off x="616240" y="189422"/>
            <a:ext cx="9641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A SAVOIR/ SIGNETS POUR ADRESSE D’UNE ENTREPRISE</a:t>
            </a:r>
          </a:p>
        </p:txBody>
      </p:sp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177" y="0"/>
            <a:ext cx="1099552" cy="70646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/>
          <p:nvPr/>
        </p:nvCxnSpPr>
        <p:spPr>
          <a:xfrm>
            <a:off x="707346" y="810381"/>
            <a:ext cx="9398000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67D246E-009E-4901-8575-016EDBE05440}"/>
              </a:ext>
            </a:extLst>
          </p:cNvPr>
          <p:cNvSpPr txBox="1"/>
          <p:nvPr/>
        </p:nvSpPr>
        <p:spPr>
          <a:xfrm>
            <a:off x="731853" y="1138266"/>
            <a:ext cx="10987489" cy="5786199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Enchainement de signet pour l’adresse de l’entreprise, sur un livrable généré sur la fiche Entrepreneur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</a:rPr>
              <a:t>&lt;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Création d’un nouveau signet «  ${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tiers_adresse_principale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» pour que Jungo sache quelle adresse remonter dans le livrable, en cas de multi-adresses.</a:t>
            </a:r>
          </a:p>
          <a:p>
            <a:endParaRPr lang="fr-FR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</a:rPr>
              <a:t>&lt;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Pour un livrable à générer à partir de la fiche Entrepreneur, Jungo va chercher à sur la fiche Personne le dernier projet, à partir duquel l’entreprise a été créée.</a:t>
            </a:r>
          </a:p>
          <a:p>
            <a:endParaRPr lang="fr-FR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latin typeface="Calibri" panose="020F0502020204030204" pitchFamily="34" charset="0"/>
              </a:rPr>
              <a:t>--------------------------------------------------------------------------------------------------------------------------------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Code postal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${</a:t>
            </a:r>
            <a:r>
              <a:rPr lang="fr-F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personne_dernier_projet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fr-F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projet_structure_creee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fr-F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tiers_adresse_principale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fr-F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tiers_adresse_code_postal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fr-F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ille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${</a:t>
            </a:r>
            <a:r>
              <a:rPr lang="fr-F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personne_dernier_projet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fr-F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projet_structure_creee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fr-F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tiers_adresse_principale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fr-F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tiers_adresse_ville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Adresse (rue, voie..)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${</a:t>
            </a:r>
            <a:r>
              <a:rPr lang="fr-F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personne_dernier_projet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fr-F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projet_structure_creee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fr-F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tiers_adresse_principale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/tiers_adresse_ligne1}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Commune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${</a:t>
            </a:r>
            <a:r>
              <a:rPr lang="fr-F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personne_dernier_projet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fr-F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projet_structure_creee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fr-F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tiers_adresse_principale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fr-F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tiers_adresse_commune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1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Adresse complète (adresse, code postal, et la ville)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${</a:t>
            </a:r>
            <a:r>
              <a:rPr lang="fr-F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personne_dernier_projet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fr-F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projet_structure_creee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fr-F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tiers_adresse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25241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749D93-E3C2-46E0-87B4-D2A375126319}"/>
              </a:ext>
            </a:extLst>
          </p:cNvPr>
          <p:cNvSpPr txBox="1"/>
          <p:nvPr/>
        </p:nvSpPr>
        <p:spPr>
          <a:xfrm>
            <a:off x="731853" y="263338"/>
            <a:ext cx="9641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A SAVOIR/ SIGNETS POUR ADRESSE D’UNE ENTREPRISE</a:t>
            </a:r>
          </a:p>
        </p:txBody>
      </p:sp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91" y="215779"/>
            <a:ext cx="1099552" cy="70646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/>
          <p:nvPr/>
        </p:nvCxnSpPr>
        <p:spPr>
          <a:xfrm>
            <a:off x="822959" y="884297"/>
            <a:ext cx="9398000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67D246E-009E-4901-8575-016EDBE05440}"/>
              </a:ext>
            </a:extLst>
          </p:cNvPr>
          <p:cNvSpPr txBox="1"/>
          <p:nvPr/>
        </p:nvSpPr>
        <p:spPr>
          <a:xfrm>
            <a:off x="731853" y="1138266"/>
            <a:ext cx="10987489" cy="70788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Enchainement de signet pour l’adresse de l’entreprise, sur un livrable généré sur la fiche Entrepreneur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59A2F12-46C5-39BA-4B25-DB7A9B30E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11" y="2521048"/>
            <a:ext cx="10269378" cy="2005083"/>
          </a:xfrm>
          <a:prstGeom prst="rect">
            <a:avLst/>
          </a:prstGeom>
          <a:ln>
            <a:solidFill>
              <a:srgbClr val="2F479E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1F3B76A-E2CC-4606-BCC7-58D7599F01C3}"/>
              </a:ext>
            </a:extLst>
          </p:cNvPr>
          <p:cNvSpPr txBox="1"/>
          <p:nvPr/>
        </p:nvSpPr>
        <p:spPr>
          <a:xfrm>
            <a:off x="919271" y="2136305"/>
            <a:ext cx="508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B050"/>
                </a:solidFill>
              </a:rPr>
              <a:t>Livrabes</a:t>
            </a:r>
            <a:r>
              <a:rPr lang="fr-FR" b="1" dirty="0">
                <a:solidFill>
                  <a:srgbClr val="00B050"/>
                </a:solidFill>
              </a:rPr>
              <a:t>/ Signets disponibles</a:t>
            </a:r>
          </a:p>
        </p:txBody>
      </p:sp>
    </p:spTree>
    <p:extLst>
      <p:ext uri="{BB962C8B-B14F-4D97-AF65-F5344CB8AC3E}">
        <p14:creationId xmlns:p14="http://schemas.microsoft.com/office/powerpoint/2010/main" val="2237909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91" y="215779"/>
            <a:ext cx="1099552" cy="7064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4253D4A-D34E-47AD-BC5A-71A8EA1BE67D}"/>
              </a:ext>
            </a:extLst>
          </p:cNvPr>
          <p:cNvSpPr txBox="1"/>
          <p:nvPr/>
        </p:nvSpPr>
        <p:spPr>
          <a:xfrm>
            <a:off x="674704" y="487758"/>
            <a:ext cx="1059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A SAVOIR/ REQUETE avec filtre RESSOURCE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DE76AA0-90E1-4552-B1EE-0A447E162438}"/>
              </a:ext>
            </a:extLst>
          </p:cNvPr>
          <p:cNvSpPr txBox="1"/>
          <p:nvPr/>
        </p:nvSpPr>
        <p:spPr>
          <a:xfrm>
            <a:off x="769955" y="1351883"/>
            <a:ext cx="959324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Afin d’extraire toutes les actions ou entrepreneurs rattachées à une Ressource spécifique, le filtre à créer sera définie sur l’Entité ACTIONS et non l’entité RESSOURCE.</a:t>
            </a:r>
          </a:p>
          <a:p>
            <a:endParaRPr lang="fr-FR" sz="1000" b="1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En effet, la Ressource d’action est saisie sur la fiche Action/ onglet Action</a:t>
            </a:r>
          </a:p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Et la Ressource du participant est saisie sur la fiche Action/ onglet Participant</a:t>
            </a:r>
          </a:p>
          <a:p>
            <a:endParaRPr lang="fr-FR" sz="2000" b="1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DDD566F-CB24-4298-BC00-8E6E68FCFA5E}"/>
              </a:ext>
            </a:extLst>
          </p:cNvPr>
          <p:cNvCxnSpPr>
            <a:cxnSpLocks/>
          </p:cNvCxnSpPr>
          <p:nvPr/>
        </p:nvCxnSpPr>
        <p:spPr>
          <a:xfrm flipV="1">
            <a:off x="769954" y="1146767"/>
            <a:ext cx="9355121" cy="3504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72F7B3EF-4972-D094-D2DA-8E7428787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048" y="3264945"/>
            <a:ext cx="3834375" cy="3534929"/>
          </a:xfrm>
          <a:prstGeom prst="rect">
            <a:avLst/>
          </a:prstGeom>
          <a:ln>
            <a:solidFill>
              <a:srgbClr val="2F479E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201739E-4445-72F3-C1B5-816F49C2EACD}"/>
              </a:ext>
            </a:extLst>
          </p:cNvPr>
          <p:cNvSpPr txBox="1"/>
          <p:nvPr/>
        </p:nvSpPr>
        <p:spPr>
          <a:xfrm>
            <a:off x="674705" y="3277044"/>
            <a:ext cx="67881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L’entité Ressource permet de filtrer sur des informations de paramétrage de la ressource.</a:t>
            </a:r>
            <a:endParaRPr lang="fr-FR" b="1" dirty="0">
              <a:solidFill>
                <a:srgbClr val="2F479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Cette entité permet une extraction de toutes les Ressources paramétrées dans votre base, avec les éléments de paramétrage associés. </a:t>
            </a:r>
          </a:p>
          <a:p>
            <a:pPr algn="just"/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Cette liste vous permet de vérifier les Ressources actives et inactives, les Antennes associées, ainsi que la mise à jour des Dates de début-fin des Ressources.</a:t>
            </a:r>
          </a:p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EFCCD87-EBA1-1BBB-8CD0-F67486492FC9}"/>
              </a:ext>
            </a:extLst>
          </p:cNvPr>
          <p:cNvSpPr txBox="1"/>
          <p:nvPr/>
        </p:nvSpPr>
        <p:spPr>
          <a:xfrm>
            <a:off x="7883211" y="2929987"/>
            <a:ext cx="383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Tableaux libres/ Filtres paramétrés</a:t>
            </a:r>
          </a:p>
        </p:txBody>
      </p:sp>
    </p:spTree>
    <p:extLst>
      <p:ext uri="{BB962C8B-B14F-4D97-AF65-F5344CB8AC3E}">
        <p14:creationId xmlns:p14="http://schemas.microsoft.com/office/powerpoint/2010/main" val="4084385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749D93-E3C2-46E0-87B4-D2A375126319}"/>
              </a:ext>
            </a:extLst>
          </p:cNvPr>
          <p:cNvSpPr txBox="1"/>
          <p:nvPr/>
        </p:nvSpPr>
        <p:spPr>
          <a:xfrm>
            <a:off x="731853" y="405201"/>
            <a:ext cx="9610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A SAVOIR/ SUPPRESSION D’ACTION EFFECTIVE SUR </a:t>
            </a:r>
          </a:p>
          <a:p>
            <a:r>
              <a:rPr lang="fr-FR" sz="3200" dirty="0">
                <a:solidFill>
                  <a:schemeClr val="accent2"/>
                </a:solidFill>
              </a:rPr>
              <a:t>le Bureau Virtuel</a:t>
            </a:r>
          </a:p>
        </p:txBody>
      </p:sp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91" y="215779"/>
            <a:ext cx="1099552" cy="70646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 flipV="1">
            <a:off x="838015" y="1482419"/>
            <a:ext cx="8400578" cy="6657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67D246E-009E-4901-8575-016EDBE05440}"/>
              </a:ext>
            </a:extLst>
          </p:cNvPr>
          <p:cNvSpPr txBox="1"/>
          <p:nvPr/>
        </p:nvSpPr>
        <p:spPr>
          <a:xfrm>
            <a:off x="707513" y="1814285"/>
            <a:ext cx="10776974" cy="450892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SUPPRESSION D’UN PARTICIPANT A UNE ACTION</a:t>
            </a:r>
          </a:p>
          <a:p>
            <a:pPr lvl="0"/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correction a été mise en place le 10 janvier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que la suppression d’un participant à une action sur Jungo soit bien transmise au Bureau Virtuel  </a:t>
            </a:r>
          </a:p>
          <a:p>
            <a:pPr lvl="0"/>
            <a:r>
              <a:rPr lang="fr-FR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action plus visible sur la Timeline de l’entrepreneur sur MBV</a:t>
            </a:r>
          </a:p>
          <a:p>
            <a:pPr marL="714375" lvl="0"/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SAVOIR :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est possible de rencontrer encore des cas d’action annulé pour un participant toujours visible sur MBV. Cela concerne les cas où l’action a été supprimé pour l’entrepreneur, avant la correction sur Jungo (soit avant janvier 2022)</a:t>
            </a:r>
          </a:p>
          <a:p>
            <a:pPr lvl="0"/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FAIRE :</a:t>
            </a:r>
          </a:p>
          <a:p>
            <a:pPr marL="714375" lvl="0" indent="-342900"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Rajouter ce même entrepreneur à l’action concernée</a:t>
            </a:r>
          </a:p>
          <a:p>
            <a:pPr marL="714375" lvl="0" indent="-342900"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Enregistrer</a:t>
            </a:r>
          </a:p>
          <a:p>
            <a:pPr marL="714375" lvl="0" indent="-342900"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Supprimer l’entrepreneur de l’action</a:t>
            </a:r>
          </a:p>
          <a:p>
            <a:pPr marL="714375" lvl="0" indent="-342900">
              <a:buFontTx/>
              <a:buChar char="-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Enregistrer</a:t>
            </a:r>
          </a:p>
          <a:p>
            <a:pPr lvl="0"/>
            <a:r>
              <a:rPr lang="fr-FR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la mise à jour sera faite sur MBV ; l’action n’apparaîtra pas sur la Timeline de l’entrepreneur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978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749D93-E3C2-46E0-87B4-D2A375126319}"/>
              </a:ext>
            </a:extLst>
          </p:cNvPr>
          <p:cNvSpPr txBox="1"/>
          <p:nvPr/>
        </p:nvSpPr>
        <p:spPr>
          <a:xfrm>
            <a:off x="731854" y="405201"/>
            <a:ext cx="7314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A SAVOIR/ SMS-MAILING</a:t>
            </a:r>
          </a:p>
        </p:txBody>
      </p:sp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91" y="215779"/>
            <a:ext cx="1099552" cy="70646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/>
          <p:nvPr/>
        </p:nvCxnSpPr>
        <p:spPr>
          <a:xfrm>
            <a:off x="822960" y="1026160"/>
            <a:ext cx="9398000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67D246E-009E-4901-8575-016EDBE05440}"/>
              </a:ext>
            </a:extLst>
          </p:cNvPr>
          <p:cNvSpPr txBox="1"/>
          <p:nvPr/>
        </p:nvSpPr>
        <p:spPr>
          <a:xfrm>
            <a:off x="731853" y="1138266"/>
            <a:ext cx="10987489" cy="3406061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SUPPRESSION DE MODELE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effectLst/>
                <a:latin typeface="Calibri" panose="020F0502020204030204" pitchFamily="34" charset="0"/>
              </a:rPr>
              <a:t>Il n’est </a:t>
            </a:r>
            <a:r>
              <a:rPr lang="fr-FR" sz="2000" b="1" dirty="0">
                <a:effectLst/>
                <a:latin typeface="Calibri" panose="020F0502020204030204" pitchFamily="34" charset="0"/>
              </a:rPr>
              <a:t>pas possible de supprimer un modèle </a:t>
            </a:r>
            <a:r>
              <a:rPr lang="fr-FR" sz="2000" dirty="0">
                <a:effectLst/>
                <a:latin typeface="Calibri" panose="020F0502020204030204" pitchFamily="34" charset="0"/>
              </a:rPr>
              <a:t>si celui-ci a </a:t>
            </a:r>
            <a:r>
              <a:rPr lang="fr-FR" sz="2000" b="1" dirty="0">
                <a:effectLst/>
                <a:latin typeface="Calibri" panose="020F0502020204030204" pitchFamily="34" charset="0"/>
              </a:rPr>
              <a:t>déjà été utilisé dans un envoi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FR" sz="2000" dirty="0">
                <a:effectLst/>
                <a:latin typeface="Calibri" panose="020F0502020204030204" pitchFamily="34" charset="0"/>
              </a:rPr>
              <a:t>OU si il est </a:t>
            </a:r>
            <a:r>
              <a:rPr lang="fr-FR" sz="2000" b="1" dirty="0">
                <a:effectLst/>
                <a:latin typeface="Calibri" panose="020F0502020204030204" pitchFamily="34" charset="0"/>
              </a:rPr>
              <a:t>utilisé dans un paramétrage d'envoi automatique </a:t>
            </a:r>
            <a:r>
              <a:rPr lang="fr-FR" sz="2000" dirty="0">
                <a:effectLst/>
                <a:latin typeface="Calibri" panose="020F0502020204030204" pitchFamily="34" charset="0"/>
              </a:rPr>
              <a:t>(même si pas d'envoi effectué)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effectLst/>
                <a:latin typeface="Calibri" panose="020F0502020204030204" pitchFamily="34" charset="0"/>
              </a:rPr>
              <a:t>	 </a:t>
            </a:r>
            <a:r>
              <a:rPr lang="fr-FR" sz="2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</a:rPr>
              <a:t>-&gt; dans ces cas, la poubelle ne sera pas proposée.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srgbClr val="ED7D31"/>
              </a:solidFill>
              <a:effectLst/>
              <a:latin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SUPPRESSION D’UN PARAMETRAGE D’ENVOI AUTOMATIQUE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Vous pouvez supprimer des paramétrages d'envoi automatiques.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PARAMETRAGE ENVOI AUTOMATIQUE/ INFO EN ROUGE</a:t>
            </a:r>
            <a:endParaRPr lang="fr-FR" sz="2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 paramétrages automatiques </a:t>
            </a:r>
            <a:r>
              <a:rPr lang="fr-F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utilisant des modèles inactivés </a:t>
            </a:r>
            <a:r>
              <a:rPr lang="fr-FR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afficheront le nom du modèle en rouge.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C77B51F-6806-4634-9E75-4CF0D5F82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943" y="4698356"/>
            <a:ext cx="5848657" cy="1790977"/>
          </a:xfrm>
          <a:prstGeom prst="rect">
            <a:avLst/>
          </a:prstGeom>
          <a:ln>
            <a:solidFill>
              <a:srgbClr val="2F479E"/>
            </a:solidFill>
          </a:ln>
        </p:spPr>
      </p:pic>
    </p:spTree>
    <p:extLst>
      <p:ext uri="{BB962C8B-B14F-4D97-AF65-F5344CB8AC3E}">
        <p14:creationId xmlns:p14="http://schemas.microsoft.com/office/powerpoint/2010/main" val="1894747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51147" y="2868825"/>
            <a:ext cx="9144000" cy="18442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67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|A DISCUTER|</a:t>
            </a:r>
            <a:br>
              <a:rPr lang="fr-FR" sz="5400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sz="44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Modifications à valider</a:t>
            </a: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76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749D93-E3C2-46E0-87B4-D2A375126319}"/>
              </a:ext>
            </a:extLst>
          </p:cNvPr>
          <p:cNvSpPr txBox="1"/>
          <p:nvPr/>
        </p:nvSpPr>
        <p:spPr>
          <a:xfrm>
            <a:off x="707513" y="242400"/>
            <a:ext cx="9610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AMELIORATION A PREVOIR</a:t>
            </a:r>
          </a:p>
        </p:txBody>
      </p:sp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91" y="215779"/>
            <a:ext cx="1099552" cy="70646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806484" y="921522"/>
            <a:ext cx="6781985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67D246E-009E-4901-8575-016EDBE05440}"/>
              </a:ext>
            </a:extLst>
          </p:cNvPr>
          <p:cNvSpPr txBox="1"/>
          <p:nvPr/>
        </p:nvSpPr>
        <p:spPr>
          <a:xfrm>
            <a:off x="707513" y="1257236"/>
            <a:ext cx="10776974" cy="5016758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lvl="0"/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individuel</a:t>
            </a:r>
          </a:p>
          <a:p>
            <a:pPr lvl="0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Créer automatiquement une fiche Contact individuel pour un contact d’Entreprise partenaire créée</a:t>
            </a:r>
          </a:p>
          <a:p>
            <a:pPr lvl="0"/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Statut inscription / Suivi prise en charge / Etat du devis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fr-FR" sz="1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Quels sont les différents stades (qualificatifs) d’une inscription ?</a:t>
            </a:r>
          </a:p>
          <a:p>
            <a:pPr lvl="0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</a:t>
            </a:r>
            <a:r>
              <a:rPr lang="fr-FR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andidature déposé/ sélectionné/ inscrit</a:t>
            </a:r>
          </a:p>
          <a:p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Quels sont les différentes étapes du suivi de prise en charge financière ? </a:t>
            </a:r>
          </a:p>
          <a:p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dossier à envoyé/ envoyé/ accepté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Quelles sont les différents statuts d’un devis ?</a:t>
            </a:r>
          </a:p>
          <a:p>
            <a:pPr lvl="0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Besoin de différencier les 3 suivis  OU  1 seul référentiel</a:t>
            </a:r>
          </a:p>
          <a:p>
            <a:pPr lvl="0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Dans quel statut s’intègre les champs « confirmé, non confirmé, surbooking » ?</a:t>
            </a:r>
          </a:p>
          <a:p>
            <a:pPr lvl="0"/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Tableau des Participants  :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infos utiles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fr-FR" sz="1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Tableau des Actions :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infos utiles</a:t>
            </a:r>
          </a:p>
        </p:txBody>
      </p:sp>
    </p:spTree>
    <p:extLst>
      <p:ext uri="{BB962C8B-B14F-4D97-AF65-F5344CB8AC3E}">
        <p14:creationId xmlns:p14="http://schemas.microsoft.com/office/powerpoint/2010/main" val="3016853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0452" y="1980695"/>
            <a:ext cx="9144000" cy="2692815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SITE RESSOURCE JUNGO</a:t>
            </a:r>
            <a:br>
              <a:rPr lang="fr-FR" sz="5400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sz="54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Nouveautés</a:t>
            </a: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9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749D93-E3C2-46E0-87B4-D2A375126319}"/>
              </a:ext>
            </a:extLst>
          </p:cNvPr>
          <p:cNvSpPr txBox="1"/>
          <p:nvPr/>
        </p:nvSpPr>
        <p:spPr>
          <a:xfrm>
            <a:off x="472657" y="337466"/>
            <a:ext cx="9957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2"/>
                </a:solidFill>
              </a:rPr>
              <a:t>PROCHAIN RDV INFO / MODIFICATION DATE</a:t>
            </a:r>
            <a:endParaRPr lang="fr-FR" sz="2800" dirty="0">
              <a:solidFill>
                <a:schemeClr val="accent2"/>
              </a:solidFill>
            </a:endParaRPr>
          </a:p>
        </p:txBody>
      </p:sp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91" y="215779"/>
            <a:ext cx="1099552" cy="70646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536631" y="1069190"/>
            <a:ext cx="9893245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997F0FF-3C63-6102-BBC0-11CEF8A1DBC0}"/>
              </a:ext>
            </a:extLst>
          </p:cNvPr>
          <p:cNvSpPr/>
          <p:nvPr/>
        </p:nvSpPr>
        <p:spPr>
          <a:xfrm>
            <a:off x="3062287" y="2296720"/>
            <a:ext cx="6067425" cy="7905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ANNULATION DU vendredi 10 JUIN - 14h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06590E0-FC95-73CA-51D1-70A25CE9B2FB}"/>
              </a:ext>
            </a:extLst>
          </p:cNvPr>
          <p:cNvSpPr/>
          <p:nvPr/>
        </p:nvSpPr>
        <p:spPr>
          <a:xfrm>
            <a:off x="3062287" y="4199211"/>
            <a:ext cx="6146253" cy="97187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REPORT AU mercredi 8 JUIN - 14h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9C5123FB-EDD0-963E-7873-71A5D57B428F}"/>
              </a:ext>
            </a:extLst>
          </p:cNvPr>
          <p:cNvCxnSpPr>
            <a:cxnSpLocks/>
          </p:cNvCxnSpPr>
          <p:nvPr/>
        </p:nvCxnSpPr>
        <p:spPr>
          <a:xfrm>
            <a:off x="6095999" y="3321269"/>
            <a:ext cx="0" cy="730992"/>
          </a:xfrm>
          <a:prstGeom prst="straightConnector1">
            <a:avLst/>
          </a:prstGeom>
          <a:ln w="101600">
            <a:solidFill>
              <a:srgbClr val="00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375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91" y="215779"/>
            <a:ext cx="1099552" cy="7064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4253D4A-D34E-47AD-BC5A-71A8EA1BE67D}"/>
              </a:ext>
            </a:extLst>
          </p:cNvPr>
          <p:cNvSpPr txBox="1"/>
          <p:nvPr/>
        </p:nvSpPr>
        <p:spPr>
          <a:xfrm>
            <a:off x="674704" y="487758"/>
            <a:ext cx="7050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UN SITE RESSOURCE DEDIE à JUNGO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DE76AA0-90E1-4552-B1EE-0A447E162438}"/>
              </a:ext>
            </a:extLst>
          </p:cNvPr>
          <p:cNvSpPr txBox="1"/>
          <p:nvPr/>
        </p:nvSpPr>
        <p:spPr>
          <a:xfrm>
            <a:off x="826500" y="4990113"/>
            <a:ext cx="99410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2F479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 accès centralisé à toutes les informations existantes </a:t>
            </a:r>
          </a:p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Pour	- vous accompagner dans l’utilisation de Jungo 2</a:t>
            </a:r>
          </a:p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	- améliorer vos pratiques et gagner du temps</a:t>
            </a:r>
          </a:p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	- être informé de l’actualité de l’application (amélioration, nouvelles fonctionnalité)</a:t>
            </a:r>
          </a:p>
          <a:p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	- permettre le transfert de connaissance aux nouveaux salariés et référents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DDD566F-CB24-4298-BC00-8E6E68FCFA5E}"/>
              </a:ext>
            </a:extLst>
          </p:cNvPr>
          <p:cNvCxnSpPr>
            <a:cxnSpLocks/>
          </p:cNvCxnSpPr>
          <p:nvPr/>
        </p:nvCxnSpPr>
        <p:spPr>
          <a:xfrm flipV="1">
            <a:off x="769954" y="1146767"/>
            <a:ext cx="9355121" cy="3504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AA9B3F24-6C77-4D74-B9FA-4B011F58B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002" y="1416952"/>
            <a:ext cx="8656073" cy="33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76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7191" y="2121195"/>
            <a:ext cx="10717618" cy="2615609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MERCI </a:t>
            </a:r>
            <a:b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DE VOTRE ATTENTION </a:t>
            </a:r>
            <a:b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et PARTICIPATION</a:t>
            </a:r>
            <a:endParaRPr lang="fr-FR" sz="4400" dirty="0">
              <a:solidFill>
                <a:srgbClr val="2F479E"/>
              </a:solidFill>
              <a:latin typeface="ITC Avant Garde Std Bk" panose="020B0502020202020204" pitchFamily="34" charset="0"/>
            </a:endParaRP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5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0825" y="2522235"/>
            <a:ext cx="9144000" cy="269281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|</a:t>
            </a:r>
            <a:r>
              <a:rPr lang="fr-FR" sz="67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BILAN ACTIVITE |</a:t>
            </a:r>
            <a:br>
              <a:rPr lang="fr-FR" sz="6700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br>
              <a:rPr lang="fr-FR" sz="5300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sz="5300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CYCLE du 26 avril au 16 mai</a:t>
            </a:r>
            <a:endParaRPr lang="fr-FR" sz="5400" dirty="0">
              <a:solidFill>
                <a:srgbClr val="2F479E"/>
              </a:solidFill>
              <a:latin typeface="ITC Avant Garde Std Bk" panose="020B0502020202020204" pitchFamily="34" charset="0"/>
            </a:endParaRP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0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749D93-E3C2-46E0-87B4-D2A375126319}"/>
              </a:ext>
            </a:extLst>
          </p:cNvPr>
          <p:cNvSpPr txBox="1"/>
          <p:nvPr/>
        </p:nvSpPr>
        <p:spPr>
          <a:xfrm>
            <a:off x="472657" y="337466"/>
            <a:ext cx="7314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BILAN ACTIVITE/ </a:t>
            </a:r>
            <a:r>
              <a:rPr lang="fr-FR" sz="2800" dirty="0">
                <a:solidFill>
                  <a:schemeClr val="accent2"/>
                </a:solidFill>
              </a:rPr>
              <a:t>du 26 avril au 16 mai</a:t>
            </a:r>
          </a:p>
        </p:txBody>
      </p:sp>
      <p:pic>
        <p:nvPicPr>
          <p:cNvPr id="12" name="Image 11" descr="Une image contenant jeu&#10;&#10;Description générée automatiquement">
            <a:extLst>
              <a:ext uri="{FF2B5EF4-FFF2-40B4-BE49-F238E27FC236}">
                <a16:creationId xmlns:a16="http://schemas.microsoft.com/office/drawing/2014/main" id="{ED485DE2-0FB8-4654-A189-4C738B81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91" y="215779"/>
            <a:ext cx="1099552" cy="70646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536631" y="1069190"/>
            <a:ext cx="9893245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F5F1FC5-576B-B42E-8425-C4A8A3572119}"/>
              </a:ext>
            </a:extLst>
          </p:cNvPr>
          <p:cNvSpPr/>
          <p:nvPr/>
        </p:nvSpPr>
        <p:spPr>
          <a:xfrm>
            <a:off x="3741683" y="2296720"/>
            <a:ext cx="5388029" cy="7905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46 tickets traités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9A37A51-2C69-557D-08A1-E409B70E9992}"/>
              </a:ext>
            </a:extLst>
          </p:cNvPr>
          <p:cNvSpPr/>
          <p:nvPr/>
        </p:nvSpPr>
        <p:spPr>
          <a:xfrm>
            <a:off x="1859592" y="4572209"/>
            <a:ext cx="3764182" cy="79057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37 tickets </a:t>
            </a:r>
          </a:p>
          <a:p>
            <a:pPr algn="ctr"/>
            <a:r>
              <a:rPr lang="fr-FR" sz="2400" b="1" dirty="0"/>
              <a:t>Correction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37DCE43-43BF-594E-90F8-E7F8D8534AD5}"/>
              </a:ext>
            </a:extLst>
          </p:cNvPr>
          <p:cNvSpPr/>
          <p:nvPr/>
        </p:nvSpPr>
        <p:spPr>
          <a:xfrm>
            <a:off x="6568226" y="4572209"/>
            <a:ext cx="3764182" cy="79057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9 tickets Evolutions/optimisations</a:t>
            </a:r>
          </a:p>
        </p:txBody>
      </p:sp>
    </p:spTree>
    <p:extLst>
      <p:ext uri="{BB962C8B-B14F-4D97-AF65-F5344CB8AC3E}">
        <p14:creationId xmlns:p14="http://schemas.microsoft.com/office/powerpoint/2010/main" val="36063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0452" y="1980695"/>
            <a:ext cx="9144000" cy="269281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|NOUVEAUTES|</a:t>
            </a:r>
            <a:b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</a:br>
            <a:r>
              <a:rPr lang="fr-FR" dirty="0">
                <a:solidFill>
                  <a:srgbClr val="2F479E"/>
                </a:solidFill>
                <a:latin typeface="ITC Avant Garde Std Bk" panose="020B0502020202020204" pitchFamily="34" charset="0"/>
              </a:rPr>
              <a:t>au 16 mai</a:t>
            </a:r>
            <a:endParaRPr lang="fr-FR" sz="4400" dirty="0">
              <a:solidFill>
                <a:srgbClr val="2F479E"/>
              </a:solidFill>
              <a:latin typeface="ITC Avant Garde Std Bk" panose="020B0502020202020204" pitchFamily="34" charset="0"/>
            </a:endParaRPr>
          </a:p>
        </p:txBody>
      </p:sp>
      <p:pic>
        <p:nvPicPr>
          <p:cNvPr id="7" name="Image 6" descr="Une image contenant jeu&#10;&#10;Description générée automatiquement">
            <a:extLst>
              <a:ext uri="{FF2B5EF4-FFF2-40B4-BE49-F238E27FC236}">
                <a16:creationId xmlns:a16="http://schemas.microsoft.com/office/drawing/2014/main" id="{A838307C-333D-432D-891B-AC273343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377411"/>
            <a:ext cx="2137145" cy="1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7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551576" y="843814"/>
            <a:ext cx="943604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1C18CD6-782F-4560-81A5-3E1B7AF2FED0}"/>
              </a:ext>
            </a:extLst>
          </p:cNvPr>
          <p:cNvSpPr txBox="1"/>
          <p:nvPr/>
        </p:nvSpPr>
        <p:spPr>
          <a:xfrm>
            <a:off x="451140" y="259039"/>
            <a:ext cx="86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LIEN ENTRE ACTION DETAILLEE et l’AGENDA</a:t>
            </a:r>
          </a:p>
        </p:txBody>
      </p: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48FCAE0-5AE3-40CB-B7A8-6304A9E0D697}"/>
              </a:ext>
            </a:extLst>
          </p:cNvPr>
          <p:cNvSpPr txBox="1"/>
          <p:nvPr/>
        </p:nvSpPr>
        <p:spPr>
          <a:xfrm>
            <a:off x="551576" y="1124212"/>
            <a:ext cx="9436045" cy="2046714"/>
          </a:xfrm>
          <a:custGeom>
            <a:avLst/>
            <a:gdLst>
              <a:gd name="connsiteX0" fmla="*/ 0 w 9436045"/>
              <a:gd name="connsiteY0" fmla="*/ 0 h 2046714"/>
              <a:gd name="connsiteX1" fmla="*/ 306671 w 9436045"/>
              <a:gd name="connsiteY1" fmla="*/ 0 h 2046714"/>
              <a:gd name="connsiteX2" fmla="*/ 707703 w 9436045"/>
              <a:gd name="connsiteY2" fmla="*/ 0 h 2046714"/>
              <a:gd name="connsiteX3" fmla="*/ 1486177 w 9436045"/>
              <a:gd name="connsiteY3" fmla="*/ 0 h 2046714"/>
              <a:gd name="connsiteX4" fmla="*/ 2075930 w 9436045"/>
              <a:gd name="connsiteY4" fmla="*/ 0 h 2046714"/>
              <a:gd name="connsiteX5" fmla="*/ 2665683 w 9436045"/>
              <a:gd name="connsiteY5" fmla="*/ 0 h 2046714"/>
              <a:gd name="connsiteX6" fmla="*/ 3066715 w 9436045"/>
              <a:gd name="connsiteY6" fmla="*/ 0 h 2046714"/>
              <a:gd name="connsiteX7" fmla="*/ 3373386 w 9436045"/>
              <a:gd name="connsiteY7" fmla="*/ 0 h 2046714"/>
              <a:gd name="connsiteX8" fmla="*/ 3774418 w 9436045"/>
              <a:gd name="connsiteY8" fmla="*/ 0 h 2046714"/>
              <a:gd name="connsiteX9" fmla="*/ 4175450 w 9436045"/>
              <a:gd name="connsiteY9" fmla="*/ 0 h 2046714"/>
              <a:gd name="connsiteX10" fmla="*/ 4670842 w 9436045"/>
              <a:gd name="connsiteY10" fmla="*/ 0 h 2046714"/>
              <a:gd name="connsiteX11" fmla="*/ 5260595 w 9436045"/>
              <a:gd name="connsiteY11" fmla="*/ 0 h 2046714"/>
              <a:gd name="connsiteX12" fmla="*/ 6039069 w 9436045"/>
              <a:gd name="connsiteY12" fmla="*/ 0 h 2046714"/>
              <a:gd name="connsiteX13" fmla="*/ 6817543 w 9436045"/>
              <a:gd name="connsiteY13" fmla="*/ 0 h 2046714"/>
              <a:gd name="connsiteX14" fmla="*/ 7596016 w 9436045"/>
              <a:gd name="connsiteY14" fmla="*/ 0 h 2046714"/>
              <a:gd name="connsiteX15" fmla="*/ 8185769 w 9436045"/>
              <a:gd name="connsiteY15" fmla="*/ 0 h 2046714"/>
              <a:gd name="connsiteX16" fmla="*/ 8775522 w 9436045"/>
              <a:gd name="connsiteY16" fmla="*/ 0 h 2046714"/>
              <a:gd name="connsiteX17" fmla="*/ 9436045 w 9436045"/>
              <a:gd name="connsiteY17" fmla="*/ 0 h 2046714"/>
              <a:gd name="connsiteX18" fmla="*/ 9436045 w 9436045"/>
              <a:gd name="connsiteY18" fmla="*/ 552613 h 2046714"/>
              <a:gd name="connsiteX19" fmla="*/ 9436045 w 9436045"/>
              <a:gd name="connsiteY19" fmla="*/ 1064291 h 2046714"/>
              <a:gd name="connsiteX20" fmla="*/ 9436045 w 9436045"/>
              <a:gd name="connsiteY20" fmla="*/ 1555503 h 2046714"/>
              <a:gd name="connsiteX21" fmla="*/ 9436045 w 9436045"/>
              <a:gd name="connsiteY21" fmla="*/ 2046714 h 2046714"/>
              <a:gd name="connsiteX22" fmla="*/ 8751932 w 9436045"/>
              <a:gd name="connsiteY22" fmla="*/ 2046714 h 2046714"/>
              <a:gd name="connsiteX23" fmla="*/ 8256539 w 9436045"/>
              <a:gd name="connsiteY23" fmla="*/ 2046714 h 2046714"/>
              <a:gd name="connsiteX24" fmla="*/ 7761147 w 9436045"/>
              <a:gd name="connsiteY24" fmla="*/ 2046714 h 2046714"/>
              <a:gd name="connsiteX25" fmla="*/ 7265755 w 9436045"/>
              <a:gd name="connsiteY25" fmla="*/ 2046714 h 2046714"/>
              <a:gd name="connsiteX26" fmla="*/ 6864723 w 9436045"/>
              <a:gd name="connsiteY26" fmla="*/ 2046714 h 2046714"/>
              <a:gd name="connsiteX27" fmla="*/ 6086249 w 9436045"/>
              <a:gd name="connsiteY27" fmla="*/ 2046714 h 2046714"/>
              <a:gd name="connsiteX28" fmla="*/ 5402136 w 9436045"/>
              <a:gd name="connsiteY28" fmla="*/ 2046714 h 2046714"/>
              <a:gd name="connsiteX29" fmla="*/ 4906743 w 9436045"/>
              <a:gd name="connsiteY29" fmla="*/ 2046714 h 2046714"/>
              <a:gd name="connsiteX30" fmla="*/ 4411351 w 9436045"/>
              <a:gd name="connsiteY30" fmla="*/ 2046714 h 2046714"/>
              <a:gd name="connsiteX31" fmla="*/ 3821598 w 9436045"/>
              <a:gd name="connsiteY31" fmla="*/ 2046714 h 2046714"/>
              <a:gd name="connsiteX32" fmla="*/ 3043125 w 9436045"/>
              <a:gd name="connsiteY32" fmla="*/ 2046714 h 2046714"/>
              <a:gd name="connsiteX33" fmla="*/ 2642093 w 9436045"/>
              <a:gd name="connsiteY33" fmla="*/ 2046714 h 2046714"/>
              <a:gd name="connsiteX34" fmla="*/ 2052340 w 9436045"/>
              <a:gd name="connsiteY34" fmla="*/ 2046714 h 2046714"/>
              <a:gd name="connsiteX35" fmla="*/ 1651308 w 9436045"/>
              <a:gd name="connsiteY35" fmla="*/ 2046714 h 2046714"/>
              <a:gd name="connsiteX36" fmla="*/ 872834 w 9436045"/>
              <a:gd name="connsiteY36" fmla="*/ 2046714 h 2046714"/>
              <a:gd name="connsiteX37" fmla="*/ 0 w 9436045"/>
              <a:gd name="connsiteY37" fmla="*/ 2046714 h 2046714"/>
              <a:gd name="connsiteX38" fmla="*/ 0 w 9436045"/>
              <a:gd name="connsiteY38" fmla="*/ 1494101 h 2046714"/>
              <a:gd name="connsiteX39" fmla="*/ 0 w 9436045"/>
              <a:gd name="connsiteY39" fmla="*/ 1002890 h 2046714"/>
              <a:gd name="connsiteX40" fmla="*/ 0 w 9436045"/>
              <a:gd name="connsiteY40" fmla="*/ 491211 h 2046714"/>
              <a:gd name="connsiteX41" fmla="*/ 0 w 9436045"/>
              <a:gd name="connsiteY41" fmla="*/ 0 h 204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436045" h="2046714" extrusionOk="0">
                <a:moveTo>
                  <a:pt x="0" y="0"/>
                </a:moveTo>
                <a:cubicBezTo>
                  <a:pt x="97872" y="-7421"/>
                  <a:pt x="237145" y="29475"/>
                  <a:pt x="306671" y="0"/>
                </a:cubicBezTo>
                <a:cubicBezTo>
                  <a:pt x="376197" y="-29475"/>
                  <a:pt x="578079" y="11583"/>
                  <a:pt x="707703" y="0"/>
                </a:cubicBezTo>
                <a:cubicBezTo>
                  <a:pt x="837327" y="-11583"/>
                  <a:pt x="1149199" y="24777"/>
                  <a:pt x="1486177" y="0"/>
                </a:cubicBezTo>
                <a:cubicBezTo>
                  <a:pt x="1823155" y="-24777"/>
                  <a:pt x="1885268" y="57545"/>
                  <a:pt x="2075930" y="0"/>
                </a:cubicBezTo>
                <a:cubicBezTo>
                  <a:pt x="2266592" y="-57545"/>
                  <a:pt x="2534913" y="37061"/>
                  <a:pt x="2665683" y="0"/>
                </a:cubicBezTo>
                <a:cubicBezTo>
                  <a:pt x="2796453" y="-37061"/>
                  <a:pt x="2891764" y="34291"/>
                  <a:pt x="3066715" y="0"/>
                </a:cubicBezTo>
                <a:cubicBezTo>
                  <a:pt x="3241666" y="-34291"/>
                  <a:pt x="3294863" y="4832"/>
                  <a:pt x="3373386" y="0"/>
                </a:cubicBezTo>
                <a:cubicBezTo>
                  <a:pt x="3451909" y="-4832"/>
                  <a:pt x="3660681" y="37022"/>
                  <a:pt x="3774418" y="0"/>
                </a:cubicBezTo>
                <a:cubicBezTo>
                  <a:pt x="3888155" y="-37022"/>
                  <a:pt x="4035612" y="25853"/>
                  <a:pt x="4175450" y="0"/>
                </a:cubicBezTo>
                <a:cubicBezTo>
                  <a:pt x="4315288" y="-25853"/>
                  <a:pt x="4495680" y="8143"/>
                  <a:pt x="4670842" y="0"/>
                </a:cubicBezTo>
                <a:cubicBezTo>
                  <a:pt x="4846004" y="-8143"/>
                  <a:pt x="5048345" y="54862"/>
                  <a:pt x="5260595" y="0"/>
                </a:cubicBezTo>
                <a:cubicBezTo>
                  <a:pt x="5472845" y="-54862"/>
                  <a:pt x="5677260" y="2084"/>
                  <a:pt x="6039069" y="0"/>
                </a:cubicBezTo>
                <a:cubicBezTo>
                  <a:pt x="6400878" y="-2084"/>
                  <a:pt x="6586957" y="23094"/>
                  <a:pt x="6817543" y="0"/>
                </a:cubicBezTo>
                <a:cubicBezTo>
                  <a:pt x="7048129" y="-23094"/>
                  <a:pt x="7257329" y="34363"/>
                  <a:pt x="7596016" y="0"/>
                </a:cubicBezTo>
                <a:cubicBezTo>
                  <a:pt x="7934703" y="-34363"/>
                  <a:pt x="7980904" y="7846"/>
                  <a:pt x="8185769" y="0"/>
                </a:cubicBezTo>
                <a:cubicBezTo>
                  <a:pt x="8390634" y="-7846"/>
                  <a:pt x="8594574" y="28620"/>
                  <a:pt x="8775522" y="0"/>
                </a:cubicBezTo>
                <a:cubicBezTo>
                  <a:pt x="8956470" y="-28620"/>
                  <a:pt x="9252621" y="24249"/>
                  <a:pt x="9436045" y="0"/>
                </a:cubicBezTo>
                <a:cubicBezTo>
                  <a:pt x="9484991" y="188945"/>
                  <a:pt x="9388142" y="420879"/>
                  <a:pt x="9436045" y="552613"/>
                </a:cubicBezTo>
                <a:cubicBezTo>
                  <a:pt x="9483948" y="684347"/>
                  <a:pt x="9382443" y="943250"/>
                  <a:pt x="9436045" y="1064291"/>
                </a:cubicBezTo>
                <a:cubicBezTo>
                  <a:pt x="9489647" y="1185332"/>
                  <a:pt x="9380726" y="1415626"/>
                  <a:pt x="9436045" y="1555503"/>
                </a:cubicBezTo>
                <a:cubicBezTo>
                  <a:pt x="9491364" y="1695380"/>
                  <a:pt x="9426481" y="1874920"/>
                  <a:pt x="9436045" y="2046714"/>
                </a:cubicBezTo>
                <a:cubicBezTo>
                  <a:pt x="9229868" y="2087371"/>
                  <a:pt x="8919483" y="1977814"/>
                  <a:pt x="8751932" y="2046714"/>
                </a:cubicBezTo>
                <a:cubicBezTo>
                  <a:pt x="8584381" y="2115614"/>
                  <a:pt x="8369552" y="2044544"/>
                  <a:pt x="8256539" y="2046714"/>
                </a:cubicBezTo>
                <a:cubicBezTo>
                  <a:pt x="8143526" y="2048884"/>
                  <a:pt x="7997452" y="2036141"/>
                  <a:pt x="7761147" y="2046714"/>
                </a:cubicBezTo>
                <a:cubicBezTo>
                  <a:pt x="7524842" y="2057287"/>
                  <a:pt x="7393339" y="2026216"/>
                  <a:pt x="7265755" y="2046714"/>
                </a:cubicBezTo>
                <a:cubicBezTo>
                  <a:pt x="7138171" y="2067212"/>
                  <a:pt x="6952461" y="2021633"/>
                  <a:pt x="6864723" y="2046714"/>
                </a:cubicBezTo>
                <a:cubicBezTo>
                  <a:pt x="6776985" y="2071795"/>
                  <a:pt x="6328692" y="1963928"/>
                  <a:pt x="6086249" y="2046714"/>
                </a:cubicBezTo>
                <a:cubicBezTo>
                  <a:pt x="5843806" y="2129500"/>
                  <a:pt x="5635146" y="2020869"/>
                  <a:pt x="5402136" y="2046714"/>
                </a:cubicBezTo>
                <a:cubicBezTo>
                  <a:pt x="5169126" y="2072559"/>
                  <a:pt x="5088103" y="2041178"/>
                  <a:pt x="4906743" y="2046714"/>
                </a:cubicBezTo>
                <a:cubicBezTo>
                  <a:pt x="4725383" y="2052250"/>
                  <a:pt x="4516739" y="1987934"/>
                  <a:pt x="4411351" y="2046714"/>
                </a:cubicBezTo>
                <a:cubicBezTo>
                  <a:pt x="4305963" y="2105494"/>
                  <a:pt x="4059900" y="2020487"/>
                  <a:pt x="3821598" y="2046714"/>
                </a:cubicBezTo>
                <a:cubicBezTo>
                  <a:pt x="3583296" y="2072941"/>
                  <a:pt x="3363370" y="2034616"/>
                  <a:pt x="3043125" y="2046714"/>
                </a:cubicBezTo>
                <a:cubicBezTo>
                  <a:pt x="2722880" y="2058812"/>
                  <a:pt x="2754379" y="2031644"/>
                  <a:pt x="2642093" y="2046714"/>
                </a:cubicBezTo>
                <a:cubicBezTo>
                  <a:pt x="2529807" y="2061784"/>
                  <a:pt x="2252796" y="2039242"/>
                  <a:pt x="2052340" y="2046714"/>
                </a:cubicBezTo>
                <a:cubicBezTo>
                  <a:pt x="1851884" y="2054186"/>
                  <a:pt x="1752771" y="2013716"/>
                  <a:pt x="1651308" y="2046714"/>
                </a:cubicBezTo>
                <a:cubicBezTo>
                  <a:pt x="1549845" y="2079712"/>
                  <a:pt x="1048270" y="1968213"/>
                  <a:pt x="872834" y="2046714"/>
                </a:cubicBezTo>
                <a:cubicBezTo>
                  <a:pt x="697398" y="2125215"/>
                  <a:pt x="321312" y="1966342"/>
                  <a:pt x="0" y="2046714"/>
                </a:cubicBezTo>
                <a:cubicBezTo>
                  <a:pt x="-4289" y="1898708"/>
                  <a:pt x="20259" y="1608226"/>
                  <a:pt x="0" y="1494101"/>
                </a:cubicBezTo>
                <a:cubicBezTo>
                  <a:pt x="-20259" y="1379976"/>
                  <a:pt x="51346" y="1135289"/>
                  <a:pt x="0" y="1002890"/>
                </a:cubicBezTo>
                <a:cubicBezTo>
                  <a:pt x="-51346" y="870491"/>
                  <a:pt x="18210" y="678253"/>
                  <a:pt x="0" y="491211"/>
                </a:cubicBezTo>
                <a:cubicBezTo>
                  <a:pt x="-18210" y="304169"/>
                  <a:pt x="2522" y="129915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Possibilité de revenir à l’agenda de l’Intervenant à partir d’une fiche action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cliquant, dans la fiche Action, sur le nom de l’Intervenant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dans la carte d’Identité quand 1 seul Intervenant (haut à gauche)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ou dans l’onglet Participants/liste des Intervenants</a:t>
            </a:r>
          </a:p>
          <a:p>
            <a:pPr algn="just"/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55054BF-AC26-18F6-5CC7-104BA6921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04" y="3733522"/>
            <a:ext cx="5262924" cy="2837275"/>
          </a:xfrm>
          <a:prstGeom prst="rect">
            <a:avLst/>
          </a:prstGeom>
          <a:ln>
            <a:solidFill>
              <a:srgbClr val="2F479E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CA202E1-53C2-8489-9C21-9DE9AE9C2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673" y="3733522"/>
            <a:ext cx="3954751" cy="2547128"/>
          </a:xfrm>
          <a:prstGeom prst="rect">
            <a:avLst/>
          </a:prstGeom>
          <a:ln>
            <a:solidFill>
              <a:srgbClr val="2F479E"/>
            </a:solidFill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0089793-4570-F49E-BD21-4B5E11CA7DE3}"/>
              </a:ext>
            </a:extLst>
          </p:cNvPr>
          <p:cNvSpPr txBox="1"/>
          <p:nvPr/>
        </p:nvSpPr>
        <p:spPr>
          <a:xfrm>
            <a:off x="751753" y="3320880"/>
            <a:ext cx="254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Action/ tous les onglets 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4A77CAB-15E1-16EC-824D-2F94B58AF848}"/>
              </a:ext>
            </a:extLst>
          </p:cNvPr>
          <p:cNvSpPr txBox="1"/>
          <p:nvPr/>
        </p:nvSpPr>
        <p:spPr>
          <a:xfrm>
            <a:off x="6692594" y="3312824"/>
            <a:ext cx="4630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Action/ Participants/ Tableau des Intervenants</a:t>
            </a:r>
          </a:p>
        </p:txBody>
      </p:sp>
    </p:spTree>
    <p:extLst>
      <p:ext uri="{BB962C8B-B14F-4D97-AF65-F5344CB8AC3E}">
        <p14:creationId xmlns:p14="http://schemas.microsoft.com/office/powerpoint/2010/main" val="3809250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551576" y="843814"/>
            <a:ext cx="943604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1C18CD6-782F-4560-81A5-3E1B7AF2FED0}"/>
              </a:ext>
            </a:extLst>
          </p:cNvPr>
          <p:cNvSpPr txBox="1"/>
          <p:nvPr/>
        </p:nvSpPr>
        <p:spPr>
          <a:xfrm>
            <a:off x="451140" y="259039"/>
            <a:ext cx="86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AMELIORATION AGENDA COLLECTIF</a:t>
            </a:r>
          </a:p>
        </p:txBody>
      </p: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48FCAE0-5AE3-40CB-B7A8-6304A9E0D697}"/>
              </a:ext>
            </a:extLst>
          </p:cNvPr>
          <p:cNvSpPr txBox="1"/>
          <p:nvPr/>
        </p:nvSpPr>
        <p:spPr>
          <a:xfrm>
            <a:off x="551576" y="1124212"/>
            <a:ext cx="9436045" cy="923330"/>
          </a:xfrm>
          <a:custGeom>
            <a:avLst/>
            <a:gdLst>
              <a:gd name="connsiteX0" fmla="*/ 0 w 9436045"/>
              <a:gd name="connsiteY0" fmla="*/ 0 h 923330"/>
              <a:gd name="connsiteX1" fmla="*/ 306671 w 9436045"/>
              <a:gd name="connsiteY1" fmla="*/ 0 h 923330"/>
              <a:gd name="connsiteX2" fmla="*/ 707703 w 9436045"/>
              <a:gd name="connsiteY2" fmla="*/ 0 h 923330"/>
              <a:gd name="connsiteX3" fmla="*/ 1486177 w 9436045"/>
              <a:gd name="connsiteY3" fmla="*/ 0 h 923330"/>
              <a:gd name="connsiteX4" fmla="*/ 2075930 w 9436045"/>
              <a:gd name="connsiteY4" fmla="*/ 0 h 923330"/>
              <a:gd name="connsiteX5" fmla="*/ 2665683 w 9436045"/>
              <a:gd name="connsiteY5" fmla="*/ 0 h 923330"/>
              <a:gd name="connsiteX6" fmla="*/ 3066715 w 9436045"/>
              <a:gd name="connsiteY6" fmla="*/ 0 h 923330"/>
              <a:gd name="connsiteX7" fmla="*/ 3373386 w 9436045"/>
              <a:gd name="connsiteY7" fmla="*/ 0 h 923330"/>
              <a:gd name="connsiteX8" fmla="*/ 3774418 w 9436045"/>
              <a:gd name="connsiteY8" fmla="*/ 0 h 923330"/>
              <a:gd name="connsiteX9" fmla="*/ 4175450 w 9436045"/>
              <a:gd name="connsiteY9" fmla="*/ 0 h 923330"/>
              <a:gd name="connsiteX10" fmla="*/ 4670842 w 9436045"/>
              <a:gd name="connsiteY10" fmla="*/ 0 h 923330"/>
              <a:gd name="connsiteX11" fmla="*/ 5260595 w 9436045"/>
              <a:gd name="connsiteY11" fmla="*/ 0 h 923330"/>
              <a:gd name="connsiteX12" fmla="*/ 6039069 w 9436045"/>
              <a:gd name="connsiteY12" fmla="*/ 0 h 923330"/>
              <a:gd name="connsiteX13" fmla="*/ 6817543 w 9436045"/>
              <a:gd name="connsiteY13" fmla="*/ 0 h 923330"/>
              <a:gd name="connsiteX14" fmla="*/ 7596016 w 9436045"/>
              <a:gd name="connsiteY14" fmla="*/ 0 h 923330"/>
              <a:gd name="connsiteX15" fmla="*/ 8185769 w 9436045"/>
              <a:gd name="connsiteY15" fmla="*/ 0 h 923330"/>
              <a:gd name="connsiteX16" fmla="*/ 8775522 w 9436045"/>
              <a:gd name="connsiteY16" fmla="*/ 0 h 923330"/>
              <a:gd name="connsiteX17" fmla="*/ 9436045 w 9436045"/>
              <a:gd name="connsiteY17" fmla="*/ 0 h 923330"/>
              <a:gd name="connsiteX18" fmla="*/ 9436045 w 9436045"/>
              <a:gd name="connsiteY18" fmla="*/ 480132 h 923330"/>
              <a:gd name="connsiteX19" fmla="*/ 9436045 w 9436045"/>
              <a:gd name="connsiteY19" fmla="*/ 923330 h 923330"/>
              <a:gd name="connsiteX20" fmla="*/ 8940653 w 9436045"/>
              <a:gd name="connsiteY20" fmla="*/ 923330 h 923330"/>
              <a:gd name="connsiteX21" fmla="*/ 8256539 w 9436045"/>
              <a:gd name="connsiteY21" fmla="*/ 923330 h 923330"/>
              <a:gd name="connsiteX22" fmla="*/ 7572426 w 9436045"/>
              <a:gd name="connsiteY22" fmla="*/ 923330 h 923330"/>
              <a:gd name="connsiteX23" fmla="*/ 7077034 w 9436045"/>
              <a:gd name="connsiteY23" fmla="*/ 923330 h 923330"/>
              <a:gd name="connsiteX24" fmla="*/ 6581641 w 9436045"/>
              <a:gd name="connsiteY24" fmla="*/ 923330 h 923330"/>
              <a:gd name="connsiteX25" fmla="*/ 6086249 w 9436045"/>
              <a:gd name="connsiteY25" fmla="*/ 923330 h 923330"/>
              <a:gd name="connsiteX26" fmla="*/ 5685217 w 9436045"/>
              <a:gd name="connsiteY26" fmla="*/ 923330 h 923330"/>
              <a:gd name="connsiteX27" fmla="*/ 4906743 w 9436045"/>
              <a:gd name="connsiteY27" fmla="*/ 923330 h 923330"/>
              <a:gd name="connsiteX28" fmla="*/ 4222630 w 9436045"/>
              <a:gd name="connsiteY28" fmla="*/ 923330 h 923330"/>
              <a:gd name="connsiteX29" fmla="*/ 3727238 w 9436045"/>
              <a:gd name="connsiteY29" fmla="*/ 923330 h 923330"/>
              <a:gd name="connsiteX30" fmla="*/ 3231845 w 9436045"/>
              <a:gd name="connsiteY30" fmla="*/ 923330 h 923330"/>
              <a:gd name="connsiteX31" fmla="*/ 2642093 w 9436045"/>
              <a:gd name="connsiteY31" fmla="*/ 923330 h 923330"/>
              <a:gd name="connsiteX32" fmla="*/ 1863619 w 9436045"/>
              <a:gd name="connsiteY32" fmla="*/ 923330 h 923330"/>
              <a:gd name="connsiteX33" fmla="*/ 1462587 w 9436045"/>
              <a:gd name="connsiteY33" fmla="*/ 923330 h 923330"/>
              <a:gd name="connsiteX34" fmla="*/ 872834 w 9436045"/>
              <a:gd name="connsiteY34" fmla="*/ 923330 h 923330"/>
              <a:gd name="connsiteX35" fmla="*/ 0 w 9436045"/>
              <a:gd name="connsiteY35" fmla="*/ 923330 h 923330"/>
              <a:gd name="connsiteX36" fmla="*/ 0 w 9436045"/>
              <a:gd name="connsiteY36" fmla="*/ 443198 h 923330"/>
              <a:gd name="connsiteX37" fmla="*/ 0 w 9436045"/>
              <a:gd name="connsiteY37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436045" h="923330" extrusionOk="0">
                <a:moveTo>
                  <a:pt x="0" y="0"/>
                </a:moveTo>
                <a:cubicBezTo>
                  <a:pt x="97872" y="-7421"/>
                  <a:pt x="237145" y="29475"/>
                  <a:pt x="306671" y="0"/>
                </a:cubicBezTo>
                <a:cubicBezTo>
                  <a:pt x="376197" y="-29475"/>
                  <a:pt x="578079" y="11583"/>
                  <a:pt x="707703" y="0"/>
                </a:cubicBezTo>
                <a:cubicBezTo>
                  <a:pt x="837327" y="-11583"/>
                  <a:pt x="1149199" y="24777"/>
                  <a:pt x="1486177" y="0"/>
                </a:cubicBezTo>
                <a:cubicBezTo>
                  <a:pt x="1823155" y="-24777"/>
                  <a:pt x="1885268" y="57545"/>
                  <a:pt x="2075930" y="0"/>
                </a:cubicBezTo>
                <a:cubicBezTo>
                  <a:pt x="2266592" y="-57545"/>
                  <a:pt x="2534913" y="37061"/>
                  <a:pt x="2665683" y="0"/>
                </a:cubicBezTo>
                <a:cubicBezTo>
                  <a:pt x="2796453" y="-37061"/>
                  <a:pt x="2891764" y="34291"/>
                  <a:pt x="3066715" y="0"/>
                </a:cubicBezTo>
                <a:cubicBezTo>
                  <a:pt x="3241666" y="-34291"/>
                  <a:pt x="3294863" y="4832"/>
                  <a:pt x="3373386" y="0"/>
                </a:cubicBezTo>
                <a:cubicBezTo>
                  <a:pt x="3451909" y="-4832"/>
                  <a:pt x="3660681" y="37022"/>
                  <a:pt x="3774418" y="0"/>
                </a:cubicBezTo>
                <a:cubicBezTo>
                  <a:pt x="3888155" y="-37022"/>
                  <a:pt x="4035612" y="25853"/>
                  <a:pt x="4175450" y="0"/>
                </a:cubicBezTo>
                <a:cubicBezTo>
                  <a:pt x="4315288" y="-25853"/>
                  <a:pt x="4495680" y="8143"/>
                  <a:pt x="4670842" y="0"/>
                </a:cubicBezTo>
                <a:cubicBezTo>
                  <a:pt x="4846004" y="-8143"/>
                  <a:pt x="5048345" y="54862"/>
                  <a:pt x="5260595" y="0"/>
                </a:cubicBezTo>
                <a:cubicBezTo>
                  <a:pt x="5472845" y="-54862"/>
                  <a:pt x="5677260" y="2084"/>
                  <a:pt x="6039069" y="0"/>
                </a:cubicBezTo>
                <a:cubicBezTo>
                  <a:pt x="6400878" y="-2084"/>
                  <a:pt x="6586957" y="23094"/>
                  <a:pt x="6817543" y="0"/>
                </a:cubicBezTo>
                <a:cubicBezTo>
                  <a:pt x="7048129" y="-23094"/>
                  <a:pt x="7257329" y="34363"/>
                  <a:pt x="7596016" y="0"/>
                </a:cubicBezTo>
                <a:cubicBezTo>
                  <a:pt x="7934703" y="-34363"/>
                  <a:pt x="7980904" y="7846"/>
                  <a:pt x="8185769" y="0"/>
                </a:cubicBezTo>
                <a:cubicBezTo>
                  <a:pt x="8390634" y="-7846"/>
                  <a:pt x="8594574" y="28620"/>
                  <a:pt x="8775522" y="0"/>
                </a:cubicBezTo>
                <a:cubicBezTo>
                  <a:pt x="8956470" y="-28620"/>
                  <a:pt x="9252621" y="24249"/>
                  <a:pt x="9436045" y="0"/>
                </a:cubicBezTo>
                <a:cubicBezTo>
                  <a:pt x="9454175" y="209196"/>
                  <a:pt x="9423836" y="310945"/>
                  <a:pt x="9436045" y="480132"/>
                </a:cubicBezTo>
                <a:cubicBezTo>
                  <a:pt x="9448254" y="649319"/>
                  <a:pt x="9397135" y="770397"/>
                  <a:pt x="9436045" y="923330"/>
                </a:cubicBezTo>
                <a:cubicBezTo>
                  <a:pt x="9270365" y="971545"/>
                  <a:pt x="9068261" y="892588"/>
                  <a:pt x="8940653" y="923330"/>
                </a:cubicBezTo>
                <a:cubicBezTo>
                  <a:pt x="8813045" y="954072"/>
                  <a:pt x="8582261" y="891270"/>
                  <a:pt x="8256539" y="923330"/>
                </a:cubicBezTo>
                <a:cubicBezTo>
                  <a:pt x="7930817" y="955390"/>
                  <a:pt x="7739977" y="854430"/>
                  <a:pt x="7572426" y="923330"/>
                </a:cubicBezTo>
                <a:cubicBezTo>
                  <a:pt x="7404875" y="992230"/>
                  <a:pt x="7183807" y="912963"/>
                  <a:pt x="7077034" y="923330"/>
                </a:cubicBezTo>
                <a:cubicBezTo>
                  <a:pt x="6970261" y="933697"/>
                  <a:pt x="6823385" y="921207"/>
                  <a:pt x="6581641" y="923330"/>
                </a:cubicBezTo>
                <a:cubicBezTo>
                  <a:pt x="6339897" y="925453"/>
                  <a:pt x="6213833" y="902832"/>
                  <a:pt x="6086249" y="923330"/>
                </a:cubicBezTo>
                <a:cubicBezTo>
                  <a:pt x="5958665" y="943828"/>
                  <a:pt x="5772955" y="898249"/>
                  <a:pt x="5685217" y="923330"/>
                </a:cubicBezTo>
                <a:cubicBezTo>
                  <a:pt x="5597479" y="948411"/>
                  <a:pt x="5149186" y="840544"/>
                  <a:pt x="4906743" y="923330"/>
                </a:cubicBezTo>
                <a:cubicBezTo>
                  <a:pt x="4664300" y="1006116"/>
                  <a:pt x="4455640" y="897485"/>
                  <a:pt x="4222630" y="923330"/>
                </a:cubicBezTo>
                <a:cubicBezTo>
                  <a:pt x="3989620" y="949175"/>
                  <a:pt x="3902307" y="909280"/>
                  <a:pt x="3727238" y="923330"/>
                </a:cubicBezTo>
                <a:cubicBezTo>
                  <a:pt x="3552169" y="937380"/>
                  <a:pt x="3344374" y="866075"/>
                  <a:pt x="3231845" y="923330"/>
                </a:cubicBezTo>
                <a:cubicBezTo>
                  <a:pt x="3119316" y="980585"/>
                  <a:pt x="2879966" y="894543"/>
                  <a:pt x="2642093" y="923330"/>
                </a:cubicBezTo>
                <a:cubicBezTo>
                  <a:pt x="2404220" y="952117"/>
                  <a:pt x="2187419" y="915856"/>
                  <a:pt x="1863619" y="923330"/>
                </a:cubicBezTo>
                <a:cubicBezTo>
                  <a:pt x="1539819" y="930804"/>
                  <a:pt x="1574873" y="908260"/>
                  <a:pt x="1462587" y="923330"/>
                </a:cubicBezTo>
                <a:cubicBezTo>
                  <a:pt x="1350301" y="938400"/>
                  <a:pt x="1073290" y="915858"/>
                  <a:pt x="872834" y="923330"/>
                </a:cubicBezTo>
                <a:cubicBezTo>
                  <a:pt x="672378" y="930802"/>
                  <a:pt x="297489" y="872756"/>
                  <a:pt x="0" y="923330"/>
                </a:cubicBezTo>
                <a:cubicBezTo>
                  <a:pt x="-13019" y="803873"/>
                  <a:pt x="18378" y="660429"/>
                  <a:pt x="0" y="443198"/>
                </a:cubicBezTo>
                <a:cubicBezTo>
                  <a:pt x="-18378" y="225967"/>
                  <a:pt x="53041" y="155450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Possibilité de filtrer par Type d’action 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(filtre sur côté)</a:t>
            </a:r>
          </a:p>
          <a:p>
            <a:pPr algn="just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Seuls les Types d’actions reliés à Nature d’actions « collectif » remontent</a:t>
            </a:r>
          </a:p>
          <a:p>
            <a:pPr algn="just"/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2004A12-DDE9-EBB6-BF4C-B98F07C57C97}"/>
              </a:ext>
            </a:extLst>
          </p:cNvPr>
          <p:cNvSpPr txBox="1"/>
          <p:nvPr/>
        </p:nvSpPr>
        <p:spPr>
          <a:xfrm>
            <a:off x="633139" y="2073470"/>
            <a:ext cx="10925721" cy="1737399"/>
          </a:xfrm>
          <a:custGeom>
            <a:avLst/>
            <a:gdLst>
              <a:gd name="connsiteX0" fmla="*/ 0 w 10925721"/>
              <a:gd name="connsiteY0" fmla="*/ 0 h 1737399"/>
              <a:gd name="connsiteX1" fmla="*/ 247266 w 10925721"/>
              <a:gd name="connsiteY1" fmla="*/ 0 h 1737399"/>
              <a:gd name="connsiteX2" fmla="*/ 603790 w 10925721"/>
              <a:gd name="connsiteY2" fmla="*/ 0 h 1737399"/>
              <a:gd name="connsiteX3" fmla="*/ 1397342 w 10925721"/>
              <a:gd name="connsiteY3" fmla="*/ 0 h 1737399"/>
              <a:gd name="connsiteX4" fmla="*/ 1972380 w 10925721"/>
              <a:gd name="connsiteY4" fmla="*/ 0 h 1737399"/>
              <a:gd name="connsiteX5" fmla="*/ 2547418 w 10925721"/>
              <a:gd name="connsiteY5" fmla="*/ 0 h 1737399"/>
              <a:gd name="connsiteX6" fmla="*/ 2903942 w 10925721"/>
              <a:gd name="connsiteY6" fmla="*/ 0 h 1737399"/>
              <a:gd name="connsiteX7" fmla="*/ 3151208 w 10925721"/>
              <a:gd name="connsiteY7" fmla="*/ 0 h 1737399"/>
              <a:gd name="connsiteX8" fmla="*/ 3507731 w 10925721"/>
              <a:gd name="connsiteY8" fmla="*/ 0 h 1737399"/>
              <a:gd name="connsiteX9" fmla="*/ 3864255 w 10925721"/>
              <a:gd name="connsiteY9" fmla="*/ 0 h 1737399"/>
              <a:gd name="connsiteX10" fmla="*/ 4330036 w 10925721"/>
              <a:gd name="connsiteY10" fmla="*/ 0 h 1737399"/>
              <a:gd name="connsiteX11" fmla="*/ 4905074 w 10925721"/>
              <a:gd name="connsiteY11" fmla="*/ 0 h 1737399"/>
              <a:gd name="connsiteX12" fmla="*/ 5698626 w 10925721"/>
              <a:gd name="connsiteY12" fmla="*/ 0 h 1737399"/>
              <a:gd name="connsiteX13" fmla="*/ 6492178 w 10925721"/>
              <a:gd name="connsiteY13" fmla="*/ 0 h 1737399"/>
              <a:gd name="connsiteX14" fmla="*/ 7285731 w 10925721"/>
              <a:gd name="connsiteY14" fmla="*/ 0 h 1737399"/>
              <a:gd name="connsiteX15" fmla="*/ 7860769 w 10925721"/>
              <a:gd name="connsiteY15" fmla="*/ 0 h 1737399"/>
              <a:gd name="connsiteX16" fmla="*/ 8435807 w 10925721"/>
              <a:gd name="connsiteY16" fmla="*/ 0 h 1737399"/>
              <a:gd name="connsiteX17" fmla="*/ 8792330 w 10925721"/>
              <a:gd name="connsiteY17" fmla="*/ 0 h 1737399"/>
              <a:gd name="connsiteX18" fmla="*/ 9585883 w 10925721"/>
              <a:gd name="connsiteY18" fmla="*/ 0 h 1737399"/>
              <a:gd name="connsiteX19" fmla="*/ 10270178 w 10925721"/>
              <a:gd name="connsiteY19" fmla="*/ 0 h 1737399"/>
              <a:gd name="connsiteX20" fmla="*/ 10925721 w 10925721"/>
              <a:gd name="connsiteY20" fmla="*/ 0 h 1737399"/>
              <a:gd name="connsiteX21" fmla="*/ 10925721 w 10925721"/>
              <a:gd name="connsiteY21" fmla="*/ 561759 h 1737399"/>
              <a:gd name="connsiteX22" fmla="*/ 10925721 w 10925721"/>
              <a:gd name="connsiteY22" fmla="*/ 1158266 h 1737399"/>
              <a:gd name="connsiteX23" fmla="*/ 10925721 w 10925721"/>
              <a:gd name="connsiteY23" fmla="*/ 1737399 h 1737399"/>
              <a:gd name="connsiteX24" fmla="*/ 10350683 w 10925721"/>
              <a:gd name="connsiteY24" fmla="*/ 1737399 h 1737399"/>
              <a:gd name="connsiteX25" fmla="*/ 9884902 w 10925721"/>
              <a:gd name="connsiteY25" fmla="*/ 1737399 h 1737399"/>
              <a:gd name="connsiteX26" fmla="*/ 9528379 w 10925721"/>
              <a:gd name="connsiteY26" fmla="*/ 1737399 h 1737399"/>
              <a:gd name="connsiteX27" fmla="*/ 8734826 w 10925721"/>
              <a:gd name="connsiteY27" fmla="*/ 1737399 h 1737399"/>
              <a:gd name="connsiteX28" fmla="*/ 8050531 w 10925721"/>
              <a:gd name="connsiteY28" fmla="*/ 1737399 h 1737399"/>
              <a:gd name="connsiteX29" fmla="*/ 7584751 w 10925721"/>
              <a:gd name="connsiteY29" fmla="*/ 1737399 h 1737399"/>
              <a:gd name="connsiteX30" fmla="*/ 7118970 w 10925721"/>
              <a:gd name="connsiteY30" fmla="*/ 1737399 h 1737399"/>
              <a:gd name="connsiteX31" fmla="*/ 6543932 w 10925721"/>
              <a:gd name="connsiteY31" fmla="*/ 1737399 h 1737399"/>
              <a:gd name="connsiteX32" fmla="*/ 5750379 w 10925721"/>
              <a:gd name="connsiteY32" fmla="*/ 1737399 h 1737399"/>
              <a:gd name="connsiteX33" fmla="*/ 5393856 w 10925721"/>
              <a:gd name="connsiteY33" fmla="*/ 1737399 h 1737399"/>
              <a:gd name="connsiteX34" fmla="*/ 4818818 w 10925721"/>
              <a:gd name="connsiteY34" fmla="*/ 1737399 h 1737399"/>
              <a:gd name="connsiteX35" fmla="*/ 4462294 w 10925721"/>
              <a:gd name="connsiteY35" fmla="*/ 1737399 h 1737399"/>
              <a:gd name="connsiteX36" fmla="*/ 3668742 w 10925721"/>
              <a:gd name="connsiteY36" fmla="*/ 1737399 h 1737399"/>
              <a:gd name="connsiteX37" fmla="*/ 2984447 w 10925721"/>
              <a:gd name="connsiteY37" fmla="*/ 1737399 h 1737399"/>
              <a:gd name="connsiteX38" fmla="*/ 2190895 w 10925721"/>
              <a:gd name="connsiteY38" fmla="*/ 1737399 h 1737399"/>
              <a:gd name="connsiteX39" fmla="*/ 1506599 w 10925721"/>
              <a:gd name="connsiteY39" fmla="*/ 1737399 h 1737399"/>
              <a:gd name="connsiteX40" fmla="*/ 1040819 w 10925721"/>
              <a:gd name="connsiteY40" fmla="*/ 1737399 h 1737399"/>
              <a:gd name="connsiteX41" fmla="*/ 575038 w 10925721"/>
              <a:gd name="connsiteY41" fmla="*/ 1737399 h 1737399"/>
              <a:gd name="connsiteX42" fmla="*/ 0 w 10925721"/>
              <a:gd name="connsiteY42" fmla="*/ 1737399 h 1737399"/>
              <a:gd name="connsiteX43" fmla="*/ 0 w 10925721"/>
              <a:gd name="connsiteY43" fmla="*/ 1123518 h 1737399"/>
              <a:gd name="connsiteX44" fmla="*/ 0 w 10925721"/>
              <a:gd name="connsiteY44" fmla="*/ 579133 h 1737399"/>
              <a:gd name="connsiteX45" fmla="*/ 0 w 10925721"/>
              <a:gd name="connsiteY45" fmla="*/ 0 h 173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925721" h="1737399" extrusionOk="0">
                <a:moveTo>
                  <a:pt x="0" y="0"/>
                </a:moveTo>
                <a:cubicBezTo>
                  <a:pt x="91312" y="-19169"/>
                  <a:pt x="138876" y="10975"/>
                  <a:pt x="247266" y="0"/>
                </a:cubicBezTo>
                <a:cubicBezTo>
                  <a:pt x="355656" y="-10975"/>
                  <a:pt x="470764" y="38630"/>
                  <a:pt x="603790" y="0"/>
                </a:cubicBezTo>
                <a:cubicBezTo>
                  <a:pt x="736816" y="-38630"/>
                  <a:pt x="1234218" y="41209"/>
                  <a:pt x="1397342" y="0"/>
                </a:cubicBezTo>
                <a:cubicBezTo>
                  <a:pt x="1560466" y="-41209"/>
                  <a:pt x="1800368" y="30526"/>
                  <a:pt x="1972380" y="0"/>
                </a:cubicBezTo>
                <a:cubicBezTo>
                  <a:pt x="2144392" y="-30526"/>
                  <a:pt x="2321894" y="16044"/>
                  <a:pt x="2547418" y="0"/>
                </a:cubicBezTo>
                <a:cubicBezTo>
                  <a:pt x="2772942" y="-16044"/>
                  <a:pt x="2818339" y="13291"/>
                  <a:pt x="2903942" y="0"/>
                </a:cubicBezTo>
                <a:cubicBezTo>
                  <a:pt x="2989545" y="-13291"/>
                  <a:pt x="3090760" y="19647"/>
                  <a:pt x="3151208" y="0"/>
                </a:cubicBezTo>
                <a:cubicBezTo>
                  <a:pt x="3211656" y="-19647"/>
                  <a:pt x="3329844" y="12109"/>
                  <a:pt x="3507731" y="0"/>
                </a:cubicBezTo>
                <a:cubicBezTo>
                  <a:pt x="3685618" y="-12109"/>
                  <a:pt x="3745441" y="30128"/>
                  <a:pt x="3864255" y="0"/>
                </a:cubicBezTo>
                <a:cubicBezTo>
                  <a:pt x="3983069" y="-30128"/>
                  <a:pt x="4144846" y="10181"/>
                  <a:pt x="4330036" y="0"/>
                </a:cubicBezTo>
                <a:cubicBezTo>
                  <a:pt x="4515226" y="-10181"/>
                  <a:pt x="4733220" y="27627"/>
                  <a:pt x="4905074" y="0"/>
                </a:cubicBezTo>
                <a:cubicBezTo>
                  <a:pt x="5076928" y="-27627"/>
                  <a:pt x="5529548" y="84403"/>
                  <a:pt x="5698626" y="0"/>
                </a:cubicBezTo>
                <a:cubicBezTo>
                  <a:pt x="5867704" y="-84403"/>
                  <a:pt x="6131078" y="35389"/>
                  <a:pt x="6492178" y="0"/>
                </a:cubicBezTo>
                <a:cubicBezTo>
                  <a:pt x="6853278" y="-35389"/>
                  <a:pt x="6998521" y="42640"/>
                  <a:pt x="7285731" y="0"/>
                </a:cubicBezTo>
                <a:cubicBezTo>
                  <a:pt x="7572941" y="-42640"/>
                  <a:pt x="7652753" y="64298"/>
                  <a:pt x="7860769" y="0"/>
                </a:cubicBezTo>
                <a:cubicBezTo>
                  <a:pt x="8068785" y="-64298"/>
                  <a:pt x="8176723" y="35977"/>
                  <a:pt x="8435807" y="0"/>
                </a:cubicBezTo>
                <a:cubicBezTo>
                  <a:pt x="8694891" y="-35977"/>
                  <a:pt x="8624750" y="19514"/>
                  <a:pt x="8792330" y="0"/>
                </a:cubicBezTo>
                <a:cubicBezTo>
                  <a:pt x="8959910" y="-19514"/>
                  <a:pt x="9295377" y="32552"/>
                  <a:pt x="9585883" y="0"/>
                </a:cubicBezTo>
                <a:cubicBezTo>
                  <a:pt x="9876389" y="-32552"/>
                  <a:pt x="9976036" y="57043"/>
                  <a:pt x="10270178" y="0"/>
                </a:cubicBezTo>
                <a:cubicBezTo>
                  <a:pt x="10564320" y="-57043"/>
                  <a:pt x="10759536" y="35772"/>
                  <a:pt x="10925721" y="0"/>
                </a:cubicBezTo>
                <a:cubicBezTo>
                  <a:pt x="10986808" y="248314"/>
                  <a:pt x="10909258" y="421833"/>
                  <a:pt x="10925721" y="561759"/>
                </a:cubicBezTo>
                <a:cubicBezTo>
                  <a:pt x="10942184" y="701685"/>
                  <a:pt x="10911833" y="990007"/>
                  <a:pt x="10925721" y="1158266"/>
                </a:cubicBezTo>
                <a:cubicBezTo>
                  <a:pt x="10939609" y="1326525"/>
                  <a:pt x="10897519" y="1533426"/>
                  <a:pt x="10925721" y="1737399"/>
                </a:cubicBezTo>
                <a:cubicBezTo>
                  <a:pt x="10801875" y="1763731"/>
                  <a:pt x="10470256" y="1670336"/>
                  <a:pt x="10350683" y="1737399"/>
                </a:cubicBezTo>
                <a:cubicBezTo>
                  <a:pt x="10231110" y="1804462"/>
                  <a:pt x="10025579" y="1689352"/>
                  <a:pt x="9884902" y="1737399"/>
                </a:cubicBezTo>
                <a:cubicBezTo>
                  <a:pt x="9744225" y="1785446"/>
                  <a:pt x="9635495" y="1696881"/>
                  <a:pt x="9528379" y="1737399"/>
                </a:cubicBezTo>
                <a:cubicBezTo>
                  <a:pt x="9421263" y="1777917"/>
                  <a:pt x="9063736" y="1678478"/>
                  <a:pt x="8734826" y="1737399"/>
                </a:cubicBezTo>
                <a:cubicBezTo>
                  <a:pt x="8405916" y="1796320"/>
                  <a:pt x="8197445" y="1677736"/>
                  <a:pt x="8050531" y="1737399"/>
                </a:cubicBezTo>
                <a:cubicBezTo>
                  <a:pt x="7903617" y="1797062"/>
                  <a:pt x="7722677" y="1735704"/>
                  <a:pt x="7584751" y="1737399"/>
                </a:cubicBezTo>
                <a:cubicBezTo>
                  <a:pt x="7446825" y="1739094"/>
                  <a:pt x="7215405" y="1719728"/>
                  <a:pt x="7118970" y="1737399"/>
                </a:cubicBezTo>
                <a:cubicBezTo>
                  <a:pt x="7022535" y="1755070"/>
                  <a:pt x="6668174" y="1719616"/>
                  <a:pt x="6543932" y="1737399"/>
                </a:cubicBezTo>
                <a:cubicBezTo>
                  <a:pt x="6419690" y="1755182"/>
                  <a:pt x="6117987" y="1653696"/>
                  <a:pt x="5750379" y="1737399"/>
                </a:cubicBezTo>
                <a:cubicBezTo>
                  <a:pt x="5382771" y="1821102"/>
                  <a:pt x="5527635" y="1704403"/>
                  <a:pt x="5393856" y="1737399"/>
                </a:cubicBezTo>
                <a:cubicBezTo>
                  <a:pt x="5260077" y="1770395"/>
                  <a:pt x="5064950" y="1681214"/>
                  <a:pt x="4818818" y="1737399"/>
                </a:cubicBezTo>
                <a:cubicBezTo>
                  <a:pt x="4572686" y="1793584"/>
                  <a:pt x="4561735" y="1716104"/>
                  <a:pt x="4462294" y="1737399"/>
                </a:cubicBezTo>
                <a:cubicBezTo>
                  <a:pt x="4362853" y="1758694"/>
                  <a:pt x="3859705" y="1683650"/>
                  <a:pt x="3668742" y="1737399"/>
                </a:cubicBezTo>
                <a:cubicBezTo>
                  <a:pt x="3477779" y="1791148"/>
                  <a:pt x="3178444" y="1703982"/>
                  <a:pt x="2984447" y="1737399"/>
                </a:cubicBezTo>
                <a:cubicBezTo>
                  <a:pt x="2790451" y="1770816"/>
                  <a:pt x="2544899" y="1652081"/>
                  <a:pt x="2190895" y="1737399"/>
                </a:cubicBezTo>
                <a:cubicBezTo>
                  <a:pt x="1836891" y="1822717"/>
                  <a:pt x="1646795" y="1683536"/>
                  <a:pt x="1506599" y="1737399"/>
                </a:cubicBezTo>
                <a:cubicBezTo>
                  <a:pt x="1366403" y="1791262"/>
                  <a:pt x="1188577" y="1732891"/>
                  <a:pt x="1040819" y="1737399"/>
                </a:cubicBezTo>
                <a:cubicBezTo>
                  <a:pt x="893061" y="1741907"/>
                  <a:pt x="790951" y="1722641"/>
                  <a:pt x="575038" y="1737399"/>
                </a:cubicBezTo>
                <a:cubicBezTo>
                  <a:pt x="359125" y="1752157"/>
                  <a:pt x="158771" y="1677022"/>
                  <a:pt x="0" y="1737399"/>
                </a:cubicBezTo>
                <a:cubicBezTo>
                  <a:pt x="-4321" y="1462235"/>
                  <a:pt x="23976" y="1349468"/>
                  <a:pt x="0" y="1123518"/>
                </a:cubicBezTo>
                <a:cubicBezTo>
                  <a:pt x="-23976" y="897568"/>
                  <a:pt x="52993" y="693320"/>
                  <a:pt x="0" y="579133"/>
                </a:cubicBezTo>
                <a:cubicBezTo>
                  <a:pt x="-52993" y="464946"/>
                  <a:pt x="45835" y="11762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RAPPEL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Filtre ODS : </a:t>
            </a:r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ODS inactives sont en fin de liste et identifiée par une couleur grise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Filtre Ressource : </a:t>
            </a: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les Ressources inactives sont en fin de liste et identifiée par une couleur grise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Filtre Antennes &amp; Lieux d’actions : </a:t>
            </a: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les Antennes et Lieux d’actions sont classées par ordre alphabétique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9878E85-05B9-BF71-B8CE-04E028587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17" y="4375893"/>
            <a:ext cx="1875477" cy="2317662"/>
          </a:xfrm>
          <a:prstGeom prst="rect">
            <a:avLst/>
          </a:prstGeom>
          <a:ln>
            <a:solidFill>
              <a:srgbClr val="2F479E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A56A7CF-67EC-49A7-5D86-938A3235F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658" y="4482627"/>
            <a:ext cx="2515883" cy="2104193"/>
          </a:xfrm>
          <a:prstGeom prst="rect">
            <a:avLst/>
          </a:prstGeom>
          <a:ln>
            <a:solidFill>
              <a:srgbClr val="2F479E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D9F8E68-D05F-699E-3181-A2A90305A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286" y="4440621"/>
            <a:ext cx="2851334" cy="2210928"/>
          </a:xfrm>
          <a:prstGeom prst="rect">
            <a:avLst/>
          </a:prstGeom>
          <a:ln>
            <a:solidFill>
              <a:srgbClr val="2F479E"/>
            </a:solidFill>
          </a:ln>
        </p:spPr>
      </p:pic>
    </p:spTree>
    <p:extLst>
      <p:ext uri="{BB962C8B-B14F-4D97-AF65-F5344CB8AC3E}">
        <p14:creationId xmlns:p14="http://schemas.microsoft.com/office/powerpoint/2010/main" val="2301600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A767BD-F826-43ED-9F47-756CA72EEF7B}"/>
              </a:ext>
            </a:extLst>
          </p:cNvPr>
          <p:cNvCxnSpPr>
            <a:cxnSpLocks/>
          </p:cNvCxnSpPr>
          <p:nvPr/>
        </p:nvCxnSpPr>
        <p:spPr>
          <a:xfrm>
            <a:off x="551576" y="843814"/>
            <a:ext cx="943604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0D1EE6EB-B3EA-4C0E-8A44-E825F49F017F}"/>
              </a:ext>
            </a:extLst>
          </p:cNvPr>
          <p:cNvSpPr txBox="1"/>
          <p:nvPr/>
        </p:nvSpPr>
        <p:spPr>
          <a:xfrm>
            <a:off x="551576" y="1133749"/>
            <a:ext cx="1053552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Possibilité de créer une action pour une Structure accompagnée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, dans le cadre du DLA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Pour les entrepreneurs, toujours créer les actions de la fiche Entrepreneur pour la vision Parcours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	-&gt; Onglet Action/ bouton « créer par l’agenda utilisateur »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endParaRPr lang="fr-FR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Renvoi direct sur l'Agenda Utilisateur 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pour choisir la date et heure du rdv, 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afin d'avoir une visibilité directe sur les disponibilités de l'Intervenant à la création de l'action.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endParaRPr lang="fr-FR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Pouvoir sélectionner les contacts de la Structure accompagnée 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dans la pop-up Action/Participant ; 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ce sont les contacts des fiches Structure accompagnée/onglet Identité/tableau "liste contacts" qui doivent remonter dans le champ "personne"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endParaRPr lang="fr-FR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Possibilité de revenir sur la fiche Structure accompagnée/onglet action</a:t>
            </a: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, via le fil d'ariane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endParaRPr lang="fr-FR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Tableau des actions 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  - Visualisation des actions dans le tableau des actions (fiche Structure/onglet Actions)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 -  Accès à la fiche Action détaillé et à l’action via l’agenda utilisateur directement du Tableau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 -  Possibilité de supprimer l’action directement du Tableau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 - Ajout de la colonne « Intervenant »</a:t>
            </a:r>
          </a:p>
        </p:txBody>
      </p:sp>
      <p:pic>
        <p:nvPicPr>
          <p:cNvPr id="8" name="Image 7" descr="Une image contenant jeu&#10;&#10;Description générée automatiquement">
            <a:extLst>
              <a:ext uri="{FF2B5EF4-FFF2-40B4-BE49-F238E27FC236}">
                <a16:creationId xmlns:a16="http://schemas.microsoft.com/office/drawing/2014/main" id="{9DA96F69-772A-4B86-85D9-8857FBCAE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48" y="194058"/>
            <a:ext cx="1099552" cy="7064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C0838D6-E348-4DEF-948F-B87A00555503}"/>
              </a:ext>
            </a:extLst>
          </p:cNvPr>
          <p:cNvSpPr txBox="1"/>
          <p:nvPr/>
        </p:nvSpPr>
        <p:spPr>
          <a:xfrm>
            <a:off x="479715" y="254901"/>
            <a:ext cx="863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2"/>
                </a:solidFill>
              </a:rPr>
              <a:t>STRUCTURE ACCOMPAGNEE/ CREATION D’ACTIONS </a:t>
            </a:r>
          </a:p>
        </p:txBody>
      </p:sp>
    </p:spTree>
    <p:extLst>
      <p:ext uri="{BB962C8B-B14F-4D97-AF65-F5344CB8AC3E}">
        <p14:creationId xmlns:p14="http://schemas.microsoft.com/office/powerpoint/2010/main" val="320520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5894</TotalTime>
  <Words>2155</Words>
  <Application>Microsoft Office PowerPoint</Application>
  <PresentationFormat>Grand écran</PresentationFormat>
  <Paragraphs>240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ITC Avant Garde Std Bk</vt:lpstr>
      <vt:lpstr>Thème Office</vt:lpstr>
      <vt:lpstr>RDV JUNGO Actualités – Utilisation</vt:lpstr>
      <vt:lpstr>Présentation PowerPoint</vt:lpstr>
      <vt:lpstr>Présentation PowerPoint</vt:lpstr>
      <vt:lpstr>|BILAN ACTIVITE |  CYCLE du 26 avril au 16 mai</vt:lpstr>
      <vt:lpstr>Présentation PowerPoint</vt:lpstr>
      <vt:lpstr>|NOUVEAUTES| au 16 mai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|CORRECTIONS|  Sur vos bases depuis le 16 mai</vt:lpstr>
      <vt:lpstr>Présentation PowerPoint</vt:lpstr>
      <vt:lpstr>| A SAVOIR et BONNES PRATIQUES|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|A DISCUTER| Modifications à valider</vt:lpstr>
      <vt:lpstr>Présentation PowerPoint</vt:lpstr>
      <vt:lpstr>SITE RESSOURCE JUNGO Nouveautés</vt:lpstr>
      <vt:lpstr>Présentation PowerPoint</vt:lpstr>
      <vt:lpstr>MERCI  DE VOTRE ATTENTION  et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Alexandra Guitton</dc:creator>
  <cp:lastModifiedBy>Alexandra Guitton</cp:lastModifiedBy>
  <cp:revision>172</cp:revision>
  <dcterms:created xsi:type="dcterms:W3CDTF">2020-06-25T16:47:11Z</dcterms:created>
  <dcterms:modified xsi:type="dcterms:W3CDTF">2022-06-01T08:21:24Z</dcterms:modified>
</cp:coreProperties>
</file>