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367" r:id="rId3"/>
    <p:sldId id="482" r:id="rId4"/>
    <p:sldId id="483" r:id="rId5"/>
    <p:sldId id="484" r:id="rId6"/>
    <p:sldId id="305" r:id="rId7"/>
    <p:sldId id="492" r:id="rId8"/>
    <p:sldId id="467" r:id="rId9"/>
    <p:sldId id="491" r:id="rId10"/>
    <p:sldId id="494" r:id="rId11"/>
    <p:sldId id="489" r:id="rId12"/>
    <p:sldId id="498" r:id="rId13"/>
    <p:sldId id="485" r:id="rId14"/>
    <p:sldId id="488" r:id="rId15"/>
    <p:sldId id="493" r:id="rId16"/>
    <p:sldId id="455" r:id="rId17"/>
    <p:sldId id="406" r:id="rId18"/>
    <p:sldId id="495" r:id="rId19"/>
    <p:sldId id="473" r:id="rId20"/>
    <p:sldId id="345" r:id="rId21"/>
    <p:sldId id="475" r:id="rId22"/>
    <p:sldId id="413" r:id="rId23"/>
    <p:sldId id="476" r:id="rId24"/>
    <p:sldId id="474" r:id="rId25"/>
    <p:sldId id="478" r:id="rId26"/>
    <p:sldId id="479" r:id="rId27"/>
    <p:sldId id="480" r:id="rId28"/>
    <p:sldId id="446" r:id="rId29"/>
    <p:sldId id="456" r:id="rId30"/>
    <p:sldId id="461" r:id="rId31"/>
    <p:sldId id="481" r:id="rId32"/>
    <p:sldId id="317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79E"/>
    <a:srgbClr val="FF9999"/>
    <a:srgbClr val="FFFFCC"/>
    <a:srgbClr val="00CCFF"/>
    <a:srgbClr val="33CCFF"/>
    <a:srgbClr val="66CCFF"/>
    <a:srgbClr val="CC0000"/>
    <a:srgbClr val="FFCCCC"/>
    <a:srgbClr val="FFCC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4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22AC6-73B7-4EB0-847E-F7C5A7D1725E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1F4DA-5627-4B41-8C57-5AF77D9EDB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68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7ECA0-8FF1-4C9C-9D5C-8322B0516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2B1846-4D55-4238-A58D-F943D1735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5EEF9-6FDC-4EAA-8669-525759F3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2F525-CDED-45C6-A065-786D3D1F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C97BA-C456-4A1A-98CD-D2D3AB17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64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5218EA-8BA5-4EBF-8930-6BBFE985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AFA85F-D9CF-4FFF-98BA-5AE5EC5E1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9EBDC9-7E59-44DA-9166-BD12FC0B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ECC181-0B3E-48AB-A759-4020A9A9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78EF42-57CC-4D73-91EC-0460AFCE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79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D7FC22-569F-427B-BB5B-15199DEE8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6653FF-C5BF-4444-99D2-6DBA4A55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C1CFA-9B62-43AD-95D2-036A5D20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6A19A-ACDA-4C18-B491-791A6C21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949BA3-93FC-467E-B3E4-97E7BDF1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90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E2FE9A-7CD6-45CD-B61C-05F5EB3D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7C89E2-8276-4E39-B50D-1ED93B98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22EF7-EEC1-45FE-B77F-8ACC73D4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FFFDDB-0B92-44B3-A0FB-CD1E9B25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35B44C-787C-4017-A5CE-D822B6BB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4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B52A-C430-42B9-9473-A4C93253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E575AD-9E46-428C-8543-C226B3000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238302-D8DA-4E4D-8B38-8A838DFF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09EE05-5E5A-42F4-A946-9AA273AA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07D7D0-ED49-42B2-8B5A-B0B3CE0F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7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35208-C743-4038-A671-0321D8BD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75169B-5D17-4B1E-A1EE-34F380BEF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EF5BBD-63CE-4B93-B431-08F377E99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D8EC65-D8A0-4333-BA48-89AD595D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3A7C7B-B4EE-4C32-83A9-597828F8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BD0D46-249D-4D96-AB81-4860A265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97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8D4E9-2BDD-4862-B7B3-6FF3ECE1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CA2B8D-70E6-4DA7-9F3D-E5860926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6B2336-007E-433C-9A82-80BC34B75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82234C-5E2D-42C0-9D25-545AC105A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43106D-5260-40B2-93E3-97C040152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85B576-8FB4-4FB8-8DE8-0AFEA72C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27A09D-767A-458A-8554-256A7C39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A04DCA-F16C-4083-83F7-A6F555E6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977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764A2-B9E8-468B-8D5D-AA61F732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E1D414-BD26-49DB-A7C1-F3FA3C4E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C057F2-7971-4F22-8055-6E273FC8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FD37B5-13C9-4569-AE21-3D139AFE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3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1CE600-C83C-4F58-B9BC-5F856E60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750BB8-C909-4C9D-9F8E-0EB78F15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C49B51-CB38-4D70-8390-411DD0A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27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E5393-CEC5-40CB-822C-674A6460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621011-414B-4D9A-A59C-8AC2CB09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32A5CC-BD2D-4291-A11F-07F744E7E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E567CB-A779-46C5-B651-A698C9FC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928D67-975A-4BA6-9805-3D72EAA6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5D14C6-B641-43E4-9284-0EE580D0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348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FFE86-7F97-42A9-8993-EA5BA29F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D781BE-5553-4EB6-A57B-D3B94152D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7F447D-BA74-4558-8228-1098B9ED6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2D2532-3FCA-411A-92E3-9B969A03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FDDE16-9050-4670-9489-FF31BD80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7A5C5D-36F0-4C61-B85C-8386E53F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999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AB3E89-3D78-4319-9275-8C658037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3FBA76-391B-4BDF-899E-8EF46098F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0F19E-1FA4-404F-835B-3A04D2349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0111-CF7C-4B15-81A8-A6141E9BE74C}" type="datetimeFigureOut">
              <a:rPr lang="fr-FR" smtClean="0"/>
              <a:t>08/04/2022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B1AC7F-9541-4291-B727-21336D7DF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6C9801-DC04-41BB-B2C5-DE837B717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AC28-BD64-46CE-BD39-C4B3F2E4E8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24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CA447835-DC3B-49F7-A6C3-28F9E1F9F325}"/>
              </a:ext>
            </a:extLst>
          </p:cNvPr>
          <p:cNvSpPr/>
          <p:nvPr/>
        </p:nvSpPr>
        <p:spPr>
          <a:xfrm>
            <a:off x="6665034" y="0"/>
            <a:ext cx="3228975" cy="6858000"/>
          </a:xfrm>
          <a:prstGeom prst="rtTriangl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1F8FA-E886-4114-B2C0-351BD6D678BF}"/>
              </a:ext>
            </a:extLst>
          </p:cNvPr>
          <p:cNvSpPr/>
          <p:nvPr/>
        </p:nvSpPr>
        <p:spPr>
          <a:xfrm>
            <a:off x="0" y="0"/>
            <a:ext cx="6677025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48" y="463472"/>
            <a:ext cx="2208740" cy="141911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978A6C-33D2-4C5B-AAA0-C361F59D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1215" y="6202975"/>
            <a:ext cx="3001885" cy="673037"/>
          </a:xfrm>
        </p:spPr>
        <p:txBody>
          <a:bodyPr/>
          <a:lstStyle/>
          <a:p>
            <a:pPr algn="r"/>
            <a:r>
              <a:rPr lang="fr-FR" sz="2400" dirty="0">
                <a:solidFill>
                  <a:schemeClr val="bg1"/>
                </a:solidFill>
                <a:latin typeface="ITC Avant Garde Std Bk" panose="020B0502020202020204" pitchFamily="34" charset="0"/>
                <a:ea typeface="+mj-ea"/>
                <a:cs typeface="+mj-cs"/>
              </a:rPr>
              <a:t>le 6 avril 2022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43D0843-22B6-40FB-BBE6-37E2B4AC9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43" y="1706553"/>
            <a:ext cx="7428518" cy="23876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  <a:t>RDV JUNGO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</a:br>
            <a:r>
              <a:rPr lang="fr-FR" sz="6000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  <a:t>Actualités – Utilisation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780865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3856A3-B86A-4F12-9317-EDE0FC35A496}"/>
              </a:ext>
            </a:extLst>
          </p:cNvPr>
          <p:cNvSpPr txBox="1"/>
          <p:nvPr/>
        </p:nvSpPr>
        <p:spPr>
          <a:xfrm>
            <a:off x="551576" y="2180622"/>
            <a:ext cx="61330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ctr">
              <a:spcBef>
                <a:spcPts val="0"/>
              </a:spcBef>
              <a:spcAft>
                <a:spcPts val="600"/>
              </a:spcAft>
            </a:pP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Application de la règle sur la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Feuille de présence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pour la coche « Présence pour tous » :</a:t>
            </a:r>
          </a:p>
          <a:p>
            <a:pPr marL="342900" indent="-342900" algn="just" rtl="0" fontAlgn="ctr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Coche « oui » pour les entrepreneurs hors surbooking et présence = NR</a:t>
            </a:r>
          </a:p>
          <a:p>
            <a:pPr marL="342900" indent="-342900" algn="just" rtl="0" fontAlgn="ctr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Vous pouvez cocher « non » pour un entrepreneur -&gt; la coche « non » restera lors d’un nouveau clic « présence pour tous 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85164C-AC03-4A64-A256-02B457760F0A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7CE20DD0-0D5D-4447-B969-D2865D875101}"/>
              </a:ext>
            </a:extLst>
          </p:cNvPr>
          <p:cNvSpPr/>
          <p:nvPr/>
        </p:nvSpPr>
        <p:spPr>
          <a:xfrm>
            <a:off x="551576" y="1286472"/>
            <a:ext cx="7808654" cy="494628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ACTION/ COCHE « PRESENCE TOUS »</a:t>
            </a:r>
            <a:endParaRPr lang="fr-FR" sz="2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16006A-3914-4E93-A212-EF115F3130B6}"/>
              </a:ext>
            </a:extLst>
          </p:cNvPr>
          <p:cNvSpPr txBox="1"/>
          <p:nvPr/>
        </p:nvSpPr>
        <p:spPr>
          <a:xfrm>
            <a:off x="7520748" y="2180622"/>
            <a:ext cx="278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Action/ Feuille de présence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80E086-AD76-4D45-BFAF-17EC16FB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48" y="2549955"/>
            <a:ext cx="3304908" cy="3567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8D43C03-50A9-46E6-927B-93338B31848A}"/>
              </a:ext>
            </a:extLst>
          </p:cNvPr>
          <p:cNvSpPr/>
          <p:nvPr/>
        </p:nvSpPr>
        <p:spPr>
          <a:xfrm>
            <a:off x="9192424" y="3806800"/>
            <a:ext cx="1633232" cy="4252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00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10179486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3856A3-B86A-4F12-9317-EDE0FC35A496}"/>
              </a:ext>
            </a:extLst>
          </p:cNvPr>
          <p:cNvSpPr txBox="1"/>
          <p:nvPr/>
        </p:nvSpPr>
        <p:spPr>
          <a:xfrm>
            <a:off x="556177" y="2411089"/>
            <a:ext cx="6622389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ctr">
              <a:spcBef>
                <a:spcPts val="0"/>
              </a:spcBef>
              <a:spcAft>
                <a:spcPts val="100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Vous pouvez créer une condition d’affichage sur la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Ressource du participant (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= Ressource d’imputation), pour remontées sur les fiches Entrepreneur :</a:t>
            </a:r>
          </a:p>
          <a:p>
            <a:pPr algn="just" fontAlgn="ctr">
              <a:spcAft>
                <a:spcPts val="100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pour les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LIVRABLES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: générer, par exemple, une « feuille d’émargement » pour les entrepreneurs ayant des actions financés par un marché Région</a:t>
            </a:r>
          </a:p>
          <a:p>
            <a:pPr algn="just" rtl="0" fontAlgn="ctr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pour les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CHAMPS SPECIFIQUES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également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85164C-AC03-4A64-A256-02B457760F0A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7CE20DD0-0D5D-4447-B969-D2865D875101}"/>
              </a:ext>
            </a:extLst>
          </p:cNvPr>
          <p:cNvSpPr/>
          <p:nvPr/>
        </p:nvSpPr>
        <p:spPr>
          <a:xfrm>
            <a:off x="451140" y="1118160"/>
            <a:ext cx="10385026" cy="898336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LIVRABLE &amp; CHAMPS SPECIFIQUES/ CONDITION D’AFFICHAGE sur la RESSOURCE D’IMPUTATION</a:t>
            </a:r>
            <a:endParaRPr lang="fr-FR" sz="2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0C9B7C1-A324-4AD6-9425-FBE99804C083}"/>
              </a:ext>
            </a:extLst>
          </p:cNvPr>
          <p:cNvSpPr txBox="1"/>
          <p:nvPr/>
        </p:nvSpPr>
        <p:spPr>
          <a:xfrm>
            <a:off x="8602169" y="2428917"/>
            <a:ext cx="275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Administration/ Livrable/ Fiche Entrepreneur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0E6AF7-CFFD-4F66-80E0-D364715D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57" y="3009472"/>
            <a:ext cx="3084897" cy="3589489"/>
          </a:xfrm>
          <a:prstGeom prst="rect">
            <a:avLst/>
          </a:prstGeom>
          <a:ln>
            <a:solidFill>
              <a:srgbClr val="2F479E"/>
            </a:solidFill>
          </a:ln>
        </p:spPr>
      </p:pic>
    </p:spTree>
    <p:extLst>
      <p:ext uri="{BB962C8B-B14F-4D97-AF65-F5344CB8AC3E}">
        <p14:creationId xmlns:p14="http://schemas.microsoft.com/office/powerpoint/2010/main" val="195081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10179486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685164C-AC03-4A64-A256-02B457760F0A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7CE20DD0-0D5D-4447-B969-D2865D875101}"/>
              </a:ext>
            </a:extLst>
          </p:cNvPr>
          <p:cNvSpPr/>
          <p:nvPr/>
        </p:nvSpPr>
        <p:spPr>
          <a:xfrm>
            <a:off x="451140" y="1118160"/>
            <a:ext cx="10385026" cy="898336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LIVRABLE &amp; CHAMPS SPECIFIQUES/ CONDITION D’AFFICHAGE sur la RESSOURCE D’IMPUTATION</a:t>
            </a:r>
            <a:endParaRPr lang="fr-FR" sz="2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0C9B7C1-A324-4AD6-9425-FBE99804C083}"/>
              </a:ext>
            </a:extLst>
          </p:cNvPr>
          <p:cNvSpPr txBox="1"/>
          <p:nvPr/>
        </p:nvSpPr>
        <p:spPr>
          <a:xfrm>
            <a:off x="6595251" y="2101505"/>
            <a:ext cx="275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Administration/ Livrable/ Fiche Entrepreneur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0E6AF7-CFFD-4F66-80E0-D364715D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251" y="2653212"/>
            <a:ext cx="3620804" cy="4213054"/>
          </a:xfrm>
          <a:prstGeom prst="rect">
            <a:avLst/>
          </a:prstGeom>
          <a:ln>
            <a:solidFill>
              <a:srgbClr val="2F479E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DE8ACAF-77EB-49A3-82DF-E4BD204C20A9}"/>
              </a:ext>
            </a:extLst>
          </p:cNvPr>
          <p:cNvSpPr txBox="1"/>
          <p:nvPr/>
        </p:nvSpPr>
        <p:spPr>
          <a:xfrm>
            <a:off x="1101315" y="3797935"/>
            <a:ext cx="507876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Condition d’affichage sur l’Etape</a:t>
            </a:r>
          </a:p>
          <a:p>
            <a:pPr marL="285750" indent="-285750">
              <a:buFontTx/>
              <a:buChar char="-"/>
            </a:pPr>
            <a:r>
              <a:rPr lang="fr-FR" dirty="0"/>
              <a:t>l’Etape de l’action </a:t>
            </a:r>
            <a:r>
              <a:rPr lang="fr-FR" sz="1600" dirty="0"/>
              <a:t>(saisie sur Action/Action)</a:t>
            </a:r>
          </a:p>
          <a:p>
            <a:pPr marL="285750" indent="-285750">
              <a:buFontTx/>
              <a:buChar char="-"/>
            </a:pPr>
            <a:r>
              <a:rPr lang="fr-FR" dirty="0"/>
              <a:t>l’Etape du participant </a:t>
            </a:r>
            <a:r>
              <a:rPr lang="fr-FR" sz="1600" dirty="0"/>
              <a:t>(saisie sur Action/Participant)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D486A0D-E5F6-42EC-A8EB-0AB5FA4E4035}"/>
              </a:ext>
            </a:extLst>
          </p:cNvPr>
          <p:cNvSpPr txBox="1"/>
          <p:nvPr/>
        </p:nvSpPr>
        <p:spPr>
          <a:xfrm>
            <a:off x="1121260" y="4932342"/>
            <a:ext cx="5058819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Condition d’affichage sur l’ODS</a:t>
            </a:r>
          </a:p>
          <a:p>
            <a:pPr marL="285750" indent="-285750">
              <a:buFontTx/>
              <a:buChar char="-"/>
            </a:pPr>
            <a:r>
              <a:rPr lang="fr-FR" dirty="0"/>
              <a:t>l’ODS de l’action (</a:t>
            </a:r>
            <a:r>
              <a:rPr lang="fr-FR" sz="1600" dirty="0"/>
              <a:t>saisie sur Action/Action)</a:t>
            </a:r>
          </a:p>
          <a:p>
            <a:pPr marL="285750" indent="-285750">
              <a:buFontTx/>
              <a:buChar char="-"/>
            </a:pPr>
            <a:r>
              <a:rPr lang="fr-FR" dirty="0"/>
              <a:t>l’ODS du participant </a:t>
            </a:r>
            <a:r>
              <a:rPr lang="fr-FR" sz="1600" dirty="0"/>
              <a:t>(saisie sur Action/Participant)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F0A2CF7-B047-4683-9331-0270BE95D2DD}"/>
              </a:ext>
            </a:extLst>
          </p:cNvPr>
          <p:cNvCxnSpPr>
            <a:cxnSpLocks/>
          </p:cNvCxnSpPr>
          <p:nvPr/>
        </p:nvCxnSpPr>
        <p:spPr>
          <a:xfrm>
            <a:off x="6180079" y="4700245"/>
            <a:ext cx="1608087" cy="428803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6D376E9-8B20-488B-BB0D-2A60899DAFD5}"/>
              </a:ext>
            </a:extLst>
          </p:cNvPr>
          <p:cNvCxnSpPr>
            <a:cxnSpLocks/>
          </p:cNvCxnSpPr>
          <p:nvPr/>
        </p:nvCxnSpPr>
        <p:spPr>
          <a:xfrm>
            <a:off x="6180079" y="5723712"/>
            <a:ext cx="1608087" cy="450628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DAAC5DD-2E9D-4BBE-8E11-6C41E2408B54}"/>
              </a:ext>
            </a:extLst>
          </p:cNvPr>
          <p:cNvSpPr txBox="1"/>
          <p:nvPr/>
        </p:nvSpPr>
        <p:spPr>
          <a:xfrm>
            <a:off x="1121261" y="5998100"/>
            <a:ext cx="5058819" cy="61555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Condition d’affichage sur la Ressource d’imputation </a:t>
            </a:r>
            <a:r>
              <a:rPr lang="fr-FR" sz="1600" dirty="0"/>
              <a:t>(saisie sur Action/Participant)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B672B0C-7900-4625-A206-2D3D9840581B}"/>
              </a:ext>
            </a:extLst>
          </p:cNvPr>
          <p:cNvCxnSpPr>
            <a:cxnSpLocks/>
          </p:cNvCxnSpPr>
          <p:nvPr/>
        </p:nvCxnSpPr>
        <p:spPr>
          <a:xfrm>
            <a:off x="6181391" y="6561103"/>
            <a:ext cx="1418403" cy="0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217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780865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3856A3-B86A-4F12-9317-EDE0FC35A496}"/>
              </a:ext>
            </a:extLst>
          </p:cNvPr>
          <p:cNvSpPr txBox="1"/>
          <p:nvPr/>
        </p:nvSpPr>
        <p:spPr>
          <a:xfrm>
            <a:off x="551576" y="1966997"/>
            <a:ext cx="8189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 fontAlgn="ctr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Possibilité de requêter sur la nationalité de l’entrepreneur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85164C-AC03-4A64-A256-02B457760F0A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7CE20DD0-0D5D-4447-B969-D2865D875101}"/>
              </a:ext>
            </a:extLst>
          </p:cNvPr>
          <p:cNvSpPr/>
          <p:nvPr/>
        </p:nvSpPr>
        <p:spPr>
          <a:xfrm>
            <a:off x="551576" y="1286472"/>
            <a:ext cx="7808654" cy="494628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REQUETE/ Ajout champs dans Tableaux libres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8C71A8-8A7E-4669-8078-2C5707B3B931}"/>
              </a:ext>
            </a:extLst>
          </p:cNvPr>
          <p:cNvSpPr txBox="1"/>
          <p:nvPr/>
        </p:nvSpPr>
        <p:spPr>
          <a:xfrm>
            <a:off x="910804" y="2449893"/>
            <a:ext cx="830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Pilotage/ Tableaux libres/ onglet « champ à afficher »/ partie Entrepreneur-Identité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59072B8-231A-4966-9B0B-734A5C6F9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76" y="2782278"/>
            <a:ext cx="7311454" cy="1530137"/>
          </a:xfrm>
          <a:prstGeom prst="rect">
            <a:avLst/>
          </a:prstGeom>
          <a:ln>
            <a:solidFill>
              <a:srgbClr val="2F479E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27EB103-A758-4194-8FA4-42FB9EA20D9D}"/>
              </a:ext>
            </a:extLst>
          </p:cNvPr>
          <p:cNvSpPr txBox="1"/>
          <p:nvPr/>
        </p:nvSpPr>
        <p:spPr>
          <a:xfrm>
            <a:off x="638662" y="4691203"/>
            <a:ext cx="8189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 fontAlgn="ctr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Possibilité de requêter sur la Ressource de l’ODS </a:t>
            </a:r>
            <a:r>
              <a:rPr lang="fr-FR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(dans la fiche Parcours)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0C9B7C1-A324-4AD6-9425-FBE99804C083}"/>
              </a:ext>
            </a:extLst>
          </p:cNvPr>
          <p:cNvSpPr txBox="1"/>
          <p:nvPr/>
        </p:nvSpPr>
        <p:spPr>
          <a:xfrm>
            <a:off x="1048776" y="5095828"/>
            <a:ext cx="830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Pilotage/ Tableaux libres/ onglet « champ à afficher »/ partie Entrepreneur-Parcours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81CE51-E3EE-4B5C-8EC9-D7BCC639C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76" y="5470101"/>
            <a:ext cx="6114024" cy="994214"/>
          </a:xfrm>
          <a:prstGeom prst="rect">
            <a:avLst/>
          </a:prstGeom>
          <a:ln>
            <a:solidFill>
              <a:srgbClr val="2F479E"/>
            </a:solidFill>
          </a:ln>
        </p:spPr>
      </p:pic>
    </p:spTree>
    <p:extLst>
      <p:ext uri="{BB962C8B-B14F-4D97-AF65-F5344CB8AC3E}">
        <p14:creationId xmlns:p14="http://schemas.microsoft.com/office/powerpoint/2010/main" val="274925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895165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3856A3-B86A-4F12-9317-EDE0FC35A496}"/>
              </a:ext>
            </a:extLst>
          </p:cNvPr>
          <p:cNvSpPr txBox="1"/>
          <p:nvPr/>
        </p:nvSpPr>
        <p:spPr>
          <a:xfrm>
            <a:off x="551576" y="1843817"/>
            <a:ext cx="818965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 fontAlgn="ctr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Possibilité de requêter sur les informations du Contact partenaire</a:t>
            </a:r>
          </a:p>
          <a:p>
            <a:pPr algn="just" rtl="0" fontAlgn="ctr"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	- Nom du contact		- Contact principal</a:t>
            </a:r>
          </a:p>
          <a:p>
            <a:pPr algn="just" fontAlgn="ctr"/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	- Numéro de tel		- Dirigeant référent</a:t>
            </a:r>
          </a:p>
          <a:p>
            <a:pPr algn="just" fontAlgn="ctr"/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	- Adresse email		- Responsable BV</a:t>
            </a:r>
          </a:p>
          <a:p>
            <a:pPr algn="just" rtl="0" fontAlgn="ctr">
              <a:spcBef>
                <a:spcPts val="0"/>
              </a:spcBef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	- Fonction chez partenaire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85164C-AC03-4A64-A256-02B457760F0A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7CE20DD0-0D5D-4447-B969-D2865D875101}"/>
              </a:ext>
            </a:extLst>
          </p:cNvPr>
          <p:cNvSpPr/>
          <p:nvPr/>
        </p:nvSpPr>
        <p:spPr>
          <a:xfrm>
            <a:off x="551576" y="1286472"/>
            <a:ext cx="8951653" cy="494628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REQUETE/ Ajout champs dans Tableaux libres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8C71A8-8A7E-4669-8078-2C5707B3B931}"/>
              </a:ext>
            </a:extLst>
          </p:cNvPr>
          <p:cNvSpPr txBox="1"/>
          <p:nvPr/>
        </p:nvSpPr>
        <p:spPr>
          <a:xfrm>
            <a:off x="788339" y="3747013"/>
            <a:ext cx="830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Pilotage/ Tableaux libres/ onglet « champ à afficher »/ partie Structure accompagnée-</a:t>
            </a:r>
            <a:r>
              <a:rPr lang="fr-FR" sz="1600" b="1" dirty="0" err="1">
                <a:solidFill>
                  <a:srgbClr val="00B050"/>
                </a:solidFill>
              </a:rPr>
              <a:t>Identiré</a:t>
            </a:r>
            <a:endParaRPr lang="fr-FR" sz="1600" b="1" dirty="0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06E3E8-17F3-4842-AA42-D1A25FCEE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7" y="4145974"/>
            <a:ext cx="8561485" cy="2538367"/>
          </a:xfrm>
          <a:prstGeom prst="rect">
            <a:avLst/>
          </a:prstGeom>
          <a:ln>
            <a:solidFill>
              <a:srgbClr val="2F479E"/>
            </a:solidFill>
          </a:ln>
        </p:spPr>
      </p:pic>
    </p:spTree>
    <p:extLst>
      <p:ext uri="{BB962C8B-B14F-4D97-AF65-F5344CB8AC3E}">
        <p14:creationId xmlns:p14="http://schemas.microsoft.com/office/powerpoint/2010/main" val="4189935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7335124" cy="5670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3856A3-B86A-4F12-9317-EDE0FC35A496}"/>
              </a:ext>
            </a:extLst>
          </p:cNvPr>
          <p:cNvSpPr txBox="1"/>
          <p:nvPr/>
        </p:nvSpPr>
        <p:spPr>
          <a:xfrm>
            <a:off x="551575" y="2187293"/>
            <a:ext cx="3315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ctr">
              <a:spcBef>
                <a:spcPts val="0"/>
              </a:spcBef>
              <a:spcAft>
                <a:spcPts val="600"/>
              </a:spcAft>
            </a:pP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Possibilité de filtrer sur la  » confirmation »,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en plus de la Présence.</a:t>
            </a:r>
            <a:endParaRPr lang="fr-FR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85164C-AC03-4A64-A256-02B457760F0A}"/>
              </a:ext>
            </a:extLst>
          </p:cNvPr>
          <p:cNvSpPr txBox="1"/>
          <p:nvPr/>
        </p:nvSpPr>
        <p:spPr>
          <a:xfrm>
            <a:off x="451141" y="259039"/>
            <a:ext cx="718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7CE20DD0-0D5D-4447-B969-D2865D875101}"/>
              </a:ext>
            </a:extLst>
          </p:cNvPr>
          <p:cNvSpPr/>
          <p:nvPr/>
        </p:nvSpPr>
        <p:spPr>
          <a:xfrm>
            <a:off x="551575" y="1286472"/>
            <a:ext cx="7401800" cy="494628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SMS-MAILING/ ENVOI AUTOMATIQUE</a:t>
            </a:r>
            <a:endParaRPr lang="fr-FR" sz="2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16006A-3914-4E93-A212-EF115F3130B6}"/>
              </a:ext>
            </a:extLst>
          </p:cNvPr>
          <p:cNvSpPr txBox="1"/>
          <p:nvPr/>
        </p:nvSpPr>
        <p:spPr>
          <a:xfrm>
            <a:off x="1510311" y="4141254"/>
            <a:ext cx="379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Administration/ Contacts email-sms/ Envoi </a:t>
            </a:r>
            <a:r>
              <a:rPr lang="fr-FR" sz="1600" b="1" dirty="0" err="1">
                <a:solidFill>
                  <a:srgbClr val="00B050"/>
                </a:solidFill>
              </a:rPr>
              <a:t>automatIque</a:t>
            </a:r>
            <a:r>
              <a:rPr lang="fr-FR" sz="1600" b="1" dirty="0">
                <a:solidFill>
                  <a:srgbClr val="00B050"/>
                </a:solidFill>
              </a:rPr>
              <a:t>/ Bouton « créer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ED64A2-F07C-4D97-BB21-48D291D09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02" y="2223758"/>
            <a:ext cx="4534072" cy="4419768"/>
          </a:xfrm>
          <a:prstGeom prst="rect">
            <a:avLst/>
          </a:prstGeom>
          <a:ln>
            <a:solidFill>
              <a:srgbClr val="2F479E"/>
            </a:solidFill>
          </a:ln>
        </p:spPr>
      </p:pic>
    </p:spTree>
    <p:extLst>
      <p:ext uri="{BB962C8B-B14F-4D97-AF65-F5344CB8AC3E}">
        <p14:creationId xmlns:p14="http://schemas.microsoft.com/office/powerpoint/2010/main" val="3096392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3856A3-B86A-4F12-9317-EDE0FC35A496}"/>
              </a:ext>
            </a:extLst>
          </p:cNvPr>
          <p:cNvSpPr txBox="1"/>
          <p:nvPr/>
        </p:nvSpPr>
        <p:spPr>
          <a:xfrm>
            <a:off x="451140" y="1114264"/>
            <a:ext cx="110195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LIVRABLE/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Création de la condition d’affichage sur la « Ressource d’imputation »</a:t>
            </a:r>
          </a:p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3" indent="-266700" algn="just" fontAlgn="ctr">
              <a:buFontTx/>
              <a:buChar char="-"/>
            </a:pP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3" algn="just" fontAlgn="ctr"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AGENDA COLLECTIF/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Filtre antennes et lieux 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(champs en haut agenda)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85164C-AC03-4A64-A256-02B457760F0A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PROGRAMMES pour le 25 avril</a:t>
            </a:r>
          </a:p>
        </p:txBody>
      </p:sp>
    </p:spTree>
    <p:extLst>
      <p:ext uri="{BB962C8B-B14F-4D97-AF65-F5344CB8AC3E}">
        <p14:creationId xmlns:p14="http://schemas.microsoft.com/office/powerpoint/2010/main" val="202123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0452" y="1980695"/>
            <a:ext cx="9144000" cy="269281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|CORRECTIONS|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br>
              <a:rPr lang="fr-FR" sz="40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sz="44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Sur vos bases depuis le 4 avril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1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780865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3856A3-B86A-4F12-9317-EDE0FC35A496}"/>
              </a:ext>
            </a:extLst>
          </p:cNvPr>
          <p:cNvSpPr txBox="1"/>
          <p:nvPr/>
        </p:nvSpPr>
        <p:spPr>
          <a:xfrm>
            <a:off x="551575" y="2187293"/>
            <a:ext cx="41633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ctr">
              <a:spcBef>
                <a:spcPts val="0"/>
              </a:spcBef>
              <a:spcAft>
                <a:spcPts val="600"/>
              </a:spcAft>
            </a:pP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La coche « tous »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est opérationnelle :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tous les entrepreneurs de toutes les pages seront cochées.</a:t>
            </a:r>
          </a:p>
          <a:p>
            <a:pPr algn="just" rtl="0" fontAlgn="ctr">
              <a:spcBef>
                <a:spcPts val="0"/>
              </a:spcBef>
              <a:spcAft>
                <a:spcPts val="600"/>
              </a:spcAft>
            </a:pPr>
            <a:endParaRPr lang="fr-F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0" fontAlgn="ctr">
              <a:spcBef>
                <a:spcPts val="0"/>
              </a:spcBef>
              <a:spcAft>
                <a:spcPts val="600"/>
              </a:spcAft>
            </a:pP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Si un entrepreneur est décoché sur une page, il faut enregistrer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cette page avant de la quitter, pour que le non envoi à cet entrepreneur soit pris en compte.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85164C-AC03-4A64-A256-02B457760F0A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7CE20DD0-0D5D-4447-B969-D2865D875101}"/>
              </a:ext>
            </a:extLst>
          </p:cNvPr>
          <p:cNvSpPr/>
          <p:nvPr/>
        </p:nvSpPr>
        <p:spPr>
          <a:xfrm>
            <a:off x="551576" y="1286472"/>
            <a:ext cx="7808654" cy="494628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SMS-MAILING/ CAMPAGNE</a:t>
            </a:r>
            <a:endParaRPr lang="fr-FR" sz="2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16006A-3914-4E93-A212-EF115F3130B6}"/>
              </a:ext>
            </a:extLst>
          </p:cNvPr>
          <p:cNvSpPr txBox="1"/>
          <p:nvPr/>
        </p:nvSpPr>
        <p:spPr>
          <a:xfrm>
            <a:off x="5353050" y="1932073"/>
            <a:ext cx="481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Administration/ Envoi email-sms/ Historique/clic sur le </a:t>
            </a:r>
            <a:r>
              <a:rPr lang="fr-FR" b="1" dirty="0" err="1">
                <a:solidFill>
                  <a:srgbClr val="00B050"/>
                </a:solidFill>
              </a:rPr>
              <a:t>picto</a:t>
            </a:r>
            <a:r>
              <a:rPr lang="fr-FR" b="1" dirty="0">
                <a:solidFill>
                  <a:srgbClr val="00B050"/>
                </a:solidFill>
              </a:rPr>
              <a:t> « liens » dans le tableau, à droite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72B0BD-BA19-456E-8164-5C68AF120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793" y="2578817"/>
            <a:ext cx="3919453" cy="4279183"/>
          </a:xfrm>
          <a:prstGeom prst="rect">
            <a:avLst/>
          </a:prstGeom>
          <a:ln>
            <a:solidFill>
              <a:srgbClr val="2F479E"/>
            </a:solidFill>
          </a:ln>
        </p:spPr>
      </p:pic>
    </p:spTree>
    <p:extLst>
      <p:ext uri="{BB962C8B-B14F-4D97-AF65-F5344CB8AC3E}">
        <p14:creationId xmlns:p14="http://schemas.microsoft.com/office/powerpoint/2010/main" val="192595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483800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D1EE6EB-B3EA-4C0E-8A44-E825F49F017F}"/>
              </a:ext>
            </a:extLst>
          </p:cNvPr>
          <p:cNvSpPr txBox="1"/>
          <p:nvPr/>
        </p:nvSpPr>
        <p:spPr>
          <a:xfrm>
            <a:off x="551577" y="1931708"/>
            <a:ext cx="954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Il est maintenant possible de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gérer des livrables avec des signets sur différents onglets. 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Les divers signets s’interprètent sur les diverses feuilles.</a:t>
            </a: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CORRECTIONS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9" name="Rectangle : avec coins arrondis en diagonale 8">
            <a:extLst>
              <a:ext uri="{FF2B5EF4-FFF2-40B4-BE49-F238E27FC236}">
                <a16:creationId xmlns:a16="http://schemas.microsoft.com/office/drawing/2014/main" id="{BD59BB91-81E2-44CA-B6FE-DDB1C37B3D81}"/>
              </a:ext>
            </a:extLst>
          </p:cNvPr>
          <p:cNvSpPr/>
          <p:nvPr/>
        </p:nvSpPr>
        <p:spPr>
          <a:xfrm>
            <a:off x="551576" y="1286472"/>
            <a:ext cx="4838005" cy="494628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LIVRABLES SUR EXCEL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3044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855910" y="1028029"/>
            <a:ext cx="9763881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2"/>
                </a:solidFill>
              </a:rPr>
              <a:t>ORDRE DU JOUR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86" y="161991"/>
            <a:ext cx="1099552" cy="70646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A101AA8-5C2C-4A4E-90B0-F6F899E7F95E}"/>
              </a:ext>
            </a:extLst>
          </p:cNvPr>
          <p:cNvSpPr txBox="1"/>
          <p:nvPr/>
        </p:nvSpPr>
        <p:spPr>
          <a:xfrm>
            <a:off x="855910" y="2195462"/>
            <a:ext cx="286559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CONSIGNES MANTIS|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NOUVEAUTES |</a:t>
            </a:r>
            <a:endParaRPr lang="fr-FR" sz="2200" dirty="0"/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CORRECTIONS|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BONNES PRATIQUES|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SITE JUNGO 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FORMATIONS|</a:t>
            </a:r>
            <a:endParaRPr lang="fr-FR" sz="2400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80772F-40B0-4D99-B504-04B4B69F327B}"/>
              </a:ext>
            </a:extLst>
          </p:cNvPr>
          <p:cNvSpPr txBox="1"/>
          <p:nvPr/>
        </p:nvSpPr>
        <p:spPr>
          <a:xfrm>
            <a:off x="6427708" y="2195462"/>
            <a:ext cx="803425" cy="335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 3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6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17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20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28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30</a:t>
            </a:r>
          </a:p>
        </p:txBody>
      </p:sp>
    </p:spTree>
    <p:extLst>
      <p:ext uri="{BB962C8B-B14F-4D97-AF65-F5344CB8AC3E}">
        <p14:creationId xmlns:p14="http://schemas.microsoft.com/office/powerpoint/2010/main" val="404682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0927" y="2324100"/>
            <a:ext cx="9144000" cy="26003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 A SAVOIR et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BONNES PRATIQUES|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49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731853" y="405201"/>
            <a:ext cx="961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 SAVOIR/ SUPPRESSION D’ACTION EFFECTIVE SUR </a:t>
            </a:r>
          </a:p>
          <a:p>
            <a:r>
              <a:rPr lang="fr-FR" sz="3200" dirty="0">
                <a:solidFill>
                  <a:schemeClr val="accent2"/>
                </a:solidFill>
              </a:rPr>
              <a:t>le Bureau Virtuel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 flipV="1">
            <a:off x="838015" y="1482419"/>
            <a:ext cx="8400578" cy="6657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707513" y="1814285"/>
            <a:ext cx="10776974" cy="450892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D’UN PARTICIPANT A UNE ACTION</a:t>
            </a:r>
          </a:p>
          <a:p>
            <a:pPr lvl="0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correction a été mise en place le 10 janvier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que la suppression d’un participant à une action sur Jungo soit bien transmise au Bureau Virtuel  </a:t>
            </a:r>
          </a:p>
          <a:p>
            <a:pPr lvl="0"/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action plus visible sur la Timeline de l’entrepreneur sur MBV</a:t>
            </a:r>
          </a:p>
          <a:p>
            <a:pPr marL="714375" lvl="0"/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SAVOIR :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possible de rencontrer encore des cas d’action annulée pour un participant toujours visible sur MBV. Cela concerne les cas où l’action a été supprimée pour l’entrepreneur, avant la correction sur Jungo (soit avant janvier 2022)</a:t>
            </a:r>
          </a:p>
          <a:p>
            <a:pPr lvl="0"/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FAIRE pour rendre effective LA MAJ sur MBV:</a:t>
            </a:r>
          </a:p>
          <a:p>
            <a:pPr marL="714375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Rajouter ce même entrepreneur à l’action concernée</a:t>
            </a:r>
          </a:p>
          <a:p>
            <a:pPr marL="714375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Enregistrer</a:t>
            </a:r>
          </a:p>
          <a:p>
            <a:pPr marL="714375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Supprimer l’entrepreneur de l’action</a:t>
            </a:r>
          </a:p>
          <a:p>
            <a:pPr marL="714375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Enregistrer</a:t>
            </a:r>
          </a:p>
          <a:p>
            <a:pPr lvl="0"/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la mise à jour sera faite sur MBV ; l’action n’apparaîtra pas sur la Timeline de l’entrepreneur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78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731853" y="405201"/>
            <a:ext cx="891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 SAVOIR/ INFOS EN ROUGE DANS UNE ACTION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 flipV="1">
            <a:off x="822960" y="989976"/>
            <a:ext cx="8825536" cy="36184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731853" y="1138266"/>
            <a:ext cx="11176367" cy="501675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ACTION/ AFFICHAGE D’INFORMATIONS EN ROUGE</a:t>
            </a:r>
          </a:p>
          <a:p>
            <a:pPr lvl="0">
              <a:spcAft>
                <a:spcPts val="60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Dans l’écran Action et dans la pop-up Agenda,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l’affichage de certaines données en rouge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(type action, ODS, étape, ressource, lieu d’action) indique une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incohérence entre ces différentes informations.</a:t>
            </a:r>
          </a:p>
          <a:p>
            <a:pPr lvl="0"/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SAVOIR :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Ces incohérences sont le résultat de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modification du paramétrage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d’une ODS ou Ressource : inactivation d’une étape, modification d’affectation d’un Site à une ODS ou Ressource…</a:t>
            </a:r>
          </a:p>
          <a:p>
            <a:pPr lvl="0">
              <a:spcAft>
                <a:spcPts val="60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En effet, Jungo effectuera automatiquement une recherche des correspondances des différents champs, au regard des paramétrages des fiches OD et Ressource.</a:t>
            </a:r>
          </a:p>
          <a:p>
            <a:pPr lvl="0"/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FAIRE :   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pouvez laisser les données tels quelles, concernant des actions passées, renseignées sur un paramétrage ancien. </a:t>
            </a:r>
          </a:p>
          <a:p>
            <a:pPr lvl="0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les informations seront tel que renseignées, au moment de la création de l’action, dans la requête ; elles ne sont pas modifiées en base ; seulement à l’affichage dans l’écran Action</a:t>
            </a:r>
          </a:p>
          <a:p>
            <a:pPr marL="342900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pourrez également modifier le Type d’action ou ODS, Jungo réactualisera les autres champs ODS, étape, ressource, lieu… dans les menus déroulants, selon mes paramétrages actuels ; les champs s’afficheront à nouveau en noir.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E0845FF-3EE4-4292-8EE3-43C52FBA0AB1}"/>
              </a:ext>
            </a:extLst>
          </p:cNvPr>
          <p:cNvSpPr txBox="1"/>
          <p:nvPr/>
        </p:nvSpPr>
        <p:spPr>
          <a:xfrm>
            <a:off x="2249214" y="6129633"/>
            <a:ext cx="7998372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L’affichage en rouge vient juste montrer une incohérence de paramétrage par rapport aux paramétrage d’ODS et Ressource en vigueur.</a:t>
            </a:r>
          </a:p>
        </p:txBody>
      </p:sp>
    </p:spTree>
    <p:extLst>
      <p:ext uri="{BB962C8B-B14F-4D97-AF65-F5344CB8AC3E}">
        <p14:creationId xmlns:p14="http://schemas.microsoft.com/office/powerpoint/2010/main" val="3123627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731854" y="405201"/>
            <a:ext cx="731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 SAVOIR/ SMS-MAILING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/>
          <p:nvPr/>
        </p:nvCxnSpPr>
        <p:spPr>
          <a:xfrm>
            <a:off x="822960" y="1026160"/>
            <a:ext cx="939800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731854" y="1138266"/>
            <a:ext cx="10776974" cy="297004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QUALIFICATION DU TYPE D’ENVOI DANS LA CREATION D’UN MODELE</a:t>
            </a:r>
          </a:p>
          <a:p>
            <a:pPr lvl="0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 le 14 mars, vous devez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qualifier le « Type d’envoi »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 de la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d’un modèle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057275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d’envoi =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personne »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envois en Campagne ou à partir d’une fiche Entrepreneur</a:t>
            </a:r>
          </a:p>
          <a:p>
            <a:pPr marL="1057275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d’envoi =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action »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Envois automatiques ou à partir d’une fiche Action</a:t>
            </a:r>
          </a:p>
          <a:p>
            <a:pPr marL="714375" lvl="0"/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SAVOIR :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modèles existants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 cette évolution, les Types d’envois ont été définis par le prestataire (au regard des envois sms-mailings déjà faits) </a:t>
            </a:r>
          </a:p>
          <a:p>
            <a:pPr lvl="0"/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FAIRE :  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vérifiez si ces Types d’envoi sont exacts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modifier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cas échéant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4132FD-53EC-49F8-A667-5101D2DC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535" y="4495632"/>
            <a:ext cx="7574370" cy="2149410"/>
          </a:xfrm>
          <a:prstGeom prst="rect">
            <a:avLst/>
          </a:prstGeom>
          <a:ln>
            <a:solidFill>
              <a:srgbClr val="2F479E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9CB8A49-4944-4593-AED8-2284D083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54" y="4256600"/>
            <a:ext cx="2850542" cy="2388442"/>
          </a:xfrm>
          <a:prstGeom prst="rect">
            <a:avLst/>
          </a:prstGeom>
          <a:ln>
            <a:solidFill>
              <a:srgbClr val="2F479E"/>
            </a:solidFill>
          </a:ln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5D06D0F-2A0D-4952-B6B7-D90966316367}"/>
              </a:ext>
            </a:extLst>
          </p:cNvPr>
          <p:cNvCxnSpPr/>
          <p:nvPr/>
        </p:nvCxnSpPr>
        <p:spPr>
          <a:xfrm>
            <a:off x="3752193" y="5615896"/>
            <a:ext cx="336331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2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731854" y="405201"/>
            <a:ext cx="731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 SAVOIR/ SMS-MAILING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/>
          <p:nvPr/>
        </p:nvCxnSpPr>
        <p:spPr>
          <a:xfrm>
            <a:off x="822960" y="1026160"/>
            <a:ext cx="939800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731853" y="1138266"/>
            <a:ext cx="10987489" cy="340606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DE MODELE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effectLst/>
                <a:latin typeface="Calibri" panose="020F0502020204030204" pitchFamily="34" charset="0"/>
              </a:rPr>
              <a:t>Il n’est </a:t>
            </a:r>
            <a:r>
              <a:rPr lang="fr-FR" sz="2000" b="1" dirty="0">
                <a:effectLst/>
                <a:latin typeface="Calibri" panose="020F0502020204030204" pitchFamily="34" charset="0"/>
              </a:rPr>
              <a:t>pas possible de supprimer un modèle </a:t>
            </a:r>
            <a:r>
              <a:rPr lang="fr-FR" sz="2000" dirty="0">
                <a:effectLst/>
                <a:latin typeface="Calibri" panose="020F0502020204030204" pitchFamily="34" charset="0"/>
              </a:rPr>
              <a:t>si celui-ci a </a:t>
            </a:r>
            <a:r>
              <a:rPr lang="fr-FR" sz="2000" b="1" dirty="0">
                <a:effectLst/>
                <a:latin typeface="Calibri" panose="020F0502020204030204" pitchFamily="34" charset="0"/>
              </a:rPr>
              <a:t>déjà été utilisé dans un envoi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FR" sz="2000" dirty="0">
                <a:effectLst/>
                <a:latin typeface="Calibri" panose="020F0502020204030204" pitchFamily="34" charset="0"/>
              </a:rPr>
              <a:t>OU si il est </a:t>
            </a:r>
            <a:r>
              <a:rPr lang="fr-FR" sz="2000" b="1" dirty="0">
                <a:effectLst/>
                <a:latin typeface="Calibri" panose="020F0502020204030204" pitchFamily="34" charset="0"/>
              </a:rPr>
              <a:t>utilisé dans un paramétrage d'envoi automatique </a:t>
            </a:r>
            <a:r>
              <a:rPr lang="fr-FR" sz="2000" dirty="0">
                <a:effectLst/>
                <a:latin typeface="Calibri" panose="020F0502020204030204" pitchFamily="34" charset="0"/>
              </a:rPr>
              <a:t>(même si pas d'envoi effectué)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effectLst/>
                <a:latin typeface="Calibri" panose="020F0502020204030204" pitchFamily="34" charset="0"/>
              </a:rPr>
              <a:t>	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-&gt; dans ces cas, la poubelle ne sera pas proposée.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ED7D31"/>
              </a:solidFill>
              <a:effectLst/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D’UN PARAMETRAGE D’ENVOI AUTOMATIQUE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Vous pouvez supprimer des paramétrages d'envoi automatiques.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PARAMETRAGE ENVOI AUTOMATIQUE/ INFO EN ROUGE</a:t>
            </a:r>
            <a:endParaRPr lang="fr-FR" sz="2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paramétrages automatiques </a:t>
            </a: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utilisant des modèles inactivés </a:t>
            </a:r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afficheront le </a:t>
            </a: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 du modèle en rouge.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77B51F-6806-4634-9E75-4CF0D5F8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943" y="4698356"/>
            <a:ext cx="5848657" cy="1790977"/>
          </a:xfrm>
          <a:prstGeom prst="rect">
            <a:avLst/>
          </a:prstGeom>
          <a:ln>
            <a:solidFill>
              <a:srgbClr val="2F479E"/>
            </a:solidFill>
          </a:ln>
        </p:spPr>
      </p:pic>
    </p:spTree>
    <p:extLst>
      <p:ext uri="{BB962C8B-B14F-4D97-AF65-F5344CB8AC3E}">
        <p14:creationId xmlns:p14="http://schemas.microsoft.com/office/powerpoint/2010/main" val="189474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542667" y="358226"/>
            <a:ext cx="1034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BONNE PRATIQUE/ REQUETE PROGRAMME INCLUSION-ITI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716" y="297382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633774" y="979185"/>
            <a:ext cx="9887081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633774" y="1331405"/>
            <a:ext cx="11095771" cy="501675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 SAVOIR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entrepreneur remontera dans la requête ITI, paramétré sur Jungo, sous 2 conditions :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avoir une action avec présence rattachée à la Ressource Programme Inclusion ITI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avec une fiche Situation en registrée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CONSIGNES DE SAISES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</a:rPr>
              <a:t>DATE FIN ODS </a:t>
            </a:r>
            <a:r>
              <a:rPr lang="fr-FR" b="1" dirty="0">
                <a:solidFill>
                  <a:srgbClr val="2F479E"/>
                </a:solidFill>
                <a:latin typeface="Calibri" panose="020F0502020204030204" pitchFamily="34" charset="0"/>
              </a:rPr>
              <a:t>(fiche Entrepreneur/Parcours)</a:t>
            </a:r>
          </a:p>
          <a:p>
            <a:pPr marL="536575" lvl="0" indent="-179388">
              <a:buFont typeface="Calibri" panose="020F0502020204030204" pitchFamily="34" charset="0"/>
              <a:buChar char="-"/>
            </a:pP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Bien saisir  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 Jungo le champ 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 Date fin ODS », 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pour faire remonter la « Date fin de l’accompagnement » à BPI</a:t>
            </a:r>
          </a:p>
          <a:p>
            <a:pPr marL="536575" lvl="0" indent="-179388">
              <a:buFont typeface="Calibri" panose="020F0502020204030204" pitchFamily="34" charset="0"/>
              <a:buChar char="-"/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Mettre à jour ce champ pour l’ensemble des entrepreneurs 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parcours dans le programme ITI : </a:t>
            </a:r>
          </a:p>
          <a:p>
            <a:pPr marL="536575" lvl="0" indent="-179388"/>
            <a: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nouveaux entrepreneurs rentrants dans le parcours + tous ceux déjà enregistrés sous Jungo</a:t>
            </a:r>
          </a:p>
          <a:p>
            <a:pPr marL="536575" lvl="0" indent="-179388"/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</a:rPr>
              <a:t>CHAMP ORIENTATION </a:t>
            </a:r>
            <a:r>
              <a:rPr lang="fr-FR" b="1" dirty="0">
                <a:solidFill>
                  <a:srgbClr val="2F479E"/>
                </a:solidFill>
                <a:latin typeface="Calibri" panose="020F0502020204030204" pitchFamily="34" charset="0"/>
              </a:rPr>
              <a:t>(fiche Entrepreneur/ Orientation/ clic sur « nouvelle orientation »)</a:t>
            </a:r>
          </a:p>
          <a:p>
            <a:pPr marL="642937" indent="-285750">
              <a:buFontTx/>
              <a:buChar char="-"/>
            </a:pPr>
            <a:r>
              <a:rPr lang="fr-FR" sz="2000" b="1" dirty="0">
                <a:latin typeface="Calibri" panose="020F0502020204030204" pitchFamily="34" charset="0"/>
              </a:rPr>
              <a:t>Saisir 1 des 3 propositions suivantes </a:t>
            </a:r>
            <a:r>
              <a:rPr lang="fr-FR" sz="2000" dirty="0">
                <a:latin typeface="Calibri" panose="020F0502020204030204" pitchFamily="34" charset="0"/>
              </a:rPr>
              <a:t>" Opérateur participant à programme ITI", "Service public de l'emploi", "Autres orientations</a:t>
            </a:r>
            <a:r>
              <a:rPr lang="fr-FR" dirty="0">
                <a:latin typeface="Calibri" panose="020F0502020204030204" pitchFamily="34" charset="0"/>
              </a:rPr>
              <a:t>« </a:t>
            </a:r>
          </a:p>
          <a:p>
            <a:pPr marL="357187"/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63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542667" y="358226"/>
            <a:ext cx="1034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BONNE PRATIQUE/ REQUETE PROGRAMME INCLUSION-ITI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716" y="297382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633774" y="979185"/>
            <a:ext cx="9887081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633774" y="1436509"/>
            <a:ext cx="11095771" cy="232371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A BIEN PENSER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ien 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imputer chaque action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concernée à la Ressource programme ITI</a:t>
            </a: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réer une 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nouvelle fiche Situation </a:t>
            </a:r>
            <a:endParaRPr lang="fr-FR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réciser, 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 la fiche Situation, l’ODS affectée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au Programme ITI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réer la Structure accompagnée </a:t>
            </a: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à partir de la fiche Projet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Calibri" panose="020F0502020204030204" pitchFamily="34" charset="0"/>
              </a:rPr>
              <a:t>Saisir la </a:t>
            </a:r>
            <a:r>
              <a:rPr lang="fr-FR" sz="2000" b="1" dirty="0">
                <a:latin typeface="Calibri" panose="020F0502020204030204" pitchFamily="34" charset="0"/>
              </a:rPr>
              <a:t>Date de création</a:t>
            </a:r>
            <a:r>
              <a:rPr lang="fr-FR" sz="2000" dirty="0">
                <a:latin typeface="Calibri" panose="020F0502020204030204" pitchFamily="34" charset="0"/>
              </a:rPr>
              <a:t>, sur la fiche Structure accompagnée/Identité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54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731854" y="405201"/>
            <a:ext cx="731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BONNE PRATIQUE/ SUIVI DES ALERTES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/>
          <p:nvPr/>
        </p:nvCxnSpPr>
        <p:spPr>
          <a:xfrm>
            <a:off x="822960" y="1026160"/>
            <a:ext cx="939800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822960" y="1290666"/>
            <a:ext cx="10987489" cy="255454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POSSIBILITE DE FAIRE REMONTER TOUTES LES ALERTES SUR UN PROFIL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</a:rPr>
              <a:t>Sur fiche Profil, affecter les droits de remontée d’alertes sur le périmètre = Tout ou Antenne</a:t>
            </a:r>
            <a:endParaRPr lang="fr-FR" sz="20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fr-FR" sz="20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QUESTIONNEMENT SUR VOS PRATIQUES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</a:rPr>
              <a:t>- </a:t>
            </a:r>
            <a:r>
              <a:rPr lang="fr-FR" sz="2000" dirty="0">
                <a:latin typeface="Calibri" panose="020F0502020204030204" pitchFamily="34" charset="0"/>
              </a:rPr>
              <a:t>Comment contrôler vous la complétude de saisie en général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</a:rPr>
              <a:t>- Vous servez-vous des alertes sur la pages d’accueil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</a:rPr>
              <a:t>- Quelle politique de suivi  : qui, fréquence, process ?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3242445-CAFE-4E96-8035-B4B5D524B966}"/>
              </a:ext>
            </a:extLst>
          </p:cNvPr>
          <p:cNvCxnSpPr>
            <a:cxnSpLocks/>
          </p:cNvCxnSpPr>
          <p:nvPr/>
        </p:nvCxnSpPr>
        <p:spPr>
          <a:xfrm>
            <a:off x="952167" y="4957226"/>
            <a:ext cx="9887081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69942EC-2E3A-4B79-9769-AEB9FCB0AC15}"/>
              </a:ext>
            </a:extLst>
          </p:cNvPr>
          <p:cNvSpPr txBox="1"/>
          <p:nvPr/>
        </p:nvSpPr>
        <p:spPr>
          <a:xfrm>
            <a:off x="734405" y="4994281"/>
            <a:ext cx="10771795" cy="140038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il est impératif d’INACTIVER une fiche Utilisateur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, après le départ d’un salarié + renseigner « date fin accès »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Ne surtout pas inactiver sur le portail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; c’est Jungo qui envoie l’info au portail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-&gt; l’inactivation de la fiche Jungo inactivera automatiquement sur le Portail  (l’inverse ne se fera pas)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36439B-13A4-49F1-8888-8B841090C9DC}"/>
              </a:ext>
            </a:extLst>
          </p:cNvPr>
          <p:cNvSpPr txBox="1"/>
          <p:nvPr/>
        </p:nvSpPr>
        <p:spPr>
          <a:xfrm>
            <a:off x="822960" y="4341771"/>
            <a:ext cx="1034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BONNE PRATIQUE/ INACTIVATION DES FICHES UTILISATEURS</a:t>
            </a:r>
          </a:p>
        </p:txBody>
      </p:sp>
    </p:spTree>
    <p:extLst>
      <p:ext uri="{BB962C8B-B14F-4D97-AF65-F5344CB8AC3E}">
        <p14:creationId xmlns:p14="http://schemas.microsoft.com/office/powerpoint/2010/main" val="747137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0452" y="1980695"/>
            <a:ext cx="9144000" cy="269281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SITE RESSOURCE JUNGO</a:t>
            </a:r>
            <a:b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Nouveautés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90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253D4A-D34E-47AD-BC5A-71A8EA1BE67D}"/>
              </a:ext>
            </a:extLst>
          </p:cNvPr>
          <p:cNvSpPr txBox="1"/>
          <p:nvPr/>
        </p:nvSpPr>
        <p:spPr>
          <a:xfrm>
            <a:off x="674704" y="487758"/>
            <a:ext cx="705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UN SITE RESSOURCE DEDIE à JUNGO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E76AA0-90E1-4552-B1EE-0A447E162438}"/>
              </a:ext>
            </a:extLst>
          </p:cNvPr>
          <p:cNvSpPr txBox="1"/>
          <p:nvPr/>
        </p:nvSpPr>
        <p:spPr>
          <a:xfrm>
            <a:off x="678715" y="1273828"/>
            <a:ext cx="99410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accès centralisé à toutes les informations existantes </a:t>
            </a:r>
          </a:p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Pour	- vous accompagner dans l’utilisation de Jungo 2</a:t>
            </a:r>
          </a:p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	- améliorer vos pratiques et gagner du temps</a:t>
            </a:r>
          </a:p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	- permettre le transfert de connaissance aux nouveaux salariés et référents</a:t>
            </a:r>
          </a:p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	- être informé de l’actualité de l’application (amélioration, nouvelles fonctionnalité)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DDD566F-CB24-4298-BC00-8E6E68FCFA5E}"/>
              </a:ext>
            </a:extLst>
          </p:cNvPr>
          <p:cNvCxnSpPr>
            <a:cxnSpLocks/>
          </p:cNvCxnSpPr>
          <p:nvPr/>
        </p:nvCxnSpPr>
        <p:spPr>
          <a:xfrm flipV="1">
            <a:off x="769954" y="1146767"/>
            <a:ext cx="9355121" cy="3504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A9B3F24-6C77-4D74-B9FA-4B011F58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54" y="3638550"/>
            <a:ext cx="5467088" cy="213962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E8712D2-950B-4212-8103-BDF212C0DA5A}"/>
              </a:ext>
            </a:extLst>
          </p:cNvPr>
          <p:cNvSpPr txBox="1"/>
          <p:nvPr/>
        </p:nvSpPr>
        <p:spPr>
          <a:xfrm>
            <a:off x="6829426" y="3459089"/>
            <a:ext cx="470326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nouvelles ressources sur le site JUNGO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Nouveau tutoriel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« Gérer le marché Activ’Créa »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Formations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visio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Requête &amp; Livrables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Présentation et </a:t>
            </a:r>
            <a:r>
              <a:rPr 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visio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RDV INFOS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nouveautés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du dernier sprint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3FCF1FA-9687-4335-91E9-89A6B78A1090}"/>
              </a:ext>
            </a:extLst>
          </p:cNvPr>
          <p:cNvSpPr txBox="1"/>
          <p:nvPr/>
        </p:nvSpPr>
        <p:spPr>
          <a:xfrm>
            <a:off x="769954" y="6062465"/>
            <a:ext cx="5467088" cy="61555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A COMMUNIQUER LE PLUS POSSIBLE AUX SALARIES</a:t>
            </a:r>
          </a:p>
          <a:p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C4362C-6A29-4380-AF2F-5F8430F1E670}"/>
              </a:ext>
            </a:extLst>
          </p:cNvPr>
          <p:cNvSpPr txBox="1"/>
          <p:nvPr/>
        </p:nvSpPr>
        <p:spPr>
          <a:xfrm>
            <a:off x="7289860" y="5995890"/>
            <a:ext cx="424282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ACCESSIBLE DIRECTEMENT DU SITE JUNGO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(bandeau bleu, à droite)</a:t>
            </a:r>
          </a:p>
        </p:txBody>
      </p:sp>
    </p:spTree>
    <p:extLst>
      <p:ext uri="{BB962C8B-B14F-4D97-AF65-F5344CB8AC3E}">
        <p14:creationId xmlns:p14="http://schemas.microsoft.com/office/powerpoint/2010/main" val="377787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0452" y="1980695"/>
            <a:ext cx="9144000" cy="269281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RAPPEL CONSIGNES 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MANTIS</a:t>
            </a:r>
            <a:endParaRPr lang="fr-FR" sz="5400" dirty="0">
              <a:solidFill>
                <a:srgbClr val="2F479E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62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0452" y="1980695"/>
            <a:ext cx="9144000" cy="269281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PROGRAMME 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FORMATIONS</a:t>
            </a:r>
            <a:endParaRPr lang="fr-FR" sz="5400" dirty="0">
              <a:solidFill>
                <a:srgbClr val="2F479E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1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253D4A-D34E-47AD-BC5A-71A8EA1BE67D}"/>
              </a:ext>
            </a:extLst>
          </p:cNvPr>
          <p:cNvSpPr txBox="1"/>
          <p:nvPr/>
        </p:nvSpPr>
        <p:spPr>
          <a:xfrm>
            <a:off x="674704" y="487758"/>
            <a:ext cx="705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FORMATIONS A VENIR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E76AA0-90E1-4552-B1EE-0A447E162438}"/>
              </a:ext>
            </a:extLst>
          </p:cNvPr>
          <p:cNvSpPr txBox="1"/>
          <p:nvPr/>
        </p:nvSpPr>
        <p:spPr>
          <a:xfrm>
            <a:off x="769954" y="2121553"/>
            <a:ext cx="642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Tout savoir pour créer des requêtes et répondre aux besoins de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reporting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de pilotage de votre structure.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DDD566F-CB24-4298-BC00-8E6E68FCFA5E}"/>
              </a:ext>
            </a:extLst>
          </p:cNvPr>
          <p:cNvCxnSpPr>
            <a:cxnSpLocks/>
          </p:cNvCxnSpPr>
          <p:nvPr/>
        </p:nvCxnSpPr>
        <p:spPr>
          <a:xfrm flipV="1">
            <a:off x="769954" y="1146767"/>
            <a:ext cx="9355121" cy="3504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9C4362C-6A29-4380-AF2F-5F8430F1E670}"/>
              </a:ext>
            </a:extLst>
          </p:cNvPr>
          <p:cNvSpPr txBox="1"/>
          <p:nvPr/>
        </p:nvSpPr>
        <p:spPr>
          <a:xfrm>
            <a:off x="769954" y="1633576"/>
            <a:ext cx="642663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FORMATION REQUETE : « Création de requêtes sur Jungo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4D18CA-32A5-48D1-9BC2-E21135AA3015}"/>
              </a:ext>
            </a:extLst>
          </p:cNvPr>
          <p:cNvSpPr txBox="1"/>
          <p:nvPr/>
        </p:nvSpPr>
        <p:spPr>
          <a:xfrm>
            <a:off x="8333772" y="1659888"/>
            <a:ext cx="188224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 avril, 9-11h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 mai, 14-16h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 juin, 14-16h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00EE8F-9A57-4CD8-BFE8-524F3AA50C81}"/>
              </a:ext>
            </a:extLst>
          </p:cNvPr>
          <p:cNvSpPr txBox="1"/>
          <p:nvPr/>
        </p:nvSpPr>
        <p:spPr>
          <a:xfrm>
            <a:off x="757966" y="4032348"/>
            <a:ext cx="642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Venez résoudre des problématiques rencontrées dans la constitution de vos requêtes, et vous inspirer des autres BGE.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7E954E8-0F8C-4BB1-B774-9D90850D6345}"/>
              </a:ext>
            </a:extLst>
          </p:cNvPr>
          <p:cNvSpPr txBox="1"/>
          <p:nvPr/>
        </p:nvSpPr>
        <p:spPr>
          <a:xfrm>
            <a:off x="781947" y="3277990"/>
            <a:ext cx="640265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ATELIER REQUETE : « Aide à la réalisation de requête spécifiques»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FBEAB92-2B87-4455-83A9-E15DD7C3768F}"/>
              </a:ext>
            </a:extLst>
          </p:cNvPr>
          <p:cNvSpPr txBox="1"/>
          <p:nvPr/>
        </p:nvSpPr>
        <p:spPr>
          <a:xfrm>
            <a:off x="8333772" y="3336856"/>
            <a:ext cx="192809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29 avril, 14-16h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24 mai, 14-16h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 juin, 14-16h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0768493-72E2-4A6C-BB1E-689FF7A6AC34}"/>
              </a:ext>
            </a:extLst>
          </p:cNvPr>
          <p:cNvSpPr txBox="1"/>
          <p:nvPr/>
        </p:nvSpPr>
        <p:spPr>
          <a:xfrm>
            <a:off x="745973" y="5712401"/>
            <a:ext cx="642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Apprendre à créer vos livrables dans Jungo, pour générer des documents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pré-remplis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et permettre un vrai gain de temps.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5432E14-FACB-4BDC-9290-C21B2793BC4E}"/>
              </a:ext>
            </a:extLst>
          </p:cNvPr>
          <p:cNvSpPr txBox="1"/>
          <p:nvPr/>
        </p:nvSpPr>
        <p:spPr>
          <a:xfrm>
            <a:off x="757966" y="5224424"/>
            <a:ext cx="6402650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FORMATION LIVRABLE : « Création de livrables sur Jungo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6765F09-DF62-4E3D-AAA6-D413B6A7BFDC}"/>
              </a:ext>
            </a:extLst>
          </p:cNvPr>
          <p:cNvSpPr txBox="1"/>
          <p:nvPr/>
        </p:nvSpPr>
        <p:spPr>
          <a:xfrm>
            <a:off x="8309791" y="5250736"/>
            <a:ext cx="194418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 mai, 14-16h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30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14-16h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93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7191" y="2121195"/>
            <a:ext cx="10717618" cy="261560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MERCI 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DE VOTRE ATTENTION 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et PARTICIPATION</a:t>
            </a:r>
            <a:endParaRPr lang="fr-FR" sz="4400" dirty="0">
              <a:solidFill>
                <a:srgbClr val="2F479E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5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496475" y="1212175"/>
            <a:ext cx="5128821" cy="4862870"/>
          </a:xfrm>
          <a:custGeom>
            <a:avLst/>
            <a:gdLst>
              <a:gd name="connsiteX0" fmla="*/ 0 w 5128821"/>
              <a:gd name="connsiteY0" fmla="*/ 0 h 4862870"/>
              <a:gd name="connsiteX1" fmla="*/ 416004 w 5128821"/>
              <a:gd name="connsiteY1" fmla="*/ 0 h 4862870"/>
              <a:gd name="connsiteX2" fmla="*/ 883297 w 5128821"/>
              <a:gd name="connsiteY2" fmla="*/ 0 h 4862870"/>
              <a:gd name="connsiteX3" fmla="*/ 1555742 w 5128821"/>
              <a:gd name="connsiteY3" fmla="*/ 0 h 4862870"/>
              <a:gd name="connsiteX4" fmla="*/ 2125611 w 5128821"/>
              <a:gd name="connsiteY4" fmla="*/ 0 h 4862870"/>
              <a:gd name="connsiteX5" fmla="*/ 2695480 w 5128821"/>
              <a:gd name="connsiteY5" fmla="*/ 0 h 4862870"/>
              <a:gd name="connsiteX6" fmla="*/ 3162773 w 5128821"/>
              <a:gd name="connsiteY6" fmla="*/ 0 h 4862870"/>
              <a:gd name="connsiteX7" fmla="*/ 3578777 w 5128821"/>
              <a:gd name="connsiteY7" fmla="*/ 0 h 4862870"/>
              <a:gd name="connsiteX8" fmla="*/ 4046070 w 5128821"/>
              <a:gd name="connsiteY8" fmla="*/ 0 h 4862870"/>
              <a:gd name="connsiteX9" fmla="*/ 4513362 w 5128821"/>
              <a:gd name="connsiteY9" fmla="*/ 0 h 4862870"/>
              <a:gd name="connsiteX10" fmla="*/ 5128821 w 5128821"/>
              <a:gd name="connsiteY10" fmla="*/ 0 h 4862870"/>
              <a:gd name="connsiteX11" fmla="*/ 5128821 w 5128821"/>
              <a:gd name="connsiteY11" fmla="*/ 540319 h 4862870"/>
              <a:gd name="connsiteX12" fmla="*/ 5128821 w 5128821"/>
              <a:gd name="connsiteY12" fmla="*/ 934752 h 4862870"/>
              <a:gd name="connsiteX13" fmla="*/ 5128821 w 5128821"/>
              <a:gd name="connsiteY13" fmla="*/ 1475071 h 4862870"/>
              <a:gd name="connsiteX14" fmla="*/ 5128821 w 5128821"/>
              <a:gd name="connsiteY14" fmla="*/ 2112647 h 4862870"/>
              <a:gd name="connsiteX15" fmla="*/ 5128821 w 5128821"/>
              <a:gd name="connsiteY15" fmla="*/ 2701594 h 4862870"/>
              <a:gd name="connsiteX16" fmla="*/ 5128821 w 5128821"/>
              <a:gd name="connsiteY16" fmla="*/ 3339171 h 4862870"/>
              <a:gd name="connsiteX17" fmla="*/ 5128821 w 5128821"/>
              <a:gd name="connsiteY17" fmla="*/ 3879490 h 4862870"/>
              <a:gd name="connsiteX18" fmla="*/ 5128821 w 5128821"/>
              <a:gd name="connsiteY18" fmla="*/ 4862870 h 4862870"/>
              <a:gd name="connsiteX19" fmla="*/ 4558952 w 5128821"/>
              <a:gd name="connsiteY19" fmla="*/ 4862870 h 4862870"/>
              <a:gd name="connsiteX20" fmla="*/ 4040371 w 5128821"/>
              <a:gd name="connsiteY20" fmla="*/ 4862870 h 4862870"/>
              <a:gd name="connsiteX21" fmla="*/ 3419214 w 5128821"/>
              <a:gd name="connsiteY21" fmla="*/ 4862870 h 4862870"/>
              <a:gd name="connsiteX22" fmla="*/ 2798057 w 5128821"/>
              <a:gd name="connsiteY22" fmla="*/ 4862870 h 4862870"/>
              <a:gd name="connsiteX23" fmla="*/ 2279476 w 5128821"/>
              <a:gd name="connsiteY23" fmla="*/ 4862870 h 4862870"/>
              <a:gd name="connsiteX24" fmla="*/ 1760895 w 5128821"/>
              <a:gd name="connsiteY24" fmla="*/ 4862870 h 4862870"/>
              <a:gd name="connsiteX25" fmla="*/ 1242314 w 5128821"/>
              <a:gd name="connsiteY25" fmla="*/ 4862870 h 4862870"/>
              <a:gd name="connsiteX26" fmla="*/ 775022 w 5128821"/>
              <a:gd name="connsiteY26" fmla="*/ 4862870 h 4862870"/>
              <a:gd name="connsiteX27" fmla="*/ 0 w 5128821"/>
              <a:gd name="connsiteY27" fmla="*/ 4862870 h 4862870"/>
              <a:gd name="connsiteX28" fmla="*/ 0 w 5128821"/>
              <a:gd name="connsiteY28" fmla="*/ 4273922 h 4862870"/>
              <a:gd name="connsiteX29" fmla="*/ 0 w 5128821"/>
              <a:gd name="connsiteY29" fmla="*/ 3782232 h 4862870"/>
              <a:gd name="connsiteX30" fmla="*/ 0 w 5128821"/>
              <a:gd name="connsiteY30" fmla="*/ 3241913 h 4862870"/>
              <a:gd name="connsiteX31" fmla="*/ 0 w 5128821"/>
              <a:gd name="connsiteY31" fmla="*/ 2798852 h 4862870"/>
              <a:gd name="connsiteX32" fmla="*/ 0 w 5128821"/>
              <a:gd name="connsiteY32" fmla="*/ 2258533 h 4862870"/>
              <a:gd name="connsiteX33" fmla="*/ 0 w 5128821"/>
              <a:gd name="connsiteY33" fmla="*/ 1864100 h 4862870"/>
              <a:gd name="connsiteX34" fmla="*/ 0 w 5128821"/>
              <a:gd name="connsiteY34" fmla="*/ 1372410 h 4862870"/>
              <a:gd name="connsiteX35" fmla="*/ 0 w 5128821"/>
              <a:gd name="connsiteY35" fmla="*/ 880720 h 4862870"/>
              <a:gd name="connsiteX36" fmla="*/ 0 w 5128821"/>
              <a:gd name="connsiteY36" fmla="*/ 0 h 486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28821" h="4862870" extrusionOk="0">
                <a:moveTo>
                  <a:pt x="0" y="0"/>
                </a:moveTo>
                <a:cubicBezTo>
                  <a:pt x="107386" y="-32552"/>
                  <a:pt x="301733" y="32339"/>
                  <a:pt x="416004" y="0"/>
                </a:cubicBezTo>
                <a:cubicBezTo>
                  <a:pt x="530275" y="-32339"/>
                  <a:pt x="699570" y="22238"/>
                  <a:pt x="883297" y="0"/>
                </a:cubicBezTo>
                <a:cubicBezTo>
                  <a:pt x="1067024" y="-22238"/>
                  <a:pt x="1387079" y="69214"/>
                  <a:pt x="1555742" y="0"/>
                </a:cubicBezTo>
                <a:cubicBezTo>
                  <a:pt x="1724406" y="-69214"/>
                  <a:pt x="1933951" y="55272"/>
                  <a:pt x="2125611" y="0"/>
                </a:cubicBezTo>
                <a:cubicBezTo>
                  <a:pt x="2317271" y="-55272"/>
                  <a:pt x="2479366" y="3755"/>
                  <a:pt x="2695480" y="0"/>
                </a:cubicBezTo>
                <a:cubicBezTo>
                  <a:pt x="2911594" y="-3755"/>
                  <a:pt x="3020595" y="45985"/>
                  <a:pt x="3162773" y="0"/>
                </a:cubicBezTo>
                <a:cubicBezTo>
                  <a:pt x="3304951" y="-45985"/>
                  <a:pt x="3445423" y="10717"/>
                  <a:pt x="3578777" y="0"/>
                </a:cubicBezTo>
                <a:cubicBezTo>
                  <a:pt x="3712131" y="-10717"/>
                  <a:pt x="3819090" y="15346"/>
                  <a:pt x="4046070" y="0"/>
                </a:cubicBezTo>
                <a:cubicBezTo>
                  <a:pt x="4273050" y="-15346"/>
                  <a:pt x="4325550" y="9723"/>
                  <a:pt x="4513362" y="0"/>
                </a:cubicBezTo>
                <a:cubicBezTo>
                  <a:pt x="4701174" y="-9723"/>
                  <a:pt x="4874428" y="33831"/>
                  <a:pt x="5128821" y="0"/>
                </a:cubicBezTo>
                <a:cubicBezTo>
                  <a:pt x="5130968" y="131539"/>
                  <a:pt x="5101347" y="341410"/>
                  <a:pt x="5128821" y="540319"/>
                </a:cubicBezTo>
                <a:cubicBezTo>
                  <a:pt x="5156295" y="739228"/>
                  <a:pt x="5082593" y="812707"/>
                  <a:pt x="5128821" y="934752"/>
                </a:cubicBezTo>
                <a:cubicBezTo>
                  <a:pt x="5175049" y="1056797"/>
                  <a:pt x="5069190" y="1345719"/>
                  <a:pt x="5128821" y="1475071"/>
                </a:cubicBezTo>
                <a:cubicBezTo>
                  <a:pt x="5188452" y="1604423"/>
                  <a:pt x="5113682" y="1862219"/>
                  <a:pt x="5128821" y="2112647"/>
                </a:cubicBezTo>
                <a:cubicBezTo>
                  <a:pt x="5143960" y="2363075"/>
                  <a:pt x="5078231" y="2544686"/>
                  <a:pt x="5128821" y="2701594"/>
                </a:cubicBezTo>
                <a:cubicBezTo>
                  <a:pt x="5179411" y="2858502"/>
                  <a:pt x="5103357" y="3174444"/>
                  <a:pt x="5128821" y="3339171"/>
                </a:cubicBezTo>
                <a:cubicBezTo>
                  <a:pt x="5154285" y="3503898"/>
                  <a:pt x="5103201" y="3732232"/>
                  <a:pt x="5128821" y="3879490"/>
                </a:cubicBezTo>
                <a:cubicBezTo>
                  <a:pt x="5154441" y="4026748"/>
                  <a:pt x="5056040" y="4396335"/>
                  <a:pt x="5128821" y="4862870"/>
                </a:cubicBezTo>
                <a:cubicBezTo>
                  <a:pt x="4860958" y="4869826"/>
                  <a:pt x="4739063" y="4852882"/>
                  <a:pt x="4558952" y="4862870"/>
                </a:cubicBezTo>
                <a:cubicBezTo>
                  <a:pt x="4378841" y="4872858"/>
                  <a:pt x="4224219" y="4806933"/>
                  <a:pt x="4040371" y="4862870"/>
                </a:cubicBezTo>
                <a:cubicBezTo>
                  <a:pt x="3856523" y="4918807"/>
                  <a:pt x="3645970" y="4797034"/>
                  <a:pt x="3419214" y="4862870"/>
                </a:cubicBezTo>
                <a:cubicBezTo>
                  <a:pt x="3192458" y="4928706"/>
                  <a:pt x="2937626" y="4814171"/>
                  <a:pt x="2798057" y="4862870"/>
                </a:cubicBezTo>
                <a:cubicBezTo>
                  <a:pt x="2658488" y="4911569"/>
                  <a:pt x="2391305" y="4822797"/>
                  <a:pt x="2279476" y="4862870"/>
                </a:cubicBezTo>
                <a:cubicBezTo>
                  <a:pt x="2167647" y="4902943"/>
                  <a:pt x="1962197" y="4819408"/>
                  <a:pt x="1760895" y="4862870"/>
                </a:cubicBezTo>
                <a:cubicBezTo>
                  <a:pt x="1559593" y="4906332"/>
                  <a:pt x="1491188" y="4848051"/>
                  <a:pt x="1242314" y="4862870"/>
                </a:cubicBezTo>
                <a:cubicBezTo>
                  <a:pt x="993440" y="4877689"/>
                  <a:pt x="895040" y="4860072"/>
                  <a:pt x="775022" y="4862870"/>
                </a:cubicBezTo>
                <a:cubicBezTo>
                  <a:pt x="655004" y="4865668"/>
                  <a:pt x="210101" y="4795636"/>
                  <a:pt x="0" y="4862870"/>
                </a:cubicBezTo>
                <a:cubicBezTo>
                  <a:pt x="-49104" y="4621960"/>
                  <a:pt x="33201" y="4456890"/>
                  <a:pt x="0" y="4273922"/>
                </a:cubicBezTo>
                <a:cubicBezTo>
                  <a:pt x="-33201" y="4090954"/>
                  <a:pt x="16515" y="3978741"/>
                  <a:pt x="0" y="3782232"/>
                </a:cubicBezTo>
                <a:cubicBezTo>
                  <a:pt x="-16515" y="3585723"/>
                  <a:pt x="45485" y="3407562"/>
                  <a:pt x="0" y="3241913"/>
                </a:cubicBezTo>
                <a:cubicBezTo>
                  <a:pt x="-45485" y="3076264"/>
                  <a:pt x="12975" y="3018583"/>
                  <a:pt x="0" y="2798852"/>
                </a:cubicBezTo>
                <a:cubicBezTo>
                  <a:pt x="-12975" y="2579121"/>
                  <a:pt x="34436" y="2476259"/>
                  <a:pt x="0" y="2258533"/>
                </a:cubicBezTo>
                <a:cubicBezTo>
                  <a:pt x="-34436" y="2040807"/>
                  <a:pt x="18069" y="1988007"/>
                  <a:pt x="0" y="1864100"/>
                </a:cubicBezTo>
                <a:cubicBezTo>
                  <a:pt x="-18069" y="1740193"/>
                  <a:pt x="36662" y="1555846"/>
                  <a:pt x="0" y="1372410"/>
                </a:cubicBezTo>
                <a:cubicBezTo>
                  <a:pt x="-36662" y="1188974"/>
                  <a:pt x="52444" y="1053900"/>
                  <a:pt x="0" y="880720"/>
                </a:cubicBezTo>
                <a:cubicBezTo>
                  <a:pt x="-52444" y="707540"/>
                  <a:pt x="9787" y="25605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CREATION DU TICKET </a:t>
            </a:r>
          </a:p>
          <a:p>
            <a:pPr algn="just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pas assigné le ticket à quelqu’un  </a:t>
            </a:r>
          </a:p>
          <a:p>
            <a:pPr algn="just">
              <a:spcAft>
                <a:spcPts val="6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ne pas renseigner le champ « assigné à »</a:t>
            </a:r>
          </a:p>
          <a:p>
            <a:pPr algn="just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pas renseigner le champ « version ciblée »</a:t>
            </a:r>
          </a:p>
          <a:p>
            <a:pPr algn="just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il doit rester en « nouveau » pour être repérer par BGE réseau, analyser, et rediriger vers le prestataire pour validation de la commande, avec planification par nos soins.</a:t>
            </a:r>
          </a:p>
          <a:p>
            <a:pPr algn="just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CATEGORIE DU TICKET </a:t>
            </a:r>
          </a:p>
          <a:p>
            <a:pPr algn="just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pas sélectionner « support »</a:t>
            </a:r>
          </a:p>
          <a:p>
            <a:pPr algn="just"/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réservé au service support, pour qualification quand pas d’intervention technique nécessaire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fr-FR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819EE9-38D7-4E85-ADDA-9D45D9CF5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871" y="1485296"/>
            <a:ext cx="5913655" cy="33066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64DDA18-CEC8-44B0-B655-2505AF52DEE0}"/>
              </a:ext>
            </a:extLst>
          </p:cNvPr>
          <p:cNvSpPr txBox="1"/>
          <p:nvPr/>
        </p:nvSpPr>
        <p:spPr>
          <a:xfrm>
            <a:off x="10400919" y="1996770"/>
            <a:ext cx="160888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Ne pas choisir Catégorie = support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28BE4C7-E010-45DE-86F1-7EF9528D2821}"/>
              </a:ext>
            </a:extLst>
          </p:cNvPr>
          <p:cNvSpPr txBox="1"/>
          <p:nvPr/>
        </p:nvSpPr>
        <p:spPr>
          <a:xfrm>
            <a:off x="10488005" y="3847341"/>
            <a:ext cx="160888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Ne rien renseigner pour ces 3 champs</a:t>
            </a:r>
          </a:p>
        </p:txBody>
      </p:sp>
    </p:spTree>
    <p:extLst>
      <p:ext uri="{BB962C8B-B14F-4D97-AF65-F5344CB8AC3E}">
        <p14:creationId xmlns:p14="http://schemas.microsoft.com/office/powerpoint/2010/main" val="79539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496474" y="1212175"/>
            <a:ext cx="11089784" cy="4708981"/>
          </a:xfrm>
          <a:custGeom>
            <a:avLst/>
            <a:gdLst>
              <a:gd name="connsiteX0" fmla="*/ 0 w 11089784"/>
              <a:gd name="connsiteY0" fmla="*/ 0 h 4708981"/>
              <a:gd name="connsiteX1" fmla="*/ 250979 w 11089784"/>
              <a:gd name="connsiteY1" fmla="*/ 0 h 4708981"/>
              <a:gd name="connsiteX2" fmla="*/ 612856 w 11089784"/>
              <a:gd name="connsiteY2" fmla="*/ 0 h 4708981"/>
              <a:gd name="connsiteX3" fmla="*/ 1418325 w 11089784"/>
              <a:gd name="connsiteY3" fmla="*/ 0 h 4708981"/>
              <a:gd name="connsiteX4" fmla="*/ 2001998 w 11089784"/>
              <a:gd name="connsiteY4" fmla="*/ 0 h 4708981"/>
              <a:gd name="connsiteX5" fmla="*/ 2585671 w 11089784"/>
              <a:gd name="connsiteY5" fmla="*/ 0 h 4708981"/>
              <a:gd name="connsiteX6" fmla="*/ 2947548 w 11089784"/>
              <a:gd name="connsiteY6" fmla="*/ 0 h 4708981"/>
              <a:gd name="connsiteX7" fmla="*/ 3198527 w 11089784"/>
              <a:gd name="connsiteY7" fmla="*/ 0 h 4708981"/>
              <a:gd name="connsiteX8" fmla="*/ 3560404 w 11089784"/>
              <a:gd name="connsiteY8" fmla="*/ 0 h 4708981"/>
              <a:gd name="connsiteX9" fmla="*/ 3922281 w 11089784"/>
              <a:gd name="connsiteY9" fmla="*/ 0 h 4708981"/>
              <a:gd name="connsiteX10" fmla="*/ 4395057 w 11089784"/>
              <a:gd name="connsiteY10" fmla="*/ 0 h 4708981"/>
              <a:gd name="connsiteX11" fmla="*/ 4978729 w 11089784"/>
              <a:gd name="connsiteY11" fmla="*/ 0 h 4708981"/>
              <a:gd name="connsiteX12" fmla="*/ 5784198 w 11089784"/>
              <a:gd name="connsiteY12" fmla="*/ 0 h 4708981"/>
              <a:gd name="connsiteX13" fmla="*/ 6589666 w 11089784"/>
              <a:gd name="connsiteY13" fmla="*/ 0 h 4708981"/>
              <a:gd name="connsiteX14" fmla="*/ 7395135 w 11089784"/>
              <a:gd name="connsiteY14" fmla="*/ 0 h 4708981"/>
              <a:gd name="connsiteX15" fmla="*/ 7978808 w 11089784"/>
              <a:gd name="connsiteY15" fmla="*/ 0 h 4708981"/>
              <a:gd name="connsiteX16" fmla="*/ 8562481 w 11089784"/>
              <a:gd name="connsiteY16" fmla="*/ 0 h 4708981"/>
              <a:gd name="connsiteX17" fmla="*/ 8924358 w 11089784"/>
              <a:gd name="connsiteY17" fmla="*/ 0 h 4708981"/>
              <a:gd name="connsiteX18" fmla="*/ 9729826 w 11089784"/>
              <a:gd name="connsiteY18" fmla="*/ 0 h 4708981"/>
              <a:gd name="connsiteX19" fmla="*/ 10424397 w 11089784"/>
              <a:gd name="connsiteY19" fmla="*/ 0 h 4708981"/>
              <a:gd name="connsiteX20" fmla="*/ 11089784 w 11089784"/>
              <a:gd name="connsiteY20" fmla="*/ 0 h 4708981"/>
              <a:gd name="connsiteX21" fmla="*/ 11089784 w 11089784"/>
              <a:gd name="connsiteY21" fmla="*/ 541533 h 4708981"/>
              <a:gd name="connsiteX22" fmla="*/ 11089784 w 11089784"/>
              <a:gd name="connsiteY22" fmla="*/ 1177245 h 4708981"/>
              <a:gd name="connsiteX23" fmla="*/ 11089784 w 11089784"/>
              <a:gd name="connsiteY23" fmla="*/ 1812958 h 4708981"/>
              <a:gd name="connsiteX24" fmla="*/ 11089784 w 11089784"/>
              <a:gd name="connsiteY24" fmla="*/ 2401580 h 4708981"/>
              <a:gd name="connsiteX25" fmla="*/ 11089784 w 11089784"/>
              <a:gd name="connsiteY25" fmla="*/ 2896023 h 4708981"/>
              <a:gd name="connsiteX26" fmla="*/ 11089784 w 11089784"/>
              <a:gd name="connsiteY26" fmla="*/ 3437556 h 4708981"/>
              <a:gd name="connsiteX27" fmla="*/ 11089784 w 11089784"/>
              <a:gd name="connsiteY27" fmla="*/ 4120358 h 4708981"/>
              <a:gd name="connsiteX28" fmla="*/ 11089784 w 11089784"/>
              <a:gd name="connsiteY28" fmla="*/ 4708981 h 4708981"/>
              <a:gd name="connsiteX29" fmla="*/ 10506111 w 11089784"/>
              <a:gd name="connsiteY29" fmla="*/ 4708981 h 4708981"/>
              <a:gd name="connsiteX30" fmla="*/ 10033336 w 11089784"/>
              <a:gd name="connsiteY30" fmla="*/ 4708981 h 4708981"/>
              <a:gd name="connsiteX31" fmla="*/ 9449663 w 11089784"/>
              <a:gd name="connsiteY31" fmla="*/ 4708981 h 4708981"/>
              <a:gd name="connsiteX32" fmla="*/ 8644195 w 11089784"/>
              <a:gd name="connsiteY32" fmla="*/ 4708981 h 4708981"/>
              <a:gd name="connsiteX33" fmla="*/ 8282318 w 11089784"/>
              <a:gd name="connsiteY33" fmla="*/ 4708981 h 4708981"/>
              <a:gd name="connsiteX34" fmla="*/ 7698645 w 11089784"/>
              <a:gd name="connsiteY34" fmla="*/ 4708981 h 4708981"/>
              <a:gd name="connsiteX35" fmla="*/ 7336768 w 11089784"/>
              <a:gd name="connsiteY35" fmla="*/ 4708981 h 4708981"/>
              <a:gd name="connsiteX36" fmla="*/ 6531299 w 11089784"/>
              <a:gd name="connsiteY36" fmla="*/ 4708981 h 4708981"/>
              <a:gd name="connsiteX37" fmla="*/ 5836728 w 11089784"/>
              <a:gd name="connsiteY37" fmla="*/ 4708981 h 4708981"/>
              <a:gd name="connsiteX38" fmla="*/ 5031260 w 11089784"/>
              <a:gd name="connsiteY38" fmla="*/ 4708981 h 4708981"/>
              <a:gd name="connsiteX39" fmla="*/ 4336689 w 11089784"/>
              <a:gd name="connsiteY39" fmla="*/ 4708981 h 4708981"/>
              <a:gd name="connsiteX40" fmla="*/ 3863914 w 11089784"/>
              <a:gd name="connsiteY40" fmla="*/ 4708981 h 4708981"/>
              <a:gd name="connsiteX41" fmla="*/ 3391139 w 11089784"/>
              <a:gd name="connsiteY41" fmla="*/ 4708981 h 4708981"/>
              <a:gd name="connsiteX42" fmla="*/ 2918364 w 11089784"/>
              <a:gd name="connsiteY42" fmla="*/ 4708981 h 4708981"/>
              <a:gd name="connsiteX43" fmla="*/ 2112896 w 11089784"/>
              <a:gd name="connsiteY43" fmla="*/ 4708981 h 4708981"/>
              <a:gd name="connsiteX44" fmla="*/ 1307427 w 11089784"/>
              <a:gd name="connsiteY44" fmla="*/ 4708981 h 4708981"/>
              <a:gd name="connsiteX45" fmla="*/ 1056448 w 11089784"/>
              <a:gd name="connsiteY45" fmla="*/ 4708981 h 4708981"/>
              <a:gd name="connsiteX46" fmla="*/ 0 w 11089784"/>
              <a:gd name="connsiteY46" fmla="*/ 4708981 h 4708981"/>
              <a:gd name="connsiteX47" fmla="*/ 0 w 11089784"/>
              <a:gd name="connsiteY47" fmla="*/ 4214538 h 4708981"/>
              <a:gd name="connsiteX48" fmla="*/ 0 w 11089784"/>
              <a:gd name="connsiteY48" fmla="*/ 3625915 h 4708981"/>
              <a:gd name="connsiteX49" fmla="*/ 0 w 11089784"/>
              <a:gd name="connsiteY49" fmla="*/ 3084383 h 4708981"/>
              <a:gd name="connsiteX50" fmla="*/ 0 w 11089784"/>
              <a:gd name="connsiteY50" fmla="*/ 2637029 h 4708981"/>
              <a:gd name="connsiteX51" fmla="*/ 0 w 11089784"/>
              <a:gd name="connsiteY51" fmla="*/ 2189676 h 4708981"/>
              <a:gd name="connsiteX52" fmla="*/ 0 w 11089784"/>
              <a:gd name="connsiteY52" fmla="*/ 1648143 h 4708981"/>
              <a:gd name="connsiteX53" fmla="*/ 0 w 11089784"/>
              <a:gd name="connsiteY53" fmla="*/ 1200790 h 4708981"/>
              <a:gd name="connsiteX54" fmla="*/ 0 w 11089784"/>
              <a:gd name="connsiteY54" fmla="*/ 612168 h 4708981"/>
              <a:gd name="connsiteX55" fmla="*/ 0 w 11089784"/>
              <a:gd name="connsiteY55" fmla="*/ 0 h 47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89784" h="4708981" extrusionOk="0">
                <a:moveTo>
                  <a:pt x="0" y="0"/>
                </a:moveTo>
                <a:cubicBezTo>
                  <a:pt x="108944" y="-6951"/>
                  <a:pt x="144833" y="16698"/>
                  <a:pt x="250979" y="0"/>
                </a:cubicBezTo>
                <a:cubicBezTo>
                  <a:pt x="357125" y="-16698"/>
                  <a:pt x="455913" y="35263"/>
                  <a:pt x="612856" y="0"/>
                </a:cubicBezTo>
                <a:cubicBezTo>
                  <a:pt x="769799" y="-35263"/>
                  <a:pt x="1037203" y="19847"/>
                  <a:pt x="1418325" y="0"/>
                </a:cubicBezTo>
                <a:cubicBezTo>
                  <a:pt x="1799447" y="-19847"/>
                  <a:pt x="1745329" y="46746"/>
                  <a:pt x="2001998" y="0"/>
                </a:cubicBezTo>
                <a:cubicBezTo>
                  <a:pt x="2258667" y="-46746"/>
                  <a:pt x="2370487" y="36129"/>
                  <a:pt x="2585671" y="0"/>
                </a:cubicBezTo>
                <a:cubicBezTo>
                  <a:pt x="2800855" y="-36129"/>
                  <a:pt x="2834157" y="34968"/>
                  <a:pt x="2947548" y="0"/>
                </a:cubicBezTo>
                <a:cubicBezTo>
                  <a:pt x="3060939" y="-34968"/>
                  <a:pt x="3076357" y="637"/>
                  <a:pt x="3198527" y="0"/>
                </a:cubicBezTo>
                <a:cubicBezTo>
                  <a:pt x="3320697" y="-637"/>
                  <a:pt x="3456693" y="11622"/>
                  <a:pt x="3560404" y="0"/>
                </a:cubicBezTo>
                <a:cubicBezTo>
                  <a:pt x="3664115" y="-11622"/>
                  <a:pt x="3752933" y="3083"/>
                  <a:pt x="3922281" y="0"/>
                </a:cubicBezTo>
                <a:cubicBezTo>
                  <a:pt x="4091629" y="-3083"/>
                  <a:pt x="4208431" y="30464"/>
                  <a:pt x="4395057" y="0"/>
                </a:cubicBezTo>
                <a:cubicBezTo>
                  <a:pt x="4581683" y="-30464"/>
                  <a:pt x="4788053" y="16413"/>
                  <a:pt x="4978729" y="0"/>
                </a:cubicBezTo>
                <a:cubicBezTo>
                  <a:pt x="5169405" y="-16413"/>
                  <a:pt x="5450242" y="68664"/>
                  <a:pt x="5784198" y="0"/>
                </a:cubicBezTo>
                <a:cubicBezTo>
                  <a:pt x="6118154" y="-68664"/>
                  <a:pt x="6315810" y="51516"/>
                  <a:pt x="6589666" y="0"/>
                </a:cubicBezTo>
                <a:cubicBezTo>
                  <a:pt x="6863522" y="-51516"/>
                  <a:pt x="7165729" y="29107"/>
                  <a:pt x="7395135" y="0"/>
                </a:cubicBezTo>
                <a:cubicBezTo>
                  <a:pt x="7624541" y="-29107"/>
                  <a:pt x="7859145" y="11887"/>
                  <a:pt x="7978808" y="0"/>
                </a:cubicBezTo>
                <a:cubicBezTo>
                  <a:pt x="8098471" y="-11887"/>
                  <a:pt x="8342720" y="31118"/>
                  <a:pt x="8562481" y="0"/>
                </a:cubicBezTo>
                <a:cubicBezTo>
                  <a:pt x="8782242" y="-31118"/>
                  <a:pt x="8763602" y="4032"/>
                  <a:pt x="8924358" y="0"/>
                </a:cubicBezTo>
                <a:cubicBezTo>
                  <a:pt x="9085114" y="-4032"/>
                  <a:pt x="9329448" y="50667"/>
                  <a:pt x="9729826" y="0"/>
                </a:cubicBezTo>
                <a:cubicBezTo>
                  <a:pt x="10130204" y="-50667"/>
                  <a:pt x="10096016" y="14649"/>
                  <a:pt x="10424397" y="0"/>
                </a:cubicBezTo>
                <a:cubicBezTo>
                  <a:pt x="10752778" y="-14649"/>
                  <a:pt x="10805879" y="7810"/>
                  <a:pt x="11089784" y="0"/>
                </a:cubicBezTo>
                <a:cubicBezTo>
                  <a:pt x="11108351" y="201172"/>
                  <a:pt x="11036424" y="357685"/>
                  <a:pt x="11089784" y="541533"/>
                </a:cubicBezTo>
                <a:cubicBezTo>
                  <a:pt x="11143144" y="725381"/>
                  <a:pt x="11054317" y="960515"/>
                  <a:pt x="11089784" y="1177245"/>
                </a:cubicBezTo>
                <a:cubicBezTo>
                  <a:pt x="11125251" y="1393975"/>
                  <a:pt x="11078423" y="1584919"/>
                  <a:pt x="11089784" y="1812958"/>
                </a:cubicBezTo>
                <a:cubicBezTo>
                  <a:pt x="11101145" y="2040997"/>
                  <a:pt x="11053233" y="2253629"/>
                  <a:pt x="11089784" y="2401580"/>
                </a:cubicBezTo>
                <a:cubicBezTo>
                  <a:pt x="11126335" y="2549531"/>
                  <a:pt x="11084273" y="2787804"/>
                  <a:pt x="11089784" y="2896023"/>
                </a:cubicBezTo>
                <a:cubicBezTo>
                  <a:pt x="11095295" y="3004242"/>
                  <a:pt x="11083007" y="3237256"/>
                  <a:pt x="11089784" y="3437556"/>
                </a:cubicBezTo>
                <a:cubicBezTo>
                  <a:pt x="11096561" y="3637856"/>
                  <a:pt x="11046434" y="3939450"/>
                  <a:pt x="11089784" y="4120358"/>
                </a:cubicBezTo>
                <a:cubicBezTo>
                  <a:pt x="11133134" y="4301266"/>
                  <a:pt x="11059489" y="4481201"/>
                  <a:pt x="11089784" y="4708981"/>
                </a:cubicBezTo>
                <a:cubicBezTo>
                  <a:pt x="10948829" y="4712266"/>
                  <a:pt x="10674693" y="4663116"/>
                  <a:pt x="10506111" y="4708981"/>
                </a:cubicBezTo>
                <a:cubicBezTo>
                  <a:pt x="10337529" y="4754846"/>
                  <a:pt x="10197178" y="4694293"/>
                  <a:pt x="10033336" y="4708981"/>
                </a:cubicBezTo>
                <a:cubicBezTo>
                  <a:pt x="9869495" y="4723669"/>
                  <a:pt x="9701325" y="4667975"/>
                  <a:pt x="9449663" y="4708981"/>
                </a:cubicBezTo>
                <a:cubicBezTo>
                  <a:pt x="9198001" y="4749987"/>
                  <a:pt x="9005428" y="4640925"/>
                  <a:pt x="8644195" y="4708981"/>
                </a:cubicBezTo>
                <a:cubicBezTo>
                  <a:pt x="8282962" y="4777037"/>
                  <a:pt x="8462166" y="4691309"/>
                  <a:pt x="8282318" y="4708981"/>
                </a:cubicBezTo>
                <a:cubicBezTo>
                  <a:pt x="8102470" y="4726653"/>
                  <a:pt x="7966923" y="4698419"/>
                  <a:pt x="7698645" y="4708981"/>
                </a:cubicBezTo>
                <a:cubicBezTo>
                  <a:pt x="7430367" y="4719543"/>
                  <a:pt x="7510078" y="4704169"/>
                  <a:pt x="7336768" y="4708981"/>
                </a:cubicBezTo>
                <a:cubicBezTo>
                  <a:pt x="7163458" y="4713793"/>
                  <a:pt x="6783286" y="4651685"/>
                  <a:pt x="6531299" y="4708981"/>
                </a:cubicBezTo>
                <a:cubicBezTo>
                  <a:pt x="6279312" y="4766277"/>
                  <a:pt x="6019462" y="4650030"/>
                  <a:pt x="5836728" y="4708981"/>
                </a:cubicBezTo>
                <a:cubicBezTo>
                  <a:pt x="5653994" y="4767932"/>
                  <a:pt x="5269968" y="4683850"/>
                  <a:pt x="5031260" y="4708981"/>
                </a:cubicBezTo>
                <a:cubicBezTo>
                  <a:pt x="4792552" y="4734112"/>
                  <a:pt x="4575645" y="4654728"/>
                  <a:pt x="4336689" y="4708981"/>
                </a:cubicBezTo>
                <a:cubicBezTo>
                  <a:pt x="4097733" y="4763234"/>
                  <a:pt x="4004838" y="4706278"/>
                  <a:pt x="3863914" y="4708981"/>
                </a:cubicBezTo>
                <a:cubicBezTo>
                  <a:pt x="3722991" y="4711684"/>
                  <a:pt x="3504360" y="4659147"/>
                  <a:pt x="3391139" y="4708981"/>
                </a:cubicBezTo>
                <a:cubicBezTo>
                  <a:pt x="3277918" y="4758815"/>
                  <a:pt x="3059698" y="4677163"/>
                  <a:pt x="2918364" y="4708981"/>
                </a:cubicBezTo>
                <a:cubicBezTo>
                  <a:pt x="2777030" y="4740799"/>
                  <a:pt x="2446319" y="4668597"/>
                  <a:pt x="2112896" y="4708981"/>
                </a:cubicBezTo>
                <a:cubicBezTo>
                  <a:pt x="1779473" y="4749365"/>
                  <a:pt x="1540554" y="4648804"/>
                  <a:pt x="1307427" y="4708981"/>
                </a:cubicBezTo>
                <a:cubicBezTo>
                  <a:pt x="1074300" y="4769158"/>
                  <a:pt x="1118208" y="4688543"/>
                  <a:pt x="1056448" y="4708981"/>
                </a:cubicBezTo>
                <a:cubicBezTo>
                  <a:pt x="994688" y="4729419"/>
                  <a:pt x="229020" y="4677582"/>
                  <a:pt x="0" y="4708981"/>
                </a:cubicBezTo>
                <a:cubicBezTo>
                  <a:pt x="-23590" y="4547818"/>
                  <a:pt x="28603" y="4357149"/>
                  <a:pt x="0" y="4214538"/>
                </a:cubicBezTo>
                <a:cubicBezTo>
                  <a:pt x="-28603" y="4071927"/>
                  <a:pt x="57634" y="3779452"/>
                  <a:pt x="0" y="3625915"/>
                </a:cubicBezTo>
                <a:cubicBezTo>
                  <a:pt x="-57634" y="3472378"/>
                  <a:pt x="27028" y="3344238"/>
                  <a:pt x="0" y="3084383"/>
                </a:cubicBezTo>
                <a:cubicBezTo>
                  <a:pt x="-27028" y="2824528"/>
                  <a:pt x="26618" y="2826760"/>
                  <a:pt x="0" y="2637029"/>
                </a:cubicBezTo>
                <a:cubicBezTo>
                  <a:pt x="-26618" y="2447298"/>
                  <a:pt x="1293" y="2325799"/>
                  <a:pt x="0" y="2189676"/>
                </a:cubicBezTo>
                <a:cubicBezTo>
                  <a:pt x="-1293" y="2053553"/>
                  <a:pt x="6969" y="1819487"/>
                  <a:pt x="0" y="1648143"/>
                </a:cubicBezTo>
                <a:cubicBezTo>
                  <a:pt x="-6969" y="1476799"/>
                  <a:pt x="28259" y="1356330"/>
                  <a:pt x="0" y="1200790"/>
                </a:cubicBezTo>
                <a:cubicBezTo>
                  <a:pt x="-28259" y="1045250"/>
                  <a:pt x="25149" y="784698"/>
                  <a:pt x="0" y="612168"/>
                </a:cubicBezTo>
                <a:cubicBezTo>
                  <a:pt x="-25149" y="439638"/>
                  <a:pt x="29010" y="2877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RESUME </a:t>
            </a:r>
          </a:p>
          <a:p>
            <a:pPr algn="just"/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Ecrire en majuscule la fiche et l’onglet du problème,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classement et tri facilité pour le service   support + énoncé synthétique du problème</a:t>
            </a:r>
          </a:p>
          <a:p>
            <a:pPr algn="just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</a:p>
          <a:p>
            <a:pPr marL="342900" indent="-342900" algn="just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Décrire clairement le problème constaté en listant les différentes étapes de réalisation (chemin parcouru sur Jungo°)</a:t>
            </a:r>
          </a:p>
          <a:p>
            <a:pPr marL="342900" indent="-342900" algn="just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 préciser l’exemple pour reproduction du problème par le service support et le prestataire</a:t>
            </a:r>
          </a:p>
          <a:p>
            <a:pPr algn="just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Indiquer le nom de l’entrepreneur ; la date, heure, objet de l’action ; nom du livrable ou requête le cas échéant</a:t>
            </a:r>
          </a:p>
          <a:p>
            <a:pPr algn="just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DF8870-763E-4812-BBAA-D3B79B1BA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42" y="2434920"/>
            <a:ext cx="9967078" cy="906994"/>
          </a:xfrm>
          <a:prstGeom prst="rect">
            <a:avLst/>
          </a:prstGeom>
          <a:ln>
            <a:solidFill>
              <a:srgbClr val="2F479E"/>
            </a:solidFill>
          </a:ln>
        </p:spPr>
      </p:pic>
    </p:spTree>
    <p:extLst>
      <p:ext uri="{BB962C8B-B14F-4D97-AF65-F5344CB8AC3E}">
        <p14:creationId xmlns:p14="http://schemas.microsoft.com/office/powerpoint/2010/main" val="120926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0452" y="1980695"/>
            <a:ext cx="9144000" cy="269281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|NOUVEAUTES|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endParaRPr lang="fr-FR" sz="4400" dirty="0">
              <a:solidFill>
                <a:srgbClr val="2F479E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7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780865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3856A3-B86A-4F12-9317-EDE0FC35A496}"/>
              </a:ext>
            </a:extLst>
          </p:cNvPr>
          <p:cNvSpPr txBox="1"/>
          <p:nvPr/>
        </p:nvSpPr>
        <p:spPr>
          <a:xfrm>
            <a:off x="551576" y="2524438"/>
            <a:ext cx="3915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ctr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numéro identifiant de l’entrepreneur s’affiche sur la carte d’identité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(en haut à gauche), sur la fiche Entrepreneur.</a:t>
            </a:r>
            <a:endParaRPr lang="fr-FR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85164C-AC03-4A64-A256-02B457760F0A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7CE20DD0-0D5D-4447-B969-D2865D875101}"/>
              </a:ext>
            </a:extLst>
          </p:cNvPr>
          <p:cNvSpPr/>
          <p:nvPr/>
        </p:nvSpPr>
        <p:spPr>
          <a:xfrm>
            <a:off x="551576" y="1286472"/>
            <a:ext cx="7797767" cy="494628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ENTREPRENEUR/ AFFICHAGE N° DOSSIER</a:t>
            </a:r>
            <a:endParaRPr lang="fr-FR" sz="2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16006A-3914-4E93-A212-EF115F3130B6}"/>
              </a:ext>
            </a:extLst>
          </p:cNvPr>
          <p:cNvSpPr txBox="1"/>
          <p:nvPr/>
        </p:nvSpPr>
        <p:spPr>
          <a:xfrm>
            <a:off x="5251894" y="2276755"/>
            <a:ext cx="200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Fiche entrepreneur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BBF7FB-4531-4788-97A2-02E4E1A9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348" y="2636772"/>
            <a:ext cx="3083257" cy="2398088"/>
          </a:xfrm>
          <a:prstGeom prst="rect">
            <a:avLst/>
          </a:prstGeom>
          <a:ln>
            <a:solidFill>
              <a:srgbClr val="2F479E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2310D04-A0B5-49AD-8941-ED574BF45596}"/>
              </a:ext>
            </a:extLst>
          </p:cNvPr>
          <p:cNvSpPr/>
          <p:nvPr/>
        </p:nvSpPr>
        <p:spPr>
          <a:xfrm>
            <a:off x="5860645" y="4705434"/>
            <a:ext cx="1633232" cy="4252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44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822960" y="1026160"/>
            <a:ext cx="7797767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413068" y="1987625"/>
            <a:ext cx="10987489" cy="283154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57188" lvl="0">
              <a:spcAft>
                <a:spcPts val="6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pouvez visualiser les différents référents pour un entrepreneur, sur l’ensemble de son parcours grâce à la pop-up « historique référents ». Chaque modification de référent est enregistrée et tracée sur cet écran.</a:t>
            </a:r>
          </a:p>
          <a:p>
            <a:pPr marL="357188" lvl="0">
              <a:spcAft>
                <a:spcPts val="6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été ajouté l’information « Phase métier ».</a:t>
            </a:r>
          </a:p>
          <a:p>
            <a:pPr marL="357188"/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SAVOIR: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chaque enregistrement d’un nouveau référent, s’affiche la Phase métier de la dernière action avec présence. Pour le dernier référent, la fiche métier se met ensuite à jour à chaque nouvel enregistrement de la fiche Entrepreneur (onglet Identité,  Coordonnées, Projet, Parcours, Caractéristiques).</a:t>
            </a:r>
          </a:p>
          <a:p>
            <a:pPr marL="357188" lvl="0"/>
            <a:endParaRPr lang="fr-F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7A7A4F-3623-426E-99B7-F53A4881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04" y="5189356"/>
            <a:ext cx="4976211" cy="15627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84D3C04-CD2C-42D1-A2FC-020006F49C39}"/>
              </a:ext>
            </a:extLst>
          </p:cNvPr>
          <p:cNvSpPr txBox="1"/>
          <p:nvPr/>
        </p:nvSpPr>
        <p:spPr>
          <a:xfrm>
            <a:off x="856504" y="4870616"/>
            <a:ext cx="4974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Entrepreneur/ Caractéristiques BGE/ champ « référent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DA01B74-CE2D-4D60-A347-9C6FB72A4028}"/>
              </a:ext>
            </a:extLst>
          </p:cNvPr>
          <p:cNvSpPr txBox="1"/>
          <p:nvPr/>
        </p:nvSpPr>
        <p:spPr>
          <a:xfrm>
            <a:off x="6402202" y="4976280"/>
            <a:ext cx="292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Champ référent/ Clic sur le « + »</a:t>
            </a:r>
          </a:p>
        </p:txBody>
      </p: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F3FE90B5-EECD-4144-AE0C-DDFA56C7D3B7}"/>
              </a:ext>
            </a:extLst>
          </p:cNvPr>
          <p:cNvCxnSpPr>
            <a:cxnSpLocks/>
          </p:cNvCxnSpPr>
          <p:nvPr/>
        </p:nvCxnSpPr>
        <p:spPr>
          <a:xfrm>
            <a:off x="5832715" y="5866503"/>
            <a:ext cx="569487" cy="305326"/>
          </a:xfrm>
          <a:prstGeom prst="curvedConnector3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14076070-E08F-4690-9734-E77AE54DD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202" y="5655007"/>
            <a:ext cx="5317141" cy="10344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63FAADB-F3F2-4F01-A023-A2DF74079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619" y="5291960"/>
            <a:ext cx="4976211" cy="31015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EE5FC74-15FC-44C0-82C5-3226D1ED8B5F}"/>
              </a:ext>
            </a:extLst>
          </p:cNvPr>
          <p:cNvSpPr txBox="1"/>
          <p:nvPr/>
        </p:nvSpPr>
        <p:spPr>
          <a:xfrm>
            <a:off x="822960" y="385332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sp>
        <p:nvSpPr>
          <p:cNvPr id="17" name="Rectangle : avec coins arrondis en diagonale 16">
            <a:extLst>
              <a:ext uri="{FF2B5EF4-FFF2-40B4-BE49-F238E27FC236}">
                <a16:creationId xmlns:a16="http://schemas.microsoft.com/office/drawing/2014/main" id="{D4B8A7C1-AB34-439B-A21A-C254AB3B1557}"/>
              </a:ext>
            </a:extLst>
          </p:cNvPr>
          <p:cNvSpPr/>
          <p:nvPr/>
        </p:nvSpPr>
        <p:spPr>
          <a:xfrm>
            <a:off x="822960" y="1335886"/>
            <a:ext cx="7797767" cy="494628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ENTREPRENEUR/ HISTORISATION DES REFERENTS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0791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780865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3856A3-B86A-4F12-9317-EDE0FC35A496}"/>
              </a:ext>
            </a:extLst>
          </p:cNvPr>
          <p:cNvSpPr txBox="1"/>
          <p:nvPr/>
        </p:nvSpPr>
        <p:spPr>
          <a:xfrm>
            <a:off x="551576" y="1966997"/>
            <a:ext cx="109655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ctr"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Dans l’agenda et sur la fiche Action, il n’est </a:t>
            </a: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pas possible de passer le Statut de l’action en « tenu » quand la Ressource n’est pas renseignée.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rtl="0" fontAlgn="ctr">
              <a:spcBef>
                <a:spcPts val="0"/>
              </a:spcBef>
              <a:spcAft>
                <a:spcPts val="600"/>
              </a:spcAft>
            </a:pPr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-&gt; A l’enregistrement, un message rouge apparait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 veuillez saisir la ressource par défaut pour passer le statut en tenu ».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85164C-AC03-4A64-A256-02B457760F0A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NOUVEAUTES SUR JUNGO / Au 4 avril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7CE20DD0-0D5D-4447-B969-D2865D875101}"/>
              </a:ext>
            </a:extLst>
          </p:cNvPr>
          <p:cNvSpPr/>
          <p:nvPr/>
        </p:nvSpPr>
        <p:spPr>
          <a:xfrm>
            <a:off x="551576" y="1286472"/>
            <a:ext cx="7808654" cy="494628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ACTION/ STATUT ACTION quand Ressource non renseignée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6B94C7-DFD6-4293-BDD5-2BB99C2B6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45" y="3919275"/>
            <a:ext cx="5105398" cy="2679686"/>
          </a:xfrm>
          <a:prstGeom prst="rect">
            <a:avLst/>
          </a:prstGeom>
          <a:ln>
            <a:solidFill>
              <a:srgbClr val="2F479E"/>
            </a:solidFill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C172E1C-E234-4C5C-8C4E-C89F603E1762}"/>
              </a:ext>
            </a:extLst>
          </p:cNvPr>
          <p:cNvCxnSpPr>
            <a:cxnSpLocks/>
          </p:cNvCxnSpPr>
          <p:nvPr/>
        </p:nvCxnSpPr>
        <p:spPr>
          <a:xfrm flipH="1">
            <a:off x="4578521" y="4038805"/>
            <a:ext cx="718457" cy="45175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C1F8C3DD-81D5-4F27-B6C8-62A310C5A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858" y="3756037"/>
            <a:ext cx="4075165" cy="2819195"/>
          </a:xfrm>
          <a:prstGeom prst="rect">
            <a:avLst/>
          </a:prstGeom>
          <a:ln>
            <a:solidFill>
              <a:srgbClr val="2F479E"/>
            </a:solidFill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916006A-3914-4E93-A212-EF115F3130B6}"/>
              </a:ext>
            </a:extLst>
          </p:cNvPr>
          <p:cNvSpPr txBox="1"/>
          <p:nvPr/>
        </p:nvSpPr>
        <p:spPr>
          <a:xfrm>
            <a:off x="805545" y="3549943"/>
            <a:ext cx="90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Agenda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06C4EAB-8A16-437E-A24A-0DA6BE7FACBF}"/>
              </a:ext>
            </a:extLst>
          </p:cNvPr>
          <p:cNvSpPr txBox="1"/>
          <p:nvPr/>
        </p:nvSpPr>
        <p:spPr>
          <a:xfrm>
            <a:off x="6692858" y="3386705"/>
            <a:ext cx="168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Action détaillée</a:t>
            </a:r>
          </a:p>
        </p:txBody>
      </p:sp>
    </p:spTree>
    <p:extLst>
      <p:ext uri="{BB962C8B-B14F-4D97-AF65-F5344CB8AC3E}">
        <p14:creationId xmlns:p14="http://schemas.microsoft.com/office/powerpoint/2010/main" val="3102471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5794</TotalTime>
  <Words>2210</Words>
  <Application>Microsoft Office PowerPoint</Application>
  <PresentationFormat>Grand écran</PresentationFormat>
  <Paragraphs>223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ITC Avant Garde Std Bk</vt:lpstr>
      <vt:lpstr>Thème Office</vt:lpstr>
      <vt:lpstr>RDV JUNGO Actualités – Utilisation</vt:lpstr>
      <vt:lpstr>Présentation PowerPoint</vt:lpstr>
      <vt:lpstr>RAPPEL CONSIGNES  MANTIS</vt:lpstr>
      <vt:lpstr>Présentation PowerPoint</vt:lpstr>
      <vt:lpstr>Présentation PowerPoint</vt:lpstr>
      <vt:lpstr>|NOUVEAUTES|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|CORRECTIONS|  Sur vos bases depuis le 4 avril</vt:lpstr>
      <vt:lpstr>Présentation PowerPoint</vt:lpstr>
      <vt:lpstr>Présentation PowerPoint</vt:lpstr>
      <vt:lpstr>| A SAVOIR et BONNES PRATIQUES|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SITE RESSOURCE JUNGO Nouveautés</vt:lpstr>
      <vt:lpstr>Présentation PowerPoint</vt:lpstr>
      <vt:lpstr>PROGRAMME  FORMATIONS</vt:lpstr>
      <vt:lpstr>Présentation PowerPoint</vt:lpstr>
      <vt:lpstr>MERCI  DE VOTRE ATTENTION  et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Guitton</dc:creator>
  <cp:lastModifiedBy>Alexandra Guitton</cp:lastModifiedBy>
  <cp:revision>163</cp:revision>
  <dcterms:created xsi:type="dcterms:W3CDTF">2020-06-25T16:47:11Z</dcterms:created>
  <dcterms:modified xsi:type="dcterms:W3CDTF">2022-04-08T18:14:52Z</dcterms:modified>
</cp:coreProperties>
</file>