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88" r:id="rId2"/>
    <p:sldId id="367" r:id="rId3"/>
    <p:sldId id="482" r:id="rId4"/>
    <p:sldId id="497" r:id="rId5"/>
    <p:sldId id="483" r:id="rId6"/>
    <p:sldId id="484" r:id="rId7"/>
    <p:sldId id="305" r:id="rId8"/>
    <p:sldId id="505" r:id="rId9"/>
    <p:sldId id="501" r:id="rId10"/>
    <p:sldId id="499" r:id="rId11"/>
    <p:sldId id="503" r:id="rId12"/>
    <p:sldId id="504" r:id="rId13"/>
    <p:sldId id="498" r:id="rId14"/>
    <p:sldId id="500" r:id="rId15"/>
    <p:sldId id="502" r:id="rId16"/>
    <p:sldId id="508" r:id="rId17"/>
    <p:sldId id="455" r:id="rId18"/>
    <p:sldId id="345" r:id="rId19"/>
    <p:sldId id="507" r:id="rId20"/>
    <p:sldId id="474" r:id="rId21"/>
    <p:sldId id="360" r:id="rId22"/>
    <p:sldId id="506" r:id="rId23"/>
    <p:sldId id="369" r:id="rId24"/>
    <p:sldId id="317" r:id="rId2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479E"/>
    <a:srgbClr val="FF9999"/>
    <a:srgbClr val="FFFFCC"/>
    <a:srgbClr val="00CCFF"/>
    <a:srgbClr val="33CCFF"/>
    <a:srgbClr val="66CCFF"/>
    <a:srgbClr val="CC0000"/>
    <a:srgbClr val="FFCCCC"/>
    <a:srgbClr val="FFCC9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28" autoAdjust="0"/>
    <p:restoredTop sz="94660"/>
  </p:normalViewPr>
  <p:slideViewPr>
    <p:cSldViewPr snapToGrid="0">
      <p:cViewPr varScale="1">
        <p:scale>
          <a:sx n="80" d="100"/>
          <a:sy n="80" d="100"/>
        </p:scale>
        <p:origin x="46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922AC6-73B7-4EB0-847E-F7C5A7D1725E}" type="datetimeFigureOut">
              <a:rPr lang="fr-FR" smtClean="0"/>
              <a:t>26/04/2022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91F4DA-5627-4B41-8C57-5AF77D9EDB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686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C7ECA0-8FF1-4C9C-9D5C-8322B05160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D2B1846-4D55-4238-A58D-F943D17352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B45EEF9-6FDC-4EAA-8669-525759F35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26/04/2022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642F525-CDED-45C6-A065-786D3D1F7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62C97BA-C456-4A1A-98CD-D2D3AB17C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8640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5218EA-8BA5-4EBF-8930-6BBFE9858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EAFA85F-D9CF-4FFF-98BA-5AE5EC5E1F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E9EBDC9-7E59-44DA-9166-BD12FC0B8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26/04/2022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5ECC181-0B3E-48AB-A759-4020A9A9B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878EF42-57CC-4D73-91EC-0460AFCE5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2798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FD7FC22-569F-427B-BB5B-15199DEE8F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36653FF-C5BF-4444-99D2-6DBA4A55D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6C1CFA-9B62-43AD-95D2-036A5D201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26/04/2022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46A19A-ACDA-4C18-B491-791A6C219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8949BA3-93FC-467E-B3E4-97E7BDF1B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9905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E2FE9A-7CD6-45CD-B61C-05F5EB3D5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97C89E2-8276-4E39-B50D-1ED93B98FF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D622EF7-EEC1-45FE-B77F-8ACC73D42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26/04/2022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EFFFDDB-0B92-44B3-A0FB-CD1E9B257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935B44C-787C-4017-A5CE-D822B6BB9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045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2EB52A-C430-42B9-9473-A4C93253E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4E575AD-9E46-428C-8543-C226B3000B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238302-D8DA-4E4D-8B38-8A838DFF7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26/04/2022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509EE05-5E5A-42F4-A946-9AA273AA0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07D7D0-ED49-42B2-8B5A-B0B3CE0F7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1724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F35208-C743-4038-A671-0321D8BD8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75169B-5D17-4B1E-A1EE-34F380BEF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9EF5BBD-63CE-4B93-B431-08F377E990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5D8EC65-D8A0-4333-BA48-89AD595DE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26/04/2022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B3A7C7B-B4EE-4C32-83A9-597828F88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1BD0D46-249D-4D96-AB81-4860A2658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897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08D4E9-2BDD-4862-B7B3-6FF3ECE19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2CA2B8D-70E6-4DA7-9F3D-E5860926E4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A6B2336-007E-433C-9A82-80BC34B75E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F82234C-5E2D-42C0-9D25-545AC105A5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E43106D-5260-40B2-93E3-97C040152B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F85B576-8FB4-4FB8-8DE8-0AFEA72C7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26/04/2022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727A09D-767A-458A-8554-256A7C397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DA04DCA-F16C-4083-83F7-A6F555E63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9773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9764A2-B9E8-468B-8D5D-AA61F732B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1E1D414-BD26-49DB-A7C1-F3FA3C4E1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26/04/2022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7C057F2-7971-4F22-8055-6E273FC85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6FD37B5-13C9-4569-AE21-3D139AFEA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8353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71CE600-C83C-4F58-B9BC-5F856E609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26/04/2022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0750BB8-C909-4C9D-9F8E-0EB78F154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EC49B51-CB38-4D70-8390-411DD0AD0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0278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BE5393-CEC5-40CB-822C-674A64603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8621011-414B-4D9A-A59C-8AC2CB098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132A5CC-BD2D-4291-A11F-07F744E7E0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8E567CB-A779-46C5-B651-A698C9FCC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26/04/2022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F928D67-975A-4BA6-9805-3D72EAA67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55D14C6-B641-43E4-9284-0EE580D05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3481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DFFE86-7F97-42A9-8993-EA5BA29F9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3D781BE-5553-4EB6-A57B-D3B94152D8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07F447D-BA74-4558-8228-1098B9ED68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02D2532-3FCA-411A-92E3-9B969A03C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26/04/2022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7FDDE16-9050-4670-9489-FF31BD805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17A5C5D-36F0-4C61-B85C-8386E53F4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9998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FAB3E89-3D78-4319-9275-8C6580371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43FBA76-391B-4BDF-899E-8EF46098FF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60F19E-1FA4-404F-835B-3A04D23497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50111-CF7C-4B15-81A8-A6141E9BE74C}" type="datetimeFigureOut">
              <a:rPr lang="fr-FR" smtClean="0"/>
              <a:t>26/04/2022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6B1AC7F-9541-4291-B727-21336D7DF2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6C9801-DC04-41BB-B2C5-DE837B717F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9248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>
            <a:extLst>
              <a:ext uri="{FF2B5EF4-FFF2-40B4-BE49-F238E27FC236}">
                <a16:creationId xmlns:a16="http://schemas.microsoft.com/office/drawing/2014/main" id="{CA447835-DC3B-49F7-A6C3-28F9E1F9F325}"/>
              </a:ext>
            </a:extLst>
          </p:cNvPr>
          <p:cNvSpPr/>
          <p:nvPr/>
        </p:nvSpPr>
        <p:spPr>
          <a:xfrm>
            <a:off x="6665034" y="0"/>
            <a:ext cx="3228975" cy="6858000"/>
          </a:xfrm>
          <a:prstGeom prst="rtTriangle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941F8FA-E886-4114-B2C0-351BD6D678BF}"/>
              </a:ext>
            </a:extLst>
          </p:cNvPr>
          <p:cNvSpPr/>
          <p:nvPr/>
        </p:nvSpPr>
        <p:spPr>
          <a:xfrm>
            <a:off x="0" y="0"/>
            <a:ext cx="6677025" cy="6858000"/>
          </a:xfrm>
          <a:prstGeom prst="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7" name="Image 6" descr="Une image contenant jeu&#10;&#10;Description générée automatiquement">
            <a:extLst>
              <a:ext uri="{FF2B5EF4-FFF2-40B4-BE49-F238E27FC236}">
                <a16:creationId xmlns:a16="http://schemas.microsoft.com/office/drawing/2014/main" id="{A838307C-333D-432D-891B-AC273343A4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7748" y="463472"/>
            <a:ext cx="2208740" cy="1419116"/>
          </a:xfrm>
          <a:prstGeom prst="rect">
            <a:avLst/>
          </a:prstGeom>
        </p:spPr>
      </p:pic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4978A6C-33D2-4C5B-AAA0-C361F59D7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301215" y="6202975"/>
            <a:ext cx="3001885" cy="673037"/>
          </a:xfrm>
        </p:spPr>
        <p:txBody>
          <a:bodyPr/>
          <a:lstStyle/>
          <a:p>
            <a:pPr algn="r"/>
            <a:r>
              <a:rPr lang="fr-FR" sz="2400" dirty="0">
                <a:solidFill>
                  <a:schemeClr val="bg1"/>
                </a:solidFill>
                <a:latin typeface="ITC Avant Garde Std Bk" panose="020B0502020202020204" pitchFamily="34" charset="0"/>
                <a:ea typeface="+mj-ea"/>
                <a:cs typeface="+mj-cs"/>
              </a:rPr>
              <a:t>le 26 avril 2022</a:t>
            </a:r>
          </a:p>
        </p:txBody>
      </p:sp>
      <p:sp>
        <p:nvSpPr>
          <p:cNvPr id="10" name="Titre 9">
            <a:extLst>
              <a:ext uri="{FF2B5EF4-FFF2-40B4-BE49-F238E27FC236}">
                <a16:creationId xmlns:a16="http://schemas.microsoft.com/office/drawing/2014/main" id="{543D0843-22B6-40FB-BBE6-37E2B4AC9C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643" y="1706553"/>
            <a:ext cx="7428518" cy="2387600"/>
          </a:xfrm>
        </p:spPr>
        <p:txBody>
          <a:bodyPr/>
          <a:lstStyle/>
          <a:p>
            <a:r>
              <a:rPr lang="fr-FR" dirty="0">
                <a:solidFill>
                  <a:schemeClr val="accent1">
                    <a:lumMod val="75000"/>
                  </a:schemeClr>
                </a:solidFill>
                <a:latin typeface="ITC Avant Garde Std Bk" panose="020B0502020202020204" pitchFamily="34" charset="0"/>
              </a:rPr>
              <a:t>RDV JUNGO</a:t>
            </a:r>
            <a:br>
              <a:rPr lang="fr-FR" dirty="0">
                <a:solidFill>
                  <a:schemeClr val="accent1">
                    <a:lumMod val="75000"/>
                  </a:schemeClr>
                </a:solidFill>
                <a:latin typeface="ITC Avant Garde Std Bk" panose="020B0502020202020204" pitchFamily="34" charset="0"/>
              </a:rPr>
            </a:br>
            <a:r>
              <a:rPr lang="fr-FR" sz="6000" dirty="0">
                <a:solidFill>
                  <a:schemeClr val="accent1">
                    <a:lumMod val="75000"/>
                  </a:schemeClr>
                </a:solidFill>
                <a:latin typeface="ITC Avant Garde Std Bk" panose="020B0502020202020204" pitchFamily="34" charset="0"/>
              </a:rPr>
              <a:t>Actualités – Utilisation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738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6BA767BD-F826-43ED-9F47-756CA72EEF7B}"/>
              </a:ext>
            </a:extLst>
          </p:cNvPr>
          <p:cNvCxnSpPr>
            <a:cxnSpLocks/>
          </p:cNvCxnSpPr>
          <p:nvPr/>
        </p:nvCxnSpPr>
        <p:spPr>
          <a:xfrm>
            <a:off x="551576" y="843814"/>
            <a:ext cx="9436044" cy="0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C1C18CD6-782F-4560-81A5-3E1B7AF2FED0}"/>
              </a:ext>
            </a:extLst>
          </p:cNvPr>
          <p:cNvSpPr txBox="1"/>
          <p:nvPr/>
        </p:nvSpPr>
        <p:spPr>
          <a:xfrm>
            <a:off x="451140" y="259039"/>
            <a:ext cx="8635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accent2"/>
                </a:solidFill>
              </a:rPr>
              <a:t>NOUVEAUTES SUR JUNGO / Au 25 avril</a:t>
            </a:r>
          </a:p>
        </p:txBody>
      </p:sp>
      <p:pic>
        <p:nvPicPr>
          <p:cNvPr id="8" name="Image 7" descr="Une image contenant jeu&#10;&#10;Description générée automatiquement">
            <a:extLst>
              <a:ext uri="{FF2B5EF4-FFF2-40B4-BE49-F238E27FC236}">
                <a16:creationId xmlns:a16="http://schemas.microsoft.com/office/drawing/2014/main" id="{9DA96F69-772A-4B86-85D9-8857FBCAEF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0248" y="194058"/>
            <a:ext cx="1099552" cy="706462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748FCAE0-5AE3-40CB-B7A8-6304A9E0D697}"/>
              </a:ext>
            </a:extLst>
          </p:cNvPr>
          <p:cNvSpPr txBox="1"/>
          <p:nvPr/>
        </p:nvSpPr>
        <p:spPr>
          <a:xfrm>
            <a:off x="551576" y="2265304"/>
            <a:ext cx="6563928" cy="830997"/>
          </a:xfrm>
          <a:custGeom>
            <a:avLst/>
            <a:gdLst>
              <a:gd name="connsiteX0" fmla="*/ 0 w 6563928"/>
              <a:gd name="connsiteY0" fmla="*/ 0 h 830997"/>
              <a:gd name="connsiteX1" fmla="*/ 399803 w 6563928"/>
              <a:gd name="connsiteY1" fmla="*/ 0 h 830997"/>
              <a:gd name="connsiteX2" fmla="*/ 865245 w 6563928"/>
              <a:gd name="connsiteY2" fmla="*/ 0 h 830997"/>
              <a:gd name="connsiteX3" fmla="*/ 1593244 w 6563928"/>
              <a:gd name="connsiteY3" fmla="*/ 0 h 830997"/>
              <a:gd name="connsiteX4" fmla="*/ 2189965 w 6563928"/>
              <a:gd name="connsiteY4" fmla="*/ 0 h 830997"/>
              <a:gd name="connsiteX5" fmla="*/ 2786686 w 6563928"/>
              <a:gd name="connsiteY5" fmla="*/ 0 h 830997"/>
              <a:gd name="connsiteX6" fmla="*/ 3252128 w 6563928"/>
              <a:gd name="connsiteY6" fmla="*/ 0 h 830997"/>
              <a:gd name="connsiteX7" fmla="*/ 3651931 w 6563928"/>
              <a:gd name="connsiteY7" fmla="*/ 0 h 830997"/>
              <a:gd name="connsiteX8" fmla="*/ 4117373 w 6563928"/>
              <a:gd name="connsiteY8" fmla="*/ 0 h 830997"/>
              <a:gd name="connsiteX9" fmla="*/ 4582815 w 6563928"/>
              <a:gd name="connsiteY9" fmla="*/ 0 h 830997"/>
              <a:gd name="connsiteX10" fmla="*/ 5113897 w 6563928"/>
              <a:gd name="connsiteY10" fmla="*/ 0 h 830997"/>
              <a:gd name="connsiteX11" fmla="*/ 5710617 w 6563928"/>
              <a:gd name="connsiteY11" fmla="*/ 0 h 830997"/>
              <a:gd name="connsiteX12" fmla="*/ 6563928 w 6563928"/>
              <a:gd name="connsiteY12" fmla="*/ 0 h 830997"/>
              <a:gd name="connsiteX13" fmla="*/ 6563928 w 6563928"/>
              <a:gd name="connsiteY13" fmla="*/ 432118 h 830997"/>
              <a:gd name="connsiteX14" fmla="*/ 6563928 w 6563928"/>
              <a:gd name="connsiteY14" fmla="*/ 830997 h 830997"/>
              <a:gd name="connsiteX15" fmla="*/ 5901568 w 6563928"/>
              <a:gd name="connsiteY15" fmla="*/ 830997 h 830997"/>
              <a:gd name="connsiteX16" fmla="*/ 5239208 w 6563928"/>
              <a:gd name="connsiteY16" fmla="*/ 830997 h 830997"/>
              <a:gd name="connsiteX17" fmla="*/ 4642487 w 6563928"/>
              <a:gd name="connsiteY17" fmla="*/ 830997 h 830997"/>
              <a:gd name="connsiteX18" fmla="*/ 4111406 w 6563928"/>
              <a:gd name="connsiteY18" fmla="*/ 830997 h 830997"/>
              <a:gd name="connsiteX19" fmla="*/ 3580324 w 6563928"/>
              <a:gd name="connsiteY19" fmla="*/ 830997 h 830997"/>
              <a:gd name="connsiteX20" fmla="*/ 3049243 w 6563928"/>
              <a:gd name="connsiteY20" fmla="*/ 830997 h 830997"/>
              <a:gd name="connsiteX21" fmla="*/ 2386883 w 6563928"/>
              <a:gd name="connsiteY21" fmla="*/ 830997 h 830997"/>
              <a:gd name="connsiteX22" fmla="*/ 1724523 w 6563928"/>
              <a:gd name="connsiteY22" fmla="*/ 830997 h 830997"/>
              <a:gd name="connsiteX23" fmla="*/ 1193441 w 6563928"/>
              <a:gd name="connsiteY23" fmla="*/ 830997 h 830997"/>
              <a:gd name="connsiteX24" fmla="*/ 662360 w 6563928"/>
              <a:gd name="connsiteY24" fmla="*/ 830997 h 830997"/>
              <a:gd name="connsiteX25" fmla="*/ 0 w 6563928"/>
              <a:gd name="connsiteY25" fmla="*/ 830997 h 830997"/>
              <a:gd name="connsiteX26" fmla="*/ 0 w 6563928"/>
              <a:gd name="connsiteY26" fmla="*/ 432118 h 830997"/>
              <a:gd name="connsiteX27" fmla="*/ 0 w 6563928"/>
              <a:gd name="connsiteY27" fmla="*/ 0 h 830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6563928" h="830997" extrusionOk="0">
                <a:moveTo>
                  <a:pt x="0" y="0"/>
                </a:moveTo>
                <a:cubicBezTo>
                  <a:pt x="178639" y="-22297"/>
                  <a:pt x="218419" y="3555"/>
                  <a:pt x="399803" y="0"/>
                </a:cubicBezTo>
                <a:cubicBezTo>
                  <a:pt x="581187" y="-3555"/>
                  <a:pt x="741587" y="42741"/>
                  <a:pt x="865245" y="0"/>
                </a:cubicBezTo>
                <a:cubicBezTo>
                  <a:pt x="988903" y="-42741"/>
                  <a:pt x="1423797" y="7312"/>
                  <a:pt x="1593244" y="0"/>
                </a:cubicBezTo>
                <a:cubicBezTo>
                  <a:pt x="1762691" y="-7312"/>
                  <a:pt x="2046431" y="3200"/>
                  <a:pt x="2189965" y="0"/>
                </a:cubicBezTo>
                <a:cubicBezTo>
                  <a:pt x="2333499" y="-3200"/>
                  <a:pt x="2615106" y="39309"/>
                  <a:pt x="2786686" y="0"/>
                </a:cubicBezTo>
                <a:cubicBezTo>
                  <a:pt x="2958266" y="-39309"/>
                  <a:pt x="3020459" y="55223"/>
                  <a:pt x="3252128" y="0"/>
                </a:cubicBezTo>
                <a:cubicBezTo>
                  <a:pt x="3483797" y="-55223"/>
                  <a:pt x="3479877" y="17046"/>
                  <a:pt x="3651931" y="0"/>
                </a:cubicBezTo>
                <a:cubicBezTo>
                  <a:pt x="3823985" y="-17046"/>
                  <a:pt x="3884947" y="14994"/>
                  <a:pt x="4117373" y="0"/>
                </a:cubicBezTo>
                <a:cubicBezTo>
                  <a:pt x="4349799" y="-14994"/>
                  <a:pt x="4411688" y="46913"/>
                  <a:pt x="4582815" y="0"/>
                </a:cubicBezTo>
                <a:cubicBezTo>
                  <a:pt x="4753942" y="-46913"/>
                  <a:pt x="4869717" y="22610"/>
                  <a:pt x="5113897" y="0"/>
                </a:cubicBezTo>
                <a:cubicBezTo>
                  <a:pt x="5358077" y="-22610"/>
                  <a:pt x="5572944" y="70042"/>
                  <a:pt x="5710617" y="0"/>
                </a:cubicBezTo>
                <a:cubicBezTo>
                  <a:pt x="5848290" y="-70042"/>
                  <a:pt x="6243117" y="20941"/>
                  <a:pt x="6563928" y="0"/>
                </a:cubicBezTo>
                <a:cubicBezTo>
                  <a:pt x="6612984" y="202876"/>
                  <a:pt x="6560014" y="344798"/>
                  <a:pt x="6563928" y="432118"/>
                </a:cubicBezTo>
                <a:cubicBezTo>
                  <a:pt x="6567842" y="519438"/>
                  <a:pt x="6516682" y="685849"/>
                  <a:pt x="6563928" y="830997"/>
                </a:cubicBezTo>
                <a:cubicBezTo>
                  <a:pt x="6284879" y="864197"/>
                  <a:pt x="6171886" y="805860"/>
                  <a:pt x="5901568" y="830997"/>
                </a:cubicBezTo>
                <a:cubicBezTo>
                  <a:pt x="5631250" y="856134"/>
                  <a:pt x="5560921" y="817598"/>
                  <a:pt x="5239208" y="830997"/>
                </a:cubicBezTo>
                <a:cubicBezTo>
                  <a:pt x="4917495" y="844396"/>
                  <a:pt x="4853385" y="767341"/>
                  <a:pt x="4642487" y="830997"/>
                </a:cubicBezTo>
                <a:cubicBezTo>
                  <a:pt x="4431589" y="894653"/>
                  <a:pt x="4263534" y="805380"/>
                  <a:pt x="4111406" y="830997"/>
                </a:cubicBezTo>
                <a:cubicBezTo>
                  <a:pt x="3959278" y="856614"/>
                  <a:pt x="3734679" y="776959"/>
                  <a:pt x="3580324" y="830997"/>
                </a:cubicBezTo>
                <a:cubicBezTo>
                  <a:pt x="3425969" y="885035"/>
                  <a:pt x="3197685" y="809723"/>
                  <a:pt x="3049243" y="830997"/>
                </a:cubicBezTo>
                <a:cubicBezTo>
                  <a:pt x="2900801" y="852271"/>
                  <a:pt x="2594477" y="783282"/>
                  <a:pt x="2386883" y="830997"/>
                </a:cubicBezTo>
                <a:cubicBezTo>
                  <a:pt x="2179289" y="878712"/>
                  <a:pt x="1941466" y="789588"/>
                  <a:pt x="1724523" y="830997"/>
                </a:cubicBezTo>
                <a:cubicBezTo>
                  <a:pt x="1507580" y="872406"/>
                  <a:pt x="1413675" y="790720"/>
                  <a:pt x="1193441" y="830997"/>
                </a:cubicBezTo>
                <a:cubicBezTo>
                  <a:pt x="973207" y="871274"/>
                  <a:pt x="811440" y="794888"/>
                  <a:pt x="662360" y="830997"/>
                </a:cubicBezTo>
                <a:cubicBezTo>
                  <a:pt x="513280" y="867106"/>
                  <a:pt x="232312" y="791439"/>
                  <a:pt x="0" y="830997"/>
                </a:cubicBezTo>
                <a:cubicBezTo>
                  <a:pt x="-18165" y="727902"/>
                  <a:pt x="11514" y="542453"/>
                  <a:pt x="0" y="432118"/>
                </a:cubicBezTo>
                <a:cubicBezTo>
                  <a:pt x="-11514" y="321783"/>
                  <a:pt x="38244" y="130566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des entrepreneurs validant des droits d’adhésion, vous pouvez maintenant </a:t>
            </a:r>
            <a:r>
              <a:rPr lang="fr-FR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renseigner sur Jungo le NUMERO D’ADHESION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en plus de la date de début et fin.</a:t>
            </a:r>
          </a:p>
        </p:txBody>
      </p:sp>
      <p:sp>
        <p:nvSpPr>
          <p:cNvPr id="2" name="Rectangle : avec coins arrondis en diagonale 1">
            <a:extLst>
              <a:ext uri="{FF2B5EF4-FFF2-40B4-BE49-F238E27FC236}">
                <a16:creationId xmlns:a16="http://schemas.microsoft.com/office/drawing/2014/main" id="{642AD653-1506-4F6E-A8A6-21AB4F9147F2}"/>
              </a:ext>
            </a:extLst>
          </p:cNvPr>
          <p:cNvSpPr/>
          <p:nvPr/>
        </p:nvSpPr>
        <p:spPr>
          <a:xfrm>
            <a:off x="551576" y="1371825"/>
            <a:ext cx="6563928" cy="494628"/>
          </a:xfrm>
          <a:prstGeom prst="round2DiagRect">
            <a:avLst/>
          </a:prstGeom>
          <a:solidFill>
            <a:schemeClr val="bg2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b="1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ENTREPRENEUR/ Ajout du champ « N° adhésion »</a:t>
            </a:r>
            <a:endParaRPr lang="fr-FR" sz="2400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F840B01-D311-4A9E-A41E-7C1FC449A037}"/>
              </a:ext>
            </a:extLst>
          </p:cNvPr>
          <p:cNvSpPr txBox="1"/>
          <p:nvPr/>
        </p:nvSpPr>
        <p:spPr>
          <a:xfrm>
            <a:off x="8662084" y="1033270"/>
            <a:ext cx="22917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00B050"/>
                </a:solidFill>
              </a:rPr>
              <a:t>Entrepreneur/ Identité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26F63FB3-84FD-4889-85BB-FA1CE179FB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5358" y="1371825"/>
            <a:ext cx="4396610" cy="2801639"/>
          </a:xfrm>
          <a:prstGeom prst="rect">
            <a:avLst/>
          </a:prstGeom>
          <a:ln>
            <a:solidFill>
              <a:srgbClr val="2F479E"/>
            </a:solidFill>
          </a:ln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D1E0D052-2E10-462C-96CC-134AC36146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68217" y="4176183"/>
            <a:ext cx="4519244" cy="2477249"/>
          </a:xfrm>
          <a:prstGeom prst="rect">
            <a:avLst/>
          </a:prstGeom>
        </p:spPr>
      </p:pic>
      <p:sp>
        <p:nvSpPr>
          <p:cNvPr id="15" name="Ellipse 14">
            <a:extLst>
              <a:ext uri="{FF2B5EF4-FFF2-40B4-BE49-F238E27FC236}">
                <a16:creationId xmlns:a16="http://schemas.microsoft.com/office/drawing/2014/main" id="{9330E7F9-C7B9-491A-9326-1F806A1DCC25}"/>
              </a:ext>
            </a:extLst>
          </p:cNvPr>
          <p:cNvSpPr/>
          <p:nvPr/>
        </p:nvSpPr>
        <p:spPr>
          <a:xfrm>
            <a:off x="9427779" y="6001407"/>
            <a:ext cx="2291255" cy="662535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73248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6BA767BD-F826-43ED-9F47-756CA72EEF7B}"/>
              </a:ext>
            </a:extLst>
          </p:cNvPr>
          <p:cNvCxnSpPr>
            <a:cxnSpLocks/>
          </p:cNvCxnSpPr>
          <p:nvPr/>
        </p:nvCxnSpPr>
        <p:spPr>
          <a:xfrm>
            <a:off x="551576" y="843814"/>
            <a:ext cx="9436044" cy="0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C1C18CD6-782F-4560-81A5-3E1B7AF2FED0}"/>
              </a:ext>
            </a:extLst>
          </p:cNvPr>
          <p:cNvSpPr txBox="1"/>
          <p:nvPr/>
        </p:nvSpPr>
        <p:spPr>
          <a:xfrm>
            <a:off x="451140" y="259039"/>
            <a:ext cx="8635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accent2"/>
                </a:solidFill>
              </a:rPr>
              <a:t>NOUVEAUTES SUR JUNGO / Au 25 avril</a:t>
            </a:r>
          </a:p>
        </p:txBody>
      </p:sp>
      <p:pic>
        <p:nvPicPr>
          <p:cNvPr id="8" name="Image 7" descr="Une image contenant jeu&#10;&#10;Description générée automatiquement">
            <a:extLst>
              <a:ext uri="{FF2B5EF4-FFF2-40B4-BE49-F238E27FC236}">
                <a16:creationId xmlns:a16="http://schemas.microsoft.com/office/drawing/2014/main" id="{9DA96F69-772A-4B86-85D9-8857FBCAEF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0248" y="194058"/>
            <a:ext cx="1099552" cy="706462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748FCAE0-5AE3-40CB-B7A8-6304A9E0D697}"/>
              </a:ext>
            </a:extLst>
          </p:cNvPr>
          <p:cNvSpPr txBox="1"/>
          <p:nvPr/>
        </p:nvSpPr>
        <p:spPr>
          <a:xfrm>
            <a:off x="510930" y="1891668"/>
            <a:ext cx="11025352" cy="1154162"/>
          </a:xfrm>
          <a:custGeom>
            <a:avLst/>
            <a:gdLst>
              <a:gd name="connsiteX0" fmla="*/ 0 w 11025352"/>
              <a:gd name="connsiteY0" fmla="*/ 0 h 1154162"/>
              <a:gd name="connsiteX1" fmla="*/ 249521 w 11025352"/>
              <a:gd name="connsiteY1" fmla="*/ 0 h 1154162"/>
              <a:gd name="connsiteX2" fmla="*/ 609296 w 11025352"/>
              <a:gd name="connsiteY2" fmla="*/ 0 h 1154162"/>
              <a:gd name="connsiteX3" fmla="*/ 1410084 w 11025352"/>
              <a:gd name="connsiteY3" fmla="*/ 0 h 1154162"/>
              <a:gd name="connsiteX4" fmla="*/ 1990366 w 11025352"/>
              <a:gd name="connsiteY4" fmla="*/ 0 h 1154162"/>
              <a:gd name="connsiteX5" fmla="*/ 2570648 w 11025352"/>
              <a:gd name="connsiteY5" fmla="*/ 0 h 1154162"/>
              <a:gd name="connsiteX6" fmla="*/ 2930423 w 11025352"/>
              <a:gd name="connsiteY6" fmla="*/ 0 h 1154162"/>
              <a:gd name="connsiteX7" fmla="*/ 3179944 w 11025352"/>
              <a:gd name="connsiteY7" fmla="*/ 0 h 1154162"/>
              <a:gd name="connsiteX8" fmla="*/ 3539718 w 11025352"/>
              <a:gd name="connsiteY8" fmla="*/ 0 h 1154162"/>
              <a:gd name="connsiteX9" fmla="*/ 3899493 w 11025352"/>
              <a:gd name="connsiteY9" fmla="*/ 0 h 1154162"/>
              <a:gd name="connsiteX10" fmla="*/ 4369521 w 11025352"/>
              <a:gd name="connsiteY10" fmla="*/ 0 h 1154162"/>
              <a:gd name="connsiteX11" fmla="*/ 4949803 w 11025352"/>
              <a:gd name="connsiteY11" fmla="*/ 0 h 1154162"/>
              <a:gd name="connsiteX12" fmla="*/ 5750591 w 11025352"/>
              <a:gd name="connsiteY12" fmla="*/ 0 h 1154162"/>
              <a:gd name="connsiteX13" fmla="*/ 6551380 w 11025352"/>
              <a:gd name="connsiteY13" fmla="*/ 0 h 1154162"/>
              <a:gd name="connsiteX14" fmla="*/ 7352169 w 11025352"/>
              <a:gd name="connsiteY14" fmla="*/ 0 h 1154162"/>
              <a:gd name="connsiteX15" fmla="*/ 7932451 w 11025352"/>
              <a:gd name="connsiteY15" fmla="*/ 0 h 1154162"/>
              <a:gd name="connsiteX16" fmla="*/ 8512732 w 11025352"/>
              <a:gd name="connsiteY16" fmla="*/ 0 h 1154162"/>
              <a:gd name="connsiteX17" fmla="*/ 8872507 w 11025352"/>
              <a:gd name="connsiteY17" fmla="*/ 0 h 1154162"/>
              <a:gd name="connsiteX18" fmla="*/ 9673296 w 11025352"/>
              <a:gd name="connsiteY18" fmla="*/ 0 h 1154162"/>
              <a:gd name="connsiteX19" fmla="*/ 10363831 w 11025352"/>
              <a:gd name="connsiteY19" fmla="*/ 0 h 1154162"/>
              <a:gd name="connsiteX20" fmla="*/ 11025352 w 11025352"/>
              <a:gd name="connsiteY20" fmla="*/ 0 h 1154162"/>
              <a:gd name="connsiteX21" fmla="*/ 11025352 w 11025352"/>
              <a:gd name="connsiteY21" fmla="*/ 565539 h 1154162"/>
              <a:gd name="connsiteX22" fmla="*/ 11025352 w 11025352"/>
              <a:gd name="connsiteY22" fmla="*/ 1154162 h 1154162"/>
              <a:gd name="connsiteX23" fmla="*/ 10334817 w 11025352"/>
              <a:gd name="connsiteY23" fmla="*/ 1154162 h 1154162"/>
              <a:gd name="connsiteX24" fmla="*/ 9864789 w 11025352"/>
              <a:gd name="connsiteY24" fmla="*/ 1154162 h 1154162"/>
              <a:gd name="connsiteX25" fmla="*/ 9394760 w 11025352"/>
              <a:gd name="connsiteY25" fmla="*/ 1154162 h 1154162"/>
              <a:gd name="connsiteX26" fmla="*/ 9034986 w 11025352"/>
              <a:gd name="connsiteY26" fmla="*/ 1154162 h 1154162"/>
              <a:gd name="connsiteX27" fmla="*/ 8234197 w 11025352"/>
              <a:gd name="connsiteY27" fmla="*/ 1154162 h 1154162"/>
              <a:gd name="connsiteX28" fmla="*/ 7543662 w 11025352"/>
              <a:gd name="connsiteY28" fmla="*/ 1154162 h 1154162"/>
              <a:gd name="connsiteX29" fmla="*/ 7073634 w 11025352"/>
              <a:gd name="connsiteY29" fmla="*/ 1154162 h 1154162"/>
              <a:gd name="connsiteX30" fmla="*/ 6603606 w 11025352"/>
              <a:gd name="connsiteY30" fmla="*/ 1154162 h 1154162"/>
              <a:gd name="connsiteX31" fmla="*/ 6023324 w 11025352"/>
              <a:gd name="connsiteY31" fmla="*/ 1154162 h 1154162"/>
              <a:gd name="connsiteX32" fmla="*/ 5222535 w 11025352"/>
              <a:gd name="connsiteY32" fmla="*/ 1154162 h 1154162"/>
              <a:gd name="connsiteX33" fmla="*/ 4862761 w 11025352"/>
              <a:gd name="connsiteY33" fmla="*/ 1154162 h 1154162"/>
              <a:gd name="connsiteX34" fmla="*/ 4282479 w 11025352"/>
              <a:gd name="connsiteY34" fmla="*/ 1154162 h 1154162"/>
              <a:gd name="connsiteX35" fmla="*/ 3922704 w 11025352"/>
              <a:gd name="connsiteY35" fmla="*/ 1154162 h 1154162"/>
              <a:gd name="connsiteX36" fmla="*/ 3121915 w 11025352"/>
              <a:gd name="connsiteY36" fmla="*/ 1154162 h 1154162"/>
              <a:gd name="connsiteX37" fmla="*/ 2431380 w 11025352"/>
              <a:gd name="connsiteY37" fmla="*/ 1154162 h 1154162"/>
              <a:gd name="connsiteX38" fmla="*/ 1630592 w 11025352"/>
              <a:gd name="connsiteY38" fmla="*/ 1154162 h 1154162"/>
              <a:gd name="connsiteX39" fmla="*/ 940056 w 11025352"/>
              <a:gd name="connsiteY39" fmla="*/ 1154162 h 1154162"/>
              <a:gd name="connsiteX40" fmla="*/ 0 w 11025352"/>
              <a:gd name="connsiteY40" fmla="*/ 1154162 h 1154162"/>
              <a:gd name="connsiteX41" fmla="*/ 0 w 11025352"/>
              <a:gd name="connsiteY41" fmla="*/ 588623 h 1154162"/>
              <a:gd name="connsiteX42" fmla="*/ 0 w 11025352"/>
              <a:gd name="connsiteY42" fmla="*/ 0 h 1154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1025352" h="1154162" extrusionOk="0">
                <a:moveTo>
                  <a:pt x="0" y="0"/>
                </a:moveTo>
                <a:cubicBezTo>
                  <a:pt x="105049" y="-16509"/>
                  <a:pt x="181997" y="4931"/>
                  <a:pt x="249521" y="0"/>
                </a:cubicBezTo>
                <a:cubicBezTo>
                  <a:pt x="317045" y="-4931"/>
                  <a:pt x="500674" y="33797"/>
                  <a:pt x="609296" y="0"/>
                </a:cubicBezTo>
                <a:cubicBezTo>
                  <a:pt x="717919" y="-33797"/>
                  <a:pt x="1172499" y="78320"/>
                  <a:pt x="1410084" y="0"/>
                </a:cubicBezTo>
                <a:cubicBezTo>
                  <a:pt x="1647669" y="-78320"/>
                  <a:pt x="1802516" y="45050"/>
                  <a:pt x="1990366" y="0"/>
                </a:cubicBezTo>
                <a:cubicBezTo>
                  <a:pt x="2178216" y="-45050"/>
                  <a:pt x="2386400" y="33607"/>
                  <a:pt x="2570648" y="0"/>
                </a:cubicBezTo>
                <a:cubicBezTo>
                  <a:pt x="2754896" y="-33607"/>
                  <a:pt x="2763599" y="5156"/>
                  <a:pt x="2930423" y="0"/>
                </a:cubicBezTo>
                <a:cubicBezTo>
                  <a:pt x="3097248" y="-5156"/>
                  <a:pt x="3073786" y="20291"/>
                  <a:pt x="3179944" y="0"/>
                </a:cubicBezTo>
                <a:cubicBezTo>
                  <a:pt x="3286102" y="-20291"/>
                  <a:pt x="3403118" y="32748"/>
                  <a:pt x="3539718" y="0"/>
                </a:cubicBezTo>
                <a:cubicBezTo>
                  <a:pt x="3676318" y="-32748"/>
                  <a:pt x="3744313" y="13075"/>
                  <a:pt x="3899493" y="0"/>
                </a:cubicBezTo>
                <a:cubicBezTo>
                  <a:pt x="4054674" y="-13075"/>
                  <a:pt x="4147456" y="12477"/>
                  <a:pt x="4369521" y="0"/>
                </a:cubicBezTo>
                <a:cubicBezTo>
                  <a:pt x="4591586" y="-12477"/>
                  <a:pt x="4711981" y="49040"/>
                  <a:pt x="4949803" y="0"/>
                </a:cubicBezTo>
                <a:cubicBezTo>
                  <a:pt x="5187625" y="-49040"/>
                  <a:pt x="5556523" y="9270"/>
                  <a:pt x="5750591" y="0"/>
                </a:cubicBezTo>
                <a:cubicBezTo>
                  <a:pt x="5944659" y="-9270"/>
                  <a:pt x="6388772" y="85119"/>
                  <a:pt x="6551380" y="0"/>
                </a:cubicBezTo>
                <a:cubicBezTo>
                  <a:pt x="6713988" y="-85119"/>
                  <a:pt x="7024069" y="1727"/>
                  <a:pt x="7352169" y="0"/>
                </a:cubicBezTo>
                <a:cubicBezTo>
                  <a:pt x="7680269" y="-1727"/>
                  <a:pt x="7676760" y="33495"/>
                  <a:pt x="7932451" y="0"/>
                </a:cubicBezTo>
                <a:cubicBezTo>
                  <a:pt x="8188142" y="-33495"/>
                  <a:pt x="8276560" y="8591"/>
                  <a:pt x="8512732" y="0"/>
                </a:cubicBezTo>
                <a:cubicBezTo>
                  <a:pt x="8748904" y="-8591"/>
                  <a:pt x="8700063" y="1305"/>
                  <a:pt x="8872507" y="0"/>
                </a:cubicBezTo>
                <a:cubicBezTo>
                  <a:pt x="9044951" y="-1305"/>
                  <a:pt x="9303539" y="25814"/>
                  <a:pt x="9673296" y="0"/>
                </a:cubicBezTo>
                <a:cubicBezTo>
                  <a:pt x="10043053" y="-25814"/>
                  <a:pt x="10162678" y="73931"/>
                  <a:pt x="10363831" y="0"/>
                </a:cubicBezTo>
                <a:cubicBezTo>
                  <a:pt x="10564984" y="-73931"/>
                  <a:pt x="10723245" y="29345"/>
                  <a:pt x="11025352" y="0"/>
                </a:cubicBezTo>
                <a:cubicBezTo>
                  <a:pt x="11063155" y="195141"/>
                  <a:pt x="10959586" y="292697"/>
                  <a:pt x="11025352" y="565539"/>
                </a:cubicBezTo>
                <a:cubicBezTo>
                  <a:pt x="11091118" y="838381"/>
                  <a:pt x="11001633" y="874299"/>
                  <a:pt x="11025352" y="1154162"/>
                </a:cubicBezTo>
                <a:cubicBezTo>
                  <a:pt x="10836356" y="1170787"/>
                  <a:pt x="10567718" y="1136061"/>
                  <a:pt x="10334817" y="1154162"/>
                </a:cubicBezTo>
                <a:cubicBezTo>
                  <a:pt x="10101917" y="1172263"/>
                  <a:pt x="10040809" y="1114445"/>
                  <a:pt x="9864789" y="1154162"/>
                </a:cubicBezTo>
                <a:cubicBezTo>
                  <a:pt x="9688769" y="1193879"/>
                  <a:pt x="9557158" y="1131736"/>
                  <a:pt x="9394760" y="1154162"/>
                </a:cubicBezTo>
                <a:cubicBezTo>
                  <a:pt x="9232362" y="1176588"/>
                  <a:pt x="9200945" y="1143717"/>
                  <a:pt x="9034986" y="1154162"/>
                </a:cubicBezTo>
                <a:cubicBezTo>
                  <a:pt x="8869027" y="1164607"/>
                  <a:pt x="8481749" y="1088783"/>
                  <a:pt x="8234197" y="1154162"/>
                </a:cubicBezTo>
                <a:cubicBezTo>
                  <a:pt x="7986645" y="1219541"/>
                  <a:pt x="7818659" y="1084132"/>
                  <a:pt x="7543662" y="1154162"/>
                </a:cubicBezTo>
                <a:cubicBezTo>
                  <a:pt x="7268666" y="1224192"/>
                  <a:pt x="7293738" y="1153394"/>
                  <a:pt x="7073634" y="1154162"/>
                </a:cubicBezTo>
                <a:cubicBezTo>
                  <a:pt x="6853530" y="1154930"/>
                  <a:pt x="6802041" y="1147142"/>
                  <a:pt x="6603606" y="1154162"/>
                </a:cubicBezTo>
                <a:cubicBezTo>
                  <a:pt x="6405171" y="1161182"/>
                  <a:pt x="6194959" y="1116266"/>
                  <a:pt x="6023324" y="1154162"/>
                </a:cubicBezTo>
                <a:cubicBezTo>
                  <a:pt x="5851689" y="1192058"/>
                  <a:pt x="5602182" y="1124669"/>
                  <a:pt x="5222535" y="1154162"/>
                </a:cubicBezTo>
                <a:cubicBezTo>
                  <a:pt x="4842888" y="1183655"/>
                  <a:pt x="4937047" y="1120735"/>
                  <a:pt x="4862761" y="1154162"/>
                </a:cubicBezTo>
                <a:cubicBezTo>
                  <a:pt x="4788475" y="1187589"/>
                  <a:pt x="4563959" y="1127893"/>
                  <a:pt x="4282479" y="1154162"/>
                </a:cubicBezTo>
                <a:cubicBezTo>
                  <a:pt x="4000999" y="1180431"/>
                  <a:pt x="4082554" y="1120860"/>
                  <a:pt x="3922704" y="1154162"/>
                </a:cubicBezTo>
                <a:cubicBezTo>
                  <a:pt x="3762855" y="1187464"/>
                  <a:pt x="3507062" y="1079275"/>
                  <a:pt x="3121915" y="1154162"/>
                </a:cubicBezTo>
                <a:cubicBezTo>
                  <a:pt x="2736768" y="1229049"/>
                  <a:pt x="2764197" y="1072151"/>
                  <a:pt x="2431380" y="1154162"/>
                </a:cubicBezTo>
                <a:cubicBezTo>
                  <a:pt x="2098563" y="1236173"/>
                  <a:pt x="1825974" y="1107492"/>
                  <a:pt x="1630592" y="1154162"/>
                </a:cubicBezTo>
                <a:cubicBezTo>
                  <a:pt x="1435210" y="1200832"/>
                  <a:pt x="1145576" y="1101199"/>
                  <a:pt x="940056" y="1154162"/>
                </a:cubicBezTo>
                <a:cubicBezTo>
                  <a:pt x="734536" y="1207125"/>
                  <a:pt x="231162" y="1100798"/>
                  <a:pt x="0" y="1154162"/>
                </a:cubicBezTo>
                <a:cubicBezTo>
                  <a:pt x="-48791" y="874469"/>
                  <a:pt x="14108" y="722067"/>
                  <a:pt x="0" y="588623"/>
                </a:cubicBezTo>
                <a:cubicBezTo>
                  <a:pt x="-14108" y="455179"/>
                  <a:pt x="32908" y="168084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Juste au dessus de l’Agenda, un champ avec menu déroulant vous permet d’afficher les actions par Lieux ou par Antennes-Lieux</a:t>
            </a:r>
          </a:p>
          <a:p>
            <a:pPr marL="285750" indent="-285750" algn="just">
              <a:buFontTx/>
              <a:buChar char="-"/>
            </a:pPr>
            <a:r>
              <a:rPr lang="fr-FR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 Lieux d’action »   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-&gt;  affichage de l’ensemble des Sites paramétrés comme Lieux d’actions dans le référentiel Site</a:t>
            </a:r>
          </a:p>
          <a:p>
            <a:pPr marL="285750" indent="-285750" algn="just">
              <a:buFontTx/>
              <a:buChar char="-"/>
            </a:pPr>
            <a:r>
              <a:rPr lang="fr-FR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 Antennes-lieux d’actions»   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-&gt;  affichage de l’ensemble des Sites paramétrés comme des « Antennes-Lieux d’actions »</a:t>
            </a:r>
          </a:p>
          <a:p>
            <a:pPr marL="285750" indent="-285750" algn="just">
              <a:buFontTx/>
              <a:buChar char="-"/>
            </a:pPr>
            <a:r>
              <a:rPr lang="fr-FR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 Global Antennes et Lieux d’actions »   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-&gt;  affichage de l’ensemble des Sites </a:t>
            </a:r>
          </a:p>
        </p:txBody>
      </p:sp>
      <p:sp>
        <p:nvSpPr>
          <p:cNvPr id="2" name="Rectangle : avec coins arrondis en diagonale 1">
            <a:extLst>
              <a:ext uri="{FF2B5EF4-FFF2-40B4-BE49-F238E27FC236}">
                <a16:creationId xmlns:a16="http://schemas.microsoft.com/office/drawing/2014/main" id="{642AD653-1506-4F6E-A8A6-21AB4F9147F2}"/>
              </a:ext>
            </a:extLst>
          </p:cNvPr>
          <p:cNvSpPr/>
          <p:nvPr/>
        </p:nvSpPr>
        <p:spPr>
          <a:xfrm>
            <a:off x="510930" y="1181275"/>
            <a:ext cx="9517335" cy="494628"/>
          </a:xfrm>
          <a:prstGeom prst="round2DiagRect">
            <a:avLst/>
          </a:prstGeom>
          <a:solidFill>
            <a:schemeClr val="bg2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b="1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AGENDA COLLECTIF/ Filtre par Lieux et/ou Antennes</a:t>
            </a:r>
            <a:endParaRPr lang="fr-FR" sz="2400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F840B01-D311-4A9E-A41E-7C1FC449A037}"/>
              </a:ext>
            </a:extLst>
          </p:cNvPr>
          <p:cNvSpPr txBox="1"/>
          <p:nvPr/>
        </p:nvSpPr>
        <p:spPr>
          <a:xfrm>
            <a:off x="679561" y="3295754"/>
            <a:ext cx="64848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00B050"/>
                </a:solidFill>
              </a:rPr>
              <a:t>Agenda/ Agenda collectif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CAA9A44-C4BE-4192-AB4D-216466953F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427" y="3678622"/>
            <a:ext cx="10453846" cy="306902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8459185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6BA767BD-F826-43ED-9F47-756CA72EEF7B}"/>
              </a:ext>
            </a:extLst>
          </p:cNvPr>
          <p:cNvCxnSpPr>
            <a:cxnSpLocks/>
          </p:cNvCxnSpPr>
          <p:nvPr/>
        </p:nvCxnSpPr>
        <p:spPr>
          <a:xfrm>
            <a:off x="551576" y="843814"/>
            <a:ext cx="9436044" cy="0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C1C18CD6-782F-4560-81A5-3E1B7AF2FED0}"/>
              </a:ext>
            </a:extLst>
          </p:cNvPr>
          <p:cNvSpPr txBox="1"/>
          <p:nvPr/>
        </p:nvSpPr>
        <p:spPr>
          <a:xfrm>
            <a:off x="451140" y="259039"/>
            <a:ext cx="8635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accent2"/>
                </a:solidFill>
              </a:rPr>
              <a:t>NOUVEAUTES SUR JUNGO / Au 25 avril</a:t>
            </a:r>
          </a:p>
        </p:txBody>
      </p:sp>
      <p:pic>
        <p:nvPicPr>
          <p:cNvPr id="8" name="Image 7" descr="Une image contenant jeu&#10;&#10;Description générée automatiquement">
            <a:extLst>
              <a:ext uri="{FF2B5EF4-FFF2-40B4-BE49-F238E27FC236}">
                <a16:creationId xmlns:a16="http://schemas.microsoft.com/office/drawing/2014/main" id="{9DA96F69-772A-4B86-85D9-8857FBCAEF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0248" y="194058"/>
            <a:ext cx="1099552" cy="706462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748FCAE0-5AE3-40CB-B7A8-6304A9E0D697}"/>
              </a:ext>
            </a:extLst>
          </p:cNvPr>
          <p:cNvSpPr txBox="1"/>
          <p:nvPr/>
        </p:nvSpPr>
        <p:spPr>
          <a:xfrm>
            <a:off x="451140" y="2159220"/>
            <a:ext cx="11025352" cy="1554272"/>
          </a:xfrm>
          <a:custGeom>
            <a:avLst/>
            <a:gdLst>
              <a:gd name="connsiteX0" fmla="*/ 0 w 11025352"/>
              <a:gd name="connsiteY0" fmla="*/ 0 h 1554272"/>
              <a:gd name="connsiteX1" fmla="*/ 249521 w 11025352"/>
              <a:gd name="connsiteY1" fmla="*/ 0 h 1554272"/>
              <a:gd name="connsiteX2" fmla="*/ 609296 w 11025352"/>
              <a:gd name="connsiteY2" fmla="*/ 0 h 1554272"/>
              <a:gd name="connsiteX3" fmla="*/ 1410084 w 11025352"/>
              <a:gd name="connsiteY3" fmla="*/ 0 h 1554272"/>
              <a:gd name="connsiteX4" fmla="*/ 1990366 w 11025352"/>
              <a:gd name="connsiteY4" fmla="*/ 0 h 1554272"/>
              <a:gd name="connsiteX5" fmla="*/ 2570648 w 11025352"/>
              <a:gd name="connsiteY5" fmla="*/ 0 h 1554272"/>
              <a:gd name="connsiteX6" fmla="*/ 2930423 w 11025352"/>
              <a:gd name="connsiteY6" fmla="*/ 0 h 1554272"/>
              <a:gd name="connsiteX7" fmla="*/ 3179944 w 11025352"/>
              <a:gd name="connsiteY7" fmla="*/ 0 h 1554272"/>
              <a:gd name="connsiteX8" fmla="*/ 3539718 w 11025352"/>
              <a:gd name="connsiteY8" fmla="*/ 0 h 1554272"/>
              <a:gd name="connsiteX9" fmla="*/ 3899493 w 11025352"/>
              <a:gd name="connsiteY9" fmla="*/ 0 h 1554272"/>
              <a:gd name="connsiteX10" fmla="*/ 4369521 w 11025352"/>
              <a:gd name="connsiteY10" fmla="*/ 0 h 1554272"/>
              <a:gd name="connsiteX11" fmla="*/ 4949803 w 11025352"/>
              <a:gd name="connsiteY11" fmla="*/ 0 h 1554272"/>
              <a:gd name="connsiteX12" fmla="*/ 5750591 w 11025352"/>
              <a:gd name="connsiteY12" fmla="*/ 0 h 1554272"/>
              <a:gd name="connsiteX13" fmla="*/ 6551380 w 11025352"/>
              <a:gd name="connsiteY13" fmla="*/ 0 h 1554272"/>
              <a:gd name="connsiteX14" fmla="*/ 7352169 w 11025352"/>
              <a:gd name="connsiteY14" fmla="*/ 0 h 1554272"/>
              <a:gd name="connsiteX15" fmla="*/ 7932451 w 11025352"/>
              <a:gd name="connsiteY15" fmla="*/ 0 h 1554272"/>
              <a:gd name="connsiteX16" fmla="*/ 8512732 w 11025352"/>
              <a:gd name="connsiteY16" fmla="*/ 0 h 1554272"/>
              <a:gd name="connsiteX17" fmla="*/ 8872507 w 11025352"/>
              <a:gd name="connsiteY17" fmla="*/ 0 h 1554272"/>
              <a:gd name="connsiteX18" fmla="*/ 9673296 w 11025352"/>
              <a:gd name="connsiteY18" fmla="*/ 0 h 1554272"/>
              <a:gd name="connsiteX19" fmla="*/ 10363831 w 11025352"/>
              <a:gd name="connsiteY19" fmla="*/ 0 h 1554272"/>
              <a:gd name="connsiteX20" fmla="*/ 11025352 w 11025352"/>
              <a:gd name="connsiteY20" fmla="*/ 0 h 1554272"/>
              <a:gd name="connsiteX21" fmla="*/ 11025352 w 11025352"/>
              <a:gd name="connsiteY21" fmla="*/ 502548 h 1554272"/>
              <a:gd name="connsiteX22" fmla="*/ 11025352 w 11025352"/>
              <a:gd name="connsiteY22" fmla="*/ 1036181 h 1554272"/>
              <a:gd name="connsiteX23" fmla="*/ 11025352 w 11025352"/>
              <a:gd name="connsiteY23" fmla="*/ 1554272 h 1554272"/>
              <a:gd name="connsiteX24" fmla="*/ 10445070 w 11025352"/>
              <a:gd name="connsiteY24" fmla="*/ 1554272 h 1554272"/>
              <a:gd name="connsiteX25" fmla="*/ 9975042 w 11025352"/>
              <a:gd name="connsiteY25" fmla="*/ 1554272 h 1554272"/>
              <a:gd name="connsiteX26" fmla="*/ 9615268 w 11025352"/>
              <a:gd name="connsiteY26" fmla="*/ 1554272 h 1554272"/>
              <a:gd name="connsiteX27" fmla="*/ 8814479 w 11025352"/>
              <a:gd name="connsiteY27" fmla="*/ 1554272 h 1554272"/>
              <a:gd name="connsiteX28" fmla="*/ 8123944 w 11025352"/>
              <a:gd name="connsiteY28" fmla="*/ 1554272 h 1554272"/>
              <a:gd name="connsiteX29" fmla="*/ 7653915 w 11025352"/>
              <a:gd name="connsiteY29" fmla="*/ 1554272 h 1554272"/>
              <a:gd name="connsiteX30" fmla="*/ 7183887 w 11025352"/>
              <a:gd name="connsiteY30" fmla="*/ 1554272 h 1554272"/>
              <a:gd name="connsiteX31" fmla="*/ 6603606 w 11025352"/>
              <a:gd name="connsiteY31" fmla="*/ 1554272 h 1554272"/>
              <a:gd name="connsiteX32" fmla="*/ 5802817 w 11025352"/>
              <a:gd name="connsiteY32" fmla="*/ 1554272 h 1554272"/>
              <a:gd name="connsiteX33" fmla="*/ 5443042 w 11025352"/>
              <a:gd name="connsiteY33" fmla="*/ 1554272 h 1554272"/>
              <a:gd name="connsiteX34" fmla="*/ 4862761 w 11025352"/>
              <a:gd name="connsiteY34" fmla="*/ 1554272 h 1554272"/>
              <a:gd name="connsiteX35" fmla="*/ 4502986 w 11025352"/>
              <a:gd name="connsiteY35" fmla="*/ 1554272 h 1554272"/>
              <a:gd name="connsiteX36" fmla="*/ 3702197 w 11025352"/>
              <a:gd name="connsiteY36" fmla="*/ 1554272 h 1554272"/>
              <a:gd name="connsiteX37" fmla="*/ 3011662 w 11025352"/>
              <a:gd name="connsiteY37" fmla="*/ 1554272 h 1554272"/>
              <a:gd name="connsiteX38" fmla="*/ 2210873 w 11025352"/>
              <a:gd name="connsiteY38" fmla="*/ 1554272 h 1554272"/>
              <a:gd name="connsiteX39" fmla="*/ 1520338 w 11025352"/>
              <a:gd name="connsiteY39" fmla="*/ 1554272 h 1554272"/>
              <a:gd name="connsiteX40" fmla="*/ 1050310 w 11025352"/>
              <a:gd name="connsiteY40" fmla="*/ 1554272 h 1554272"/>
              <a:gd name="connsiteX41" fmla="*/ 580282 w 11025352"/>
              <a:gd name="connsiteY41" fmla="*/ 1554272 h 1554272"/>
              <a:gd name="connsiteX42" fmla="*/ 0 w 11025352"/>
              <a:gd name="connsiteY42" fmla="*/ 1554272 h 1554272"/>
              <a:gd name="connsiteX43" fmla="*/ 0 w 11025352"/>
              <a:gd name="connsiteY43" fmla="*/ 1005096 h 1554272"/>
              <a:gd name="connsiteX44" fmla="*/ 0 w 11025352"/>
              <a:gd name="connsiteY44" fmla="*/ 518091 h 1554272"/>
              <a:gd name="connsiteX45" fmla="*/ 0 w 11025352"/>
              <a:gd name="connsiteY45" fmla="*/ 0 h 1554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025352" h="1554272" extrusionOk="0">
                <a:moveTo>
                  <a:pt x="0" y="0"/>
                </a:moveTo>
                <a:cubicBezTo>
                  <a:pt x="105049" y="-16509"/>
                  <a:pt x="181997" y="4931"/>
                  <a:pt x="249521" y="0"/>
                </a:cubicBezTo>
                <a:cubicBezTo>
                  <a:pt x="317045" y="-4931"/>
                  <a:pt x="500674" y="33797"/>
                  <a:pt x="609296" y="0"/>
                </a:cubicBezTo>
                <a:cubicBezTo>
                  <a:pt x="717919" y="-33797"/>
                  <a:pt x="1172499" y="78320"/>
                  <a:pt x="1410084" y="0"/>
                </a:cubicBezTo>
                <a:cubicBezTo>
                  <a:pt x="1647669" y="-78320"/>
                  <a:pt x="1802516" y="45050"/>
                  <a:pt x="1990366" y="0"/>
                </a:cubicBezTo>
                <a:cubicBezTo>
                  <a:pt x="2178216" y="-45050"/>
                  <a:pt x="2386400" y="33607"/>
                  <a:pt x="2570648" y="0"/>
                </a:cubicBezTo>
                <a:cubicBezTo>
                  <a:pt x="2754896" y="-33607"/>
                  <a:pt x="2763599" y="5156"/>
                  <a:pt x="2930423" y="0"/>
                </a:cubicBezTo>
                <a:cubicBezTo>
                  <a:pt x="3097248" y="-5156"/>
                  <a:pt x="3073786" y="20291"/>
                  <a:pt x="3179944" y="0"/>
                </a:cubicBezTo>
                <a:cubicBezTo>
                  <a:pt x="3286102" y="-20291"/>
                  <a:pt x="3403118" y="32748"/>
                  <a:pt x="3539718" y="0"/>
                </a:cubicBezTo>
                <a:cubicBezTo>
                  <a:pt x="3676318" y="-32748"/>
                  <a:pt x="3744313" y="13075"/>
                  <a:pt x="3899493" y="0"/>
                </a:cubicBezTo>
                <a:cubicBezTo>
                  <a:pt x="4054674" y="-13075"/>
                  <a:pt x="4147456" y="12477"/>
                  <a:pt x="4369521" y="0"/>
                </a:cubicBezTo>
                <a:cubicBezTo>
                  <a:pt x="4591586" y="-12477"/>
                  <a:pt x="4711981" y="49040"/>
                  <a:pt x="4949803" y="0"/>
                </a:cubicBezTo>
                <a:cubicBezTo>
                  <a:pt x="5187625" y="-49040"/>
                  <a:pt x="5556523" y="9270"/>
                  <a:pt x="5750591" y="0"/>
                </a:cubicBezTo>
                <a:cubicBezTo>
                  <a:pt x="5944659" y="-9270"/>
                  <a:pt x="6388772" y="85119"/>
                  <a:pt x="6551380" y="0"/>
                </a:cubicBezTo>
                <a:cubicBezTo>
                  <a:pt x="6713988" y="-85119"/>
                  <a:pt x="7024069" y="1727"/>
                  <a:pt x="7352169" y="0"/>
                </a:cubicBezTo>
                <a:cubicBezTo>
                  <a:pt x="7680269" y="-1727"/>
                  <a:pt x="7676760" y="33495"/>
                  <a:pt x="7932451" y="0"/>
                </a:cubicBezTo>
                <a:cubicBezTo>
                  <a:pt x="8188142" y="-33495"/>
                  <a:pt x="8276560" y="8591"/>
                  <a:pt x="8512732" y="0"/>
                </a:cubicBezTo>
                <a:cubicBezTo>
                  <a:pt x="8748904" y="-8591"/>
                  <a:pt x="8700063" y="1305"/>
                  <a:pt x="8872507" y="0"/>
                </a:cubicBezTo>
                <a:cubicBezTo>
                  <a:pt x="9044951" y="-1305"/>
                  <a:pt x="9303539" y="25814"/>
                  <a:pt x="9673296" y="0"/>
                </a:cubicBezTo>
                <a:cubicBezTo>
                  <a:pt x="10043053" y="-25814"/>
                  <a:pt x="10162678" y="73931"/>
                  <a:pt x="10363831" y="0"/>
                </a:cubicBezTo>
                <a:cubicBezTo>
                  <a:pt x="10564984" y="-73931"/>
                  <a:pt x="10723245" y="29345"/>
                  <a:pt x="11025352" y="0"/>
                </a:cubicBezTo>
                <a:cubicBezTo>
                  <a:pt x="11070561" y="132387"/>
                  <a:pt x="11006646" y="260164"/>
                  <a:pt x="11025352" y="502548"/>
                </a:cubicBezTo>
                <a:cubicBezTo>
                  <a:pt x="11044058" y="744932"/>
                  <a:pt x="10984857" y="798262"/>
                  <a:pt x="11025352" y="1036181"/>
                </a:cubicBezTo>
                <a:cubicBezTo>
                  <a:pt x="11065847" y="1274100"/>
                  <a:pt x="10998641" y="1324026"/>
                  <a:pt x="11025352" y="1554272"/>
                </a:cubicBezTo>
                <a:cubicBezTo>
                  <a:pt x="10851779" y="1595911"/>
                  <a:pt x="10591433" y="1498102"/>
                  <a:pt x="10445070" y="1554272"/>
                </a:cubicBezTo>
                <a:cubicBezTo>
                  <a:pt x="10298707" y="1610442"/>
                  <a:pt x="10133850" y="1525827"/>
                  <a:pt x="9975042" y="1554272"/>
                </a:cubicBezTo>
                <a:cubicBezTo>
                  <a:pt x="9816234" y="1582717"/>
                  <a:pt x="9781227" y="1543827"/>
                  <a:pt x="9615268" y="1554272"/>
                </a:cubicBezTo>
                <a:cubicBezTo>
                  <a:pt x="9449309" y="1564717"/>
                  <a:pt x="9062031" y="1488893"/>
                  <a:pt x="8814479" y="1554272"/>
                </a:cubicBezTo>
                <a:cubicBezTo>
                  <a:pt x="8566927" y="1619651"/>
                  <a:pt x="8398941" y="1484242"/>
                  <a:pt x="8123944" y="1554272"/>
                </a:cubicBezTo>
                <a:cubicBezTo>
                  <a:pt x="7848948" y="1624302"/>
                  <a:pt x="7880650" y="1506074"/>
                  <a:pt x="7653915" y="1554272"/>
                </a:cubicBezTo>
                <a:cubicBezTo>
                  <a:pt x="7427180" y="1602470"/>
                  <a:pt x="7382322" y="1547252"/>
                  <a:pt x="7183887" y="1554272"/>
                </a:cubicBezTo>
                <a:cubicBezTo>
                  <a:pt x="6985452" y="1561292"/>
                  <a:pt x="6774805" y="1513775"/>
                  <a:pt x="6603606" y="1554272"/>
                </a:cubicBezTo>
                <a:cubicBezTo>
                  <a:pt x="6432407" y="1594769"/>
                  <a:pt x="6182464" y="1524779"/>
                  <a:pt x="5802817" y="1554272"/>
                </a:cubicBezTo>
                <a:cubicBezTo>
                  <a:pt x="5423170" y="1583765"/>
                  <a:pt x="5525535" y="1532333"/>
                  <a:pt x="5443042" y="1554272"/>
                </a:cubicBezTo>
                <a:cubicBezTo>
                  <a:pt x="5360550" y="1576211"/>
                  <a:pt x="5136964" y="1525603"/>
                  <a:pt x="4862761" y="1554272"/>
                </a:cubicBezTo>
                <a:cubicBezTo>
                  <a:pt x="4588558" y="1582941"/>
                  <a:pt x="4662836" y="1520970"/>
                  <a:pt x="4502986" y="1554272"/>
                </a:cubicBezTo>
                <a:cubicBezTo>
                  <a:pt x="4343137" y="1587574"/>
                  <a:pt x="4087344" y="1479385"/>
                  <a:pt x="3702197" y="1554272"/>
                </a:cubicBezTo>
                <a:cubicBezTo>
                  <a:pt x="3317050" y="1629159"/>
                  <a:pt x="3344479" y="1472261"/>
                  <a:pt x="3011662" y="1554272"/>
                </a:cubicBezTo>
                <a:cubicBezTo>
                  <a:pt x="2678845" y="1636283"/>
                  <a:pt x="2408536" y="1511345"/>
                  <a:pt x="2210873" y="1554272"/>
                </a:cubicBezTo>
                <a:cubicBezTo>
                  <a:pt x="2013210" y="1597199"/>
                  <a:pt x="1723578" y="1498335"/>
                  <a:pt x="1520338" y="1554272"/>
                </a:cubicBezTo>
                <a:cubicBezTo>
                  <a:pt x="1317099" y="1610209"/>
                  <a:pt x="1190478" y="1500908"/>
                  <a:pt x="1050310" y="1554272"/>
                </a:cubicBezTo>
                <a:cubicBezTo>
                  <a:pt x="910142" y="1607636"/>
                  <a:pt x="710319" y="1504769"/>
                  <a:pt x="580282" y="1554272"/>
                </a:cubicBezTo>
                <a:cubicBezTo>
                  <a:pt x="450245" y="1603775"/>
                  <a:pt x="265779" y="1489913"/>
                  <a:pt x="0" y="1554272"/>
                </a:cubicBezTo>
                <a:cubicBezTo>
                  <a:pt x="-62584" y="1335420"/>
                  <a:pt x="48764" y="1162555"/>
                  <a:pt x="0" y="1005096"/>
                </a:cubicBezTo>
                <a:cubicBezTo>
                  <a:pt x="-48764" y="847637"/>
                  <a:pt x="47174" y="687905"/>
                  <a:pt x="0" y="518091"/>
                </a:cubicBezTo>
                <a:cubicBezTo>
                  <a:pt x="-47174" y="348278"/>
                  <a:pt x="59347" y="128827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fr-FR" sz="16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Nouveautés  :</a:t>
            </a:r>
          </a:p>
          <a:p>
            <a:pPr marL="285750" indent="-28575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est possible de </a:t>
            </a:r>
            <a:r>
              <a:rPr lang="fr-FR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filtrer les RDV par « Type d’actions » 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de limiter l’affichage des actions qu’aux Atelier, par exemple</a:t>
            </a:r>
          </a:p>
          <a:p>
            <a:pPr marL="285750" indent="-28575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fr-FR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Distinction des ODS actives et inactives : 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ODS inactives sont regroupées ensemble en haut de la liste des ODS  ; on identifie les ODS inactives par un affichage en gris clair</a:t>
            </a:r>
          </a:p>
          <a:p>
            <a:pPr marL="285750" indent="-28575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fr-FR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Distinction des Ressources actives et inactives : 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idem que pour les ODS</a:t>
            </a:r>
          </a:p>
        </p:txBody>
      </p:sp>
      <p:sp>
        <p:nvSpPr>
          <p:cNvPr id="2" name="Rectangle : avec coins arrondis en diagonale 1">
            <a:extLst>
              <a:ext uri="{FF2B5EF4-FFF2-40B4-BE49-F238E27FC236}">
                <a16:creationId xmlns:a16="http://schemas.microsoft.com/office/drawing/2014/main" id="{642AD653-1506-4F6E-A8A6-21AB4F9147F2}"/>
              </a:ext>
            </a:extLst>
          </p:cNvPr>
          <p:cNvSpPr/>
          <p:nvPr/>
        </p:nvSpPr>
        <p:spPr>
          <a:xfrm>
            <a:off x="510930" y="1181275"/>
            <a:ext cx="9517335" cy="494628"/>
          </a:xfrm>
          <a:prstGeom prst="round2DiagRect">
            <a:avLst/>
          </a:prstGeom>
          <a:solidFill>
            <a:schemeClr val="bg2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b="1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AGENDA COLLECTIF/ Filtres Type d’actions, ODS, Ressources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2568242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6BA767BD-F826-43ED-9F47-756CA72EEF7B}"/>
              </a:ext>
            </a:extLst>
          </p:cNvPr>
          <p:cNvCxnSpPr>
            <a:cxnSpLocks/>
          </p:cNvCxnSpPr>
          <p:nvPr/>
        </p:nvCxnSpPr>
        <p:spPr>
          <a:xfrm>
            <a:off x="551576" y="843814"/>
            <a:ext cx="9436044" cy="0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C1C18CD6-782F-4560-81A5-3E1B7AF2FED0}"/>
              </a:ext>
            </a:extLst>
          </p:cNvPr>
          <p:cNvSpPr txBox="1"/>
          <p:nvPr/>
        </p:nvSpPr>
        <p:spPr>
          <a:xfrm>
            <a:off x="451140" y="259039"/>
            <a:ext cx="8635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accent2"/>
                </a:solidFill>
              </a:rPr>
              <a:t>NOUVEAUTES SUR JUNGO / Au 25 avril</a:t>
            </a:r>
          </a:p>
        </p:txBody>
      </p:sp>
      <p:pic>
        <p:nvPicPr>
          <p:cNvPr id="8" name="Image 7" descr="Une image contenant jeu&#10;&#10;Description générée automatiquement">
            <a:extLst>
              <a:ext uri="{FF2B5EF4-FFF2-40B4-BE49-F238E27FC236}">
                <a16:creationId xmlns:a16="http://schemas.microsoft.com/office/drawing/2014/main" id="{9DA96F69-772A-4B86-85D9-8857FBCAEF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0248" y="194058"/>
            <a:ext cx="1099552" cy="706462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748FCAE0-5AE3-40CB-B7A8-6304A9E0D697}"/>
              </a:ext>
            </a:extLst>
          </p:cNvPr>
          <p:cNvSpPr txBox="1"/>
          <p:nvPr/>
        </p:nvSpPr>
        <p:spPr>
          <a:xfrm>
            <a:off x="551575" y="1971014"/>
            <a:ext cx="7257611" cy="1231106"/>
          </a:xfrm>
          <a:custGeom>
            <a:avLst/>
            <a:gdLst>
              <a:gd name="connsiteX0" fmla="*/ 0 w 7257611"/>
              <a:gd name="connsiteY0" fmla="*/ 0 h 1231106"/>
              <a:gd name="connsiteX1" fmla="*/ 340549 w 7257611"/>
              <a:gd name="connsiteY1" fmla="*/ 0 h 1231106"/>
              <a:gd name="connsiteX2" fmla="*/ 753675 w 7257611"/>
              <a:gd name="connsiteY2" fmla="*/ 0 h 1231106"/>
              <a:gd name="connsiteX3" fmla="*/ 1457105 w 7257611"/>
              <a:gd name="connsiteY3" fmla="*/ 0 h 1231106"/>
              <a:gd name="connsiteX4" fmla="*/ 2015383 w 7257611"/>
              <a:gd name="connsiteY4" fmla="*/ 0 h 1231106"/>
              <a:gd name="connsiteX5" fmla="*/ 2573661 w 7257611"/>
              <a:gd name="connsiteY5" fmla="*/ 0 h 1231106"/>
              <a:gd name="connsiteX6" fmla="*/ 2986786 w 7257611"/>
              <a:gd name="connsiteY6" fmla="*/ 0 h 1231106"/>
              <a:gd name="connsiteX7" fmla="*/ 3327336 w 7257611"/>
              <a:gd name="connsiteY7" fmla="*/ 0 h 1231106"/>
              <a:gd name="connsiteX8" fmla="*/ 3740461 w 7257611"/>
              <a:gd name="connsiteY8" fmla="*/ 0 h 1231106"/>
              <a:gd name="connsiteX9" fmla="*/ 4153587 w 7257611"/>
              <a:gd name="connsiteY9" fmla="*/ 0 h 1231106"/>
              <a:gd name="connsiteX10" fmla="*/ 4639288 w 7257611"/>
              <a:gd name="connsiteY10" fmla="*/ 0 h 1231106"/>
              <a:gd name="connsiteX11" fmla="*/ 5197566 w 7257611"/>
              <a:gd name="connsiteY11" fmla="*/ 0 h 1231106"/>
              <a:gd name="connsiteX12" fmla="*/ 5900996 w 7257611"/>
              <a:gd name="connsiteY12" fmla="*/ 0 h 1231106"/>
              <a:gd name="connsiteX13" fmla="*/ 6604426 w 7257611"/>
              <a:gd name="connsiteY13" fmla="*/ 0 h 1231106"/>
              <a:gd name="connsiteX14" fmla="*/ 7257611 w 7257611"/>
              <a:gd name="connsiteY14" fmla="*/ 0 h 1231106"/>
              <a:gd name="connsiteX15" fmla="*/ 7257611 w 7257611"/>
              <a:gd name="connsiteY15" fmla="*/ 410369 h 1231106"/>
              <a:gd name="connsiteX16" fmla="*/ 7257611 w 7257611"/>
              <a:gd name="connsiteY16" fmla="*/ 845359 h 1231106"/>
              <a:gd name="connsiteX17" fmla="*/ 7257611 w 7257611"/>
              <a:gd name="connsiteY17" fmla="*/ 1231106 h 1231106"/>
              <a:gd name="connsiteX18" fmla="*/ 6699333 w 7257611"/>
              <a:gd name="connsiteY18" fmla="*/ 1231106 h 1231106"/>
              <a:gd name="connsiteX19" fmla="*/ 6213632 w 7257611"/>
              <a:gd name="connsiteY19" fmla="*/ 1231106 h 1231106"/>
              <a:gd name="connsiteX20" fmla="*/ 5727930 w 7257611"/>
              <a:gd name="connsiteY20" fmla="*/ 1231106 h 1231106"/>
              <a:gd name="connsiteX21" fmla="*/ 5097076 w 7257611"/>
              <a:gd name="connsiteY21" fmla="*/ 1231106 h 1231106"/>
              <a:gd name="connsiteX22" fmla="*/ 4466222 w 7257611"/>
              <a:gd name="connsiteY22" fmla="*/ 1231106 h 1231106"/>
              <a:gd name="connsiteX23" fmla="*/ 3980520 w 7257611"/>
              <a:gd name="connsiteY23" fmla="*/ 1231106 h 1231106"/>
              <a:gd name="connsiteX24" fmla="*/ 3494819 w 7257611"/>
              <a:gd name="connsiteY24" fmla="*/ 1231106 h 1231106"/>
              <a:gd name="connsiteX25" fmla="*/ 3009117 w 7257611"/>
              <a:gd name="connsiteY25" fmla="*/ 1231106 h 1231106"/>
              <a:gd name="connsiteX26" fmla="*/ 2595992 w 7257611"/>
              <a:gd name="connsiteY26" fmla="*/ 1231106 h 1231106"/>
              <a:gd name="connsiteX27" fmla="*/ 1892562 w 7257611"/>
              <a:gd name="connsiteY27" fmla="*/ 1231106 h 1231106"/>
              <a:gd name="connsiteX28" fmla="*/ 1261708 w 7257611"/>
              <a:gd name="connsiteY28" fmla="*/ 1231106 h 1231106"/>
              <a:gd name="connsiteX29" fmla="*/ 776006 w 7257611"/>
              <a:gd name="connsiteY29" fmla="*/ 1231106 h 1231106"/>
              <a:gd name="connsiteX30" fmla="*/ 0 w 7257611"/>
              <a:gd name="connsiteY30" fmla="*/ 1231106 h 1231106"/>
              <a:gd name="connsiteX31" fmla="*/ 0 w 7257611"/>
              <a:gd name="connsiteY31" fmla="*/ 820737 h 1231106"/>
              <a:gd name="connsiteX32" fmla="*/ 0 w 7257611"/>
              <a:gd name="connsiteY32" fmla="*/ 410369 h 1231106"/>
              <a:gd name="connsiteX33" fmla="*/ 0 w 7257611"/>
              <a:gd name="connsiteY33" fmla="*/ 0 h 1231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7257611" h="1231106" extrusionOk="0">
                <a:moveTo>
                  <a:pt x="0" y="0"/>
                </a:moveTo>
                <a:cubicBezTo>
                  <a:pt x="129866" y="-20574"/>
                  <a:pt x="255789" y="28411"/>
                  <a:pt x="340549" y="0"/>
                </a:cubicBezTo>
                <a:cubicBezTo>
                  <a:pt x="425309" y="-28411"/>
                  <a:pt x="629366" y="48951"/>
                  <a:pt x="753675" y="0"/>
                </a:cubicBezTo>
                <a:cubicBezTo>
                  <a:pt x="877984" y="-48951"/>
                  <a:pt x="1316110" y="17885"/>
                  <a:pt x="1457105" y="0"/>
                </a:cubicBezTo>
                <a:cubicBezTo>
                  <a:pt x="1598100" y="-17885"/>
                  <a:pt x="1878635" y="23521"/>
                  <a:pt x="2015383" y="0"/>
                </a:cubicBezTo>
                <a:cubicBezTo>
                  <a:pt x="2152131" y="-23521"/>
                  <a:pt x="2457081" y="26852"/>
                  <a:pt x="2573661" y="0"/>
                </a:cubicBezTo>
                <a:cubicBezTo>
                  <a:pt x="2690241" y="-26852"/>
                  <a:pt x="2850148" y="5918"/>
                  <a:pt x="2986786" y="0"/>
                </a:cubicBezTo>
                <a:cubicBezTo>
                  <a:pt x="3123425" y="-5918"/>
                  <a:pt x="3183907" y="9996"/>
                  <a:pt x="3327336" y="0"/>
                </a:cubicBezTo>
                <a:cubicBezTo>
                  <a:pt x="3470765" y="-9996"/>
                  <a:pt x="3557499" y="31254"/>
                  <a:pt x="3740461" y="0"/>
                </a:cubicBezTo>
                <a:cubicBezTo>
                  <a:pt x="3923424" y="-31254"/>
                  <a:pt x="3999500" y="39444"/>
                  <a:pt x="4153587" y="0"/>
                </a:cubicBezTo>
                <a:cubicBezTo>
                  <a:pt x="4307674" y="-39444"/>
                  <a:pt x="4399671" y="34267"/>
                  <a:pt x="4639288" y="0"/>
                </a:cubicBezTo>
                <a:cubicBezTo>
                  <a:pt x="4878905" y="-34267"/>
                  <a:pt x="5063049" y="34794"/>
                  <a:pt x="5197566" y="0"/>
                </a:cubicBezTo>
                <a:cubicBezTo>
                  <a:pt x="5332083" y="-34794"/>
                  <a:pt x="5684926" y="34882"/>
                  <a:pt x="5900996" y="0"/>
                </a:cubicBezTo>
                <a:cubicBezTo>
                  <a:pt x="6117066" y="-34882"/>
                  <a:pt x="6267654" y="33170"/>
                  <a:pt x="6604426" y="0"/>
                </a:cubicBezTo>
                <a:cubicBezTo>
                  <a:pt x="6941198" y="-33170"/>
                  <a:pt x="6992471" y="38255"/>
                  <a:pt x="7257611" y="0"/>
                </a:cubicBezTo>
                <a:cubicBezTo>
                  <a:pt x="7274560" y="172888"/>
                  <a:pt x="7216738" y="313035"/>
                  <a:pt x="7257611" y="410369"/>
                </a:cubicBezTo>
                <a:cubicBezTo>
                  <a:pt x="7298484" y="507703"/>
                  <a:pt x="7212860" y="629751"/>
                  <a:pt x="7257611" y="845359"/>
                </a:cubicBezTo>
                <a:cubicBezTo>
                  <a:pt x="7302362" y="1060967"/>
                  <a:pt x="7213211" y="1150856"/>
                  <a:pt x="7257611" y="1231106"/>
                </a:cubicBezTo>
                <a:cubicBezTo>
                  <a:pt x="7042726" y="1260865"/>
                  <a:pt x="6900934" y="1221333"/>
                  <a:pt x="6699333" y="1231106"/>
                </a:cubicBezTo>
                <a:cubicBezTo>
                  <a:pt x="6497732" y="1240879"/>
                  <a:pt x="6313018" y="1203307"/>
                  <a:pt x="6213632" y="1231106"/>
                </a:cubicBezTo>
                <a:cubicBezTo>
                  <a:pt x="6114246" y="1258905"/>
                  <a:pt x="5861066" y="1175901"/>
                  <a:pt x="5727930" y="1231106"/>
                </a:cubicBezTo>
                <a:cubicBezTo>
                  <a:pt x="5594794" y="1286311"/>
                  <a:pt x="5387674" y="1157297"/>
                  <a:pt x="5097076" y="1231106"/>
                </a:cubicBezTo>
                <a:cubicBezTo>
                  <a:pt x="4806478" y="1304915"/>
                  <a:pt x="4611138" y="1216195"/>
                  <a:pt x="4466222" y="1231106"/>
                </a:cubicBezTo>
                <a:cubicBezTo>
                  <a:pt x="4321306" y="1246017"/>
                  <a:pt x="4095883" y="1174169"/>
                  <a:pt x="3980520" y="1231106"/>
                </a:cubicBezTo>
                <a:cubicBezTo>
                  <a:pt x="3865157" y="1288043"/>
                  <a:pt x="3618709" y="1228525"/>
                  <a:pt x="3494819" y="1231106"/>
                </a:cubicBezTo>
                <a:cubicBezTo>
                  <a:pt x="3370929" y="1233687"/>
                  <a:pt x="3202312" y="1183537"/>
                  <a:pt x="3009117" y="1231106"/>
                </a:cubicBezTo>
                <a:cubicBezTo>
                  <a:pt x="2815922" y="1278675"/>
                  <a:pt x="2707327" y="1194371"/>
                  <a:pt x="2595992" y="1231106"/>
                </a:cubicBezTo>
                <a:cubicBezTo>
                  <a:pt x="2484657" y="1267841"/>
                  <a:pt x="2072746" y="1200609"/>
                  <a:pt x="1892562" y="1231106"/>
                </a:cubicBezTo>
                <a:cubicBezTo>
                  <a:pt x="1712378" y="1261603"/>
                  <a:pt x="1388448" y="1208325"/>
                  <a:pt x="1261708" y="1231106"/>
                </a:cubicBezTo>
                <a:cubicBezTo>
                  <a:pt x="1134968" y="1253887"/>
                  <a:pt x="893889" y="1186270"/>
                  <a:pt x="776006" y="1231106"/>
                </a:cubicBezTo>
                <a:cubicBezTo>
                  <a:pt x="658123" y="1275942"/>
                  <a:pt x="244574" y="1223543"/>
                  <a:pt x="0" y="1231106"/>
                </a:cubicBezTo>
                <a:cubicBezTo>
                  <a:pt x="-31589" y="1027719"/>
                  <a:pt x="36499" y="1015576"/>
                  <a:pt x="0" y="820737"/>
                </a:cubicBezTo>
                <a:cubicBezTo>
                  <a:pt x="-36499" y="625898"/>
                  <a:pt x="27497" y="550774"/>
                  <a:pt x="0" y="410369"/>
                </a:cubicBezTo>
                <a:cubicBezTo>
                  <a:pt x="-27497" y="269964"/>
                  <a:pt x="4100" y="192250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Lors de la création d’une tâche, </a:t>
            </a:r>
            <a:r>
              <a:rPr lang="fr-FR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vous pouvez lier un Entrepreneur à cette tâche.</a:t>
            </a:r>
          </a:p>
          <a:p>
            <a:pPr algn="just">
              <a:spcAft>
                <a:spcPts val="600"/>
              </a:spcAft>
            </a:pPr>
            <a:r>
              <a:rPr lang="fr-FR" sz="16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Nouveauté : 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Lors de la sélection d’un Entrepreneur dans le champ « entrepreneur lié », </a:t>
            </a:r>
            <a:r>
              <a:rPr lang="fr-FR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apparaît au dessus, un bouton « fiche entrepreneur ». </a:t>
            </a:r>
          </a:p>
          <a:p>
            <a:pPr algn="just">
              <a:spcAft>
                <a:spcPts val="600"/>
              </a:spcAft>
            </a:pPr>
            <a:r>
              <a:rPr lang="fr-FR" sz="16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Cliquer sur le bouton -&gt; renvoie à la fiche de l’entrepreneur concerné par la tâche.</a:t>
            </a:r>
          </a:p>
        </p:txBody>
      </p:sp>
      <p:sp>
        <p:nvSpPr>
          <p:cNvPr id="2" name="Rectangle : avec coins arrondis en diagonale 1">
            <a:extLst>
              <a:ext uri="{FF2B5EF4-FFF2-40B4-BE49-F238E27FC236}">
                <a16:creationId xmlns:a16="http://schemas.microsoft.com/office/drawing/2014/main" id="{642AD653-1506-4F6E-A8A6-21AB4F9147F2}"/>
              </a:ext>
            </a:extLst>
          </p:cNvPr>
          <p:cNvSpPr/>
          <p:nvPr/>
        </p:nvSpPr>
        <p:spPr>
          <a:xfrm>
            <a:off x="551575" y="1371825"/>
            <a:ext cx="9540691" cy="494628"/>
          </a:xfrm>
          <a:prstGeom prst="round2DiagRect">
            <a:avLst/>
          </a:prstGeom>
          <a:solidFill>
            <a:schemeClr val="bg2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b="1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TÂCHE/ Lien vers la fiche entrepreneur</a:t>
            </a:r>
            <a:endParaRPr lang="fr-FR" sz="2400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F840B01-D311-4A9E-A41E-7C1FC449A037}"/>
              </a:ext>
            </a:extLst>
          </p:cNvPr>
          <p:cNvSpPr txBox="1"/>
          <p:nvPr/>
        </p:nvSpPr>
        <p:spPr>
          <a:xfrm>
            <a:off x="551575" y="3759853"/>
            <a:ext cx="3696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00B050"/>
                </a:solidFill>
              </a:rPr>
              <a:t>Tâche/ Chois d’une tâche dans le tableau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1A0FDD03-3CDE-4BD2-A44D-C0F47A7EDD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976" y="4147441"/>
            <a:ext cx="6809190" cy="2481021"/>
          </a:xfrm>
          <a:prstGeom prst="rect">
            <a:avLst/>
          </a:prstGeom>
          <a:ln>
            <a:solidFill>
              <a:srgbClr val="2F479E"/>
            </a:solidFill>
          </a:ln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C7791818-E36E-4A24-8D85-4867243D8C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25430" y="2872821"/>
            <a:ext cx="3933672" cy="3787800"/>
          </a:xfrm>
          <a:prstGeom prst="rect">
            <a:avLst/>
          </a:prstGeom>
          <a:ln>
            <a:solidFill>
              <a:srgbClr val="2F479E"/>
            </a:solidFill>
          </a:ln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599C474F-4710-443F-B2BA-9B8C12C98AE6}"/>
              </a:ext>
            </a:extLst>
          </p:cNvPr>
          <p:cNvSpPr txBox="1"/>
          <p:nvPr/>
        </p:nvSpPr>
        <p:spPr>
          <a:xfrm>
            <a:off x="7993152" y="2477561"/>
            <a:ext cx="3696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00B050"/>
                </a:solidFill>
              </a:rPr>
              <a:t>Entrepreneur/ </a:t>
            </a:r>
          </a:p>
        </p:txBody>
      </p: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C8C7435D-FD2B-4C6F-BAD1-532FDA013970}"/>
              </a:ext>
            </a:extLst>
          </p:cNvPr>
          <p:cNvCxnSpPr/>
          <p:nvPr/>
        </p:nvCxnSpPr>
        <p:spPr>
          <a:xfrm>
            <a:off x="7609490" y="5538951"/>
            <a:ext cx="452878" cy="0"/>
          </a:xfrm>
          <a:prstGeom prst="straightConnector1">
            <a:avLst/>
          </a:prstGeom>
          <a:ln w="508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57195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6BA767BD-F826-43ED-9F47-756CA72EEF7B}"/>
              </a:ext>
            </a:extLst>
          </p:cNvPr>
          <p:cNvCxnSpPr>
            <a:cxnSpLocks/>
          </p:cNvCxnSpPr>
          <p:nvPr/>
        </p:nvCxnSpPr>
        <p:spPr>
          <a:xfrm>
            <a:off x="551576" y="843814"/>
            <a:ext cx="9436044" cy="0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C1C18CD6-782F-4560-81A5-3E1B7AF2FED0}"/>
              </a:ext>
            </a:extLst>
          </p:cNvPr>
          <p:cNvSpPr txBox="1"/>
          <p:nvPr/>
        </p:nvSpPr>
        <p:spPr>
          <a:xfrm>
            <a:off x="451140" y="259039"/>
            <a:ext cx="8635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accent2"/>
                </a:solidFill>
              </a:rPr>
              <a:t>NOUVEAUTES SUR JUNGO / Au 25 avril</a:t>
            </a:r>
          </a:p>
        </p:txBody>
      </p:sp>
      <p:pic>
        <p:nvPicPr>
          <p:cNvPr id="8" name="Image 7" descr="Une image contenant jeu&#10;&#10;Description générée automatiquement">
            <a:extLst>
              <a:ext uri="{FF2B5EF4-FFF2-40B4-BE49-F238E27FC236}">
                <a16:creationId xmlns:a16="http://schemas.microsoft.com/office/drawing/2014/main" id="{9DA96F69-772A-4B86-85D9-8857FBCAEF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0248" y="194058"/>
            <a:ext cx="1099552" cy="706462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748FCAE0-5AE3-40CB-B7A8-6304A9E0D697}"/>
              </a:ext>
            </a:extLst>
          </p:cNvPr>
          <p:cNvSpPr txBox="1"/>
          <p:nvPr/>
        </p:nvSpPr>
        <p:spPr>
          <a:xfrm>
            <a:off x="551576" y="2265304"/>
            <a:ext cx="2811734" cy="1323439"/>
          </a:xfrm>
          <a:custGeom>
            <a:avLst/>
            <a:gdLst>
              <a:gd name="connsiteX0" fmla="*/ 0 w 2811734"/>
              <a:gd name="connsiteY0" fmla="*/ 0 h 1323439"/>
              <a:gd name="connsiteX1" fmla="*/ 477995 w 2811734"/>
              <a:gd name="connsiteY1" fmla="*/ 0 h 1323439"/>
              <a:gd name="connsiteX2" fmla="*/ 984107 w 2811734"/>
              <a:gd name="connsiteY2" fmla="*/ 0 h 1323439"/>
              <a:gd name="connsiteX3" fmla="*/ 1602688 w 2811734"/>
              <a:gd name="connsiteY3" fmla="*/ 0 h 1323439"/>
              <a:gd name="connsiteX4" fmla="*/ 2165035 w 2811734"/>
              <a:gd name="connsiteY4" fmla="*/ 0 h 1323439"/>
              <a:gd name="connsiteX5" fmla="*/ 2811734 w 2811734"/>
              <a:gd name="connsiteY5" fmla="*/ 0 h 1323439"/>
              <a:gd name="connsiteX6" fmla="*/ 2811734 w 2811734"/>
              <a:gd name="connsiteY6" fmla="*/ 414678 h 1323439"/>
              <a:gd name="connsiteX7" fmla="*/ 2811734 w 2811734"/>
              <a:gd name="connsiteY7" fmla="*/ 816121 h 1323439"/>
              <a:gd name="connsiteX8" fmla="*/ 2811734 w 2811734"/>
              <a:gd name="connsiteY8" fmla="*/ 1323439 h 1323439"/>
              <a:gd name="connsiteX9" fmla="*/ 2221270 w 2811734"/>
              <a:gd name="connsiteY9" fmla="*/ 1323439 h 1323439"/>
              <a:gd name="connsiteX10" fmla="*/ 1658923 w 2811734"/>
              <a:gd name="connsiteY10" fmla="*/ 1323439 h 1323439"/>
              <a:gd name="connsiteX11" fmla="*/ 1096576 w 2811734"/>
              <a:gd name="connsiteY11" fmla="*/ 1323439 h 1323439"/>
              <a:gd name="connsiteX12" fmla="*/ 590464 w 2811734"/>
              <a:gd name="connsiteY12" fmla="*/ 1323439 h 1323439"/>
              <a:gd name="connsiteX13" fmla="*/ 0 w 2811734"/>
              <a:gd name="connsiteY13" fmla="*/ 1323439 h 1323439"/>
              <a:gd name="connsiteX14" fmla="*/ 0 w 2811734"/>
              <a:gd name="connsiteY14" fmla="*/ 895527 h 1323439"/>
              <a:gd name="connsiteX15" fmla="*/ 0 w 2811734"/>
              <a:gd name="connsiteY15" fmla="*/ 480850 h 1323439"/>
              <a:gd name="connsiteX16" fmla="*/ 0 w 2811734"/>
              <a:gd name="connsiteY16" fmla="*/ 0 h 1323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811734" h="1323439" extrusionOk="0">
                <a:moveTo>
                  <a:pt x="0" y="0"/>
                </a:moveTo>
                <a:cubicBezTo>
                  <a:pt x="170121" y="-54191"/>
                  <a:pt x="292909" y="39966"/>
                  <a:pt x="477995" y="0"/>
                </a:cubicBezTo>
                <a:cubicBezTo>
                  <a:pt x="663081" y="-39966"/>
                  <a:pt x="817036" y="7000"/>
                  <a:pt x="984107" y="0"/>
                </a:cubicBezTo>
                <a:cubicBezTo>
                  <a:pt x="1151178" y="-7000"/>
                  <a:pt x="1328752" y="65318"/>
                  <a:pt x="1602688" y="0"/>
                </a:cubicBezTo>
                <a:cubicBezTo>
                  <a:pt x="1876624" y="-65318"/>
                  <a:pt x="1933270" y="34629"/>
                  <a:pt x="2165035" y="0"/>
                </a:cubicBezTo>
                <a:cubicBezTo>
                  <a:pt x="2396800" y="-34629"/>
                  <a:pt x="2628530" y="70473"/>
                  <a:pt x="2811734" y="0"/>
                </a:cubicBezTo>
                <a:cubicBezTo>
                  <a:pt x="2856602" y="117102"/>
                  <a:pt x="2809220" y="326945"/>
                  <a:pt x="2811734" y="414678"/>
                </a:cubicBezTo>
                <a:cubicBezTo>
                  <a:pt x="2814248" y="502411"/>
                  <a:pt x="2767865" y="731813"/>
                  <a:pt x="2811734" y="816121"/>
                </a:cubicBezTo>
                <a:cubicBezTo>
                  <a:pt x="2855603" y="900429"/>
                  <a:pt x="2804528" y="1082088"/>
                  <a:pt x="2811734" y="1323439"/>
                </a:cubicBezTo>
                <a:cubicBezTo>
                  <a:pt x="2570338" y="1332875"/>
                  <a:pt x="2412874" y="1314239"/>
                  <a:pt x="2221270" y="1323439"/>
                </a:cubicBezTo>
                <a:cubicBezTo>
                  <a:pt x="2029666" y="1332639"/>
                  <a:pt x="1813028" y="1275982"/>
                  <a:pt x="1658923" y="1323439"/>
                </a:cubicBezTo>
                <a:cubicBezTo>
                  <a:pt x="1504818" y="1370896"/>
                  <a:pt x="1235950" y="1275287"/>
                  <a:pt x="1096576" y="1323439"/>
                </a:cubicBezTo>
                <a:cubicBezTo>
                  <a:pt x="957202" y="1371591"/>
                  <a:pt x="769514" y="1294193"/>
                  <a:pt x="590464" y="1323439"/>
                </a:cubicBezTo>
                <a:cubicBezTo>
                  <a:pt x="411414" y="1352685"/>
                  <a:pt x="187238" y="1264319"/>
                  <a:pt x="0" y="1323439"/>
                </a:cubicBezTo>
                <a:cubicBezTo>
                  <a:pt x="-5646" y="1144267"/>
                  <a:pt x="6578" y="993207"/>
                  <a:pt x="0" y="895527"/>
                </a:cubicBezTo>
                <a:cubicBezTo>
                  <a:pt x="-6578" y="797847"/>
                  <a:pt x="17289" y="682833"/>
                  <a:pt x="0" y="480850"/>
                </a:cubicBezTo>
                <a:cubicBezTo>
                  <a:pt x="-17289" y="278867"/>
                  <a:pt x="35799" y="239188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16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Nouveauté : 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Possibilité de filtrer sur les </a:t>
            </a:r>
            <a:r>
              <a:rPr lang="fr-FR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 Dates création des fiches Entrepreneur » 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d’afficher la données dans une extraction.</a:t>
            </a:r>
          </a:p>
        </p:txBody>
      </p:sp>
      <p:sp>
        <p:nvSpPr>
          <p:cNvPr id="2" name="Rectangle : avec coins arrondis en diagonale 1">
            <a:extLst>
              <a:ext uri="{FF2B5EF4-FFF2-40B4-BE49-F238E27FC236}">
                <a16:creationId xmlns:a16="http://schemas.microsoft.com/office/drawing/2014/main" id="{642AD653-1506-4F6E-A8A6-21AB4F9147F2}"/>
              </a:ext>
            </a:extLst>
          </p:cNvPr>
          <p:cNvSpPr/>
          <p:nvPr/>
        </p:nvSpPr>
        <p:spPr>
          <a:xfrm>
            <a:off x="551575" y="1371825"/>
            <a:ext cx="7772617" cy="494628"/>
          </a:xfrm>
          <a:prstGeom prst="round2DiagRect">
            <a:avLst/>
          </a:prstGeom>
          <a:solidFill>
            <a:schemeClr val="bg2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b="1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REQUETE/ Intégration « Date création fiche entrepreneur »</a:t>
            </a:r>
            <a:endParaRPr lang="fr-FR" sz="2400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F840B01-D311-4A9E-A41E-7C1FC449A037}"/>
              </a:ext>
            </a:extLst>
          </p:cNvPr>
          <p:cNvSpPr txBox="1"/>
          <p:nvPr/>
        </p:nvSpPr>
        <p:spPr>
          <a:xfrm>
            <a:off x="4332778" y="2320893"/>
            <a:ext cx="22917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00B050"/>
                </a:solidFill>
              </a:rPr>
              <a:t>Tableaux libres/ Filtre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55412200-AB7F-4373-8780-DE90AFFC11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7883" y="2666240"/>
            <a:ext cx="3812738" cy="3347946"/>
          </a:xfrm>
          <a:prstGeom prst="rect">
            <a:avLst/>
          </a:prstGeom>
          <a:ln>
            <a:solidFill>
              <a:srgbClr val="2F479E"/>
            </a:solidFill>
          </a:ln>
        </p:spPr>
      </p:pic>
    </p:spTree>
    <p:extLst>
      <p:ext uri="{BB962C8B-B14F-4D97-AF65-F5344CB8AC3E}">
        <p14:creationId xmlns:p14="http://schemas.microsoft.com/office/powerpoint/2010/main" val="1574508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6BA767BD-F826-43ED-9F47-756CA72EEF7B}"/>
              </a:ext>
            </a:extLst>
          </p:cNvPr>
          <p:cNvCxnSpPr>
            <a:cxnSpLocks/>
          </p:cNvCxnSpPr>
          <p:nvPr/>
        </p:nvCxnSpPr>
        <p:spPr>
          <a:xfrm>
            <a:off x="551576" y="843814"/>
            <a:ext cx="9436044" cy="0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C1C18CD6-782F-4560-81A5-3E1B7AF2FED0}"/>
              </a:ext>
            </a:extLst>
          </p:cNvPr>
          <p:cNvSpPr txBox="1"/>
          <p:nvPr/>
        </p:nvSpPr>
        <p:spPr>
          <a:xfrm>
            <a:off x="451140" y="259039"/>
            <a:ext cx="8635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accent2"/>
                </a:solidFill>
              </a:rPr>
              <a:t>NOUVEAUTES SUR JUNGO / Au 25 avril</a:t>
            </a:r>
          </a:p>
        </p:txBody>
      </p:sp>
      <p:pic>
        <p:nvPicPr>
          <p:cNvPr id="8" name="Image 7" descr="Une image contenant jeu&#10;&#10;Description générée automatiquement">
            <a:extLst>
              <a:ext uri="{FF2B5EF4-FFF2-40B4-BE49-F238E27FC236}">
                <a16:creationId xmlns:a16="http://schemas.microsoft.com/office/drawing/2014/main" id="{9DA96F69-772A-4B86-85D9-8857FBCAEF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0248" y="194058"/>
            <a:ext cx="1099552" cy="706462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748FCAE0-5AE3-40CB-B7A8-6304A9E0D697}"/>
              </a:ext>
            </a:extLst>
          </p:cNvPr>
          <p:cNvSpPr txBox="1"/>
          <p:nvPr/>
        </p:nvSpPr>
        <p:spPr>
          <a:xfrm>
            <a:off x="510930" y="1891668"/>
            <a:ext cx="11025352" cy="1785104"/>
          </a:xfrm>
          <a:custGeom>
            <a:avLst/>
            <a:gdLst>
              <a:gd name="connsiteX0" fmla="*/ 0 w 11025352"/>
              <a:gd name="connsiteY0" fmla="*/ 0 h 1785104"/>
              <a:gd name="connsiteX1" fmla="*/ 249521 w 11025352"/>
              <a:gd name="connsiteY1" fmla="*/ 0 h 1785104"/>
              <a:gd name="connsiteX2" fmla="*/ 609296 w 11025352"/>
              <a:gd name="connsiteY2" fmla="*/ 0 h 1785104"/>
              <a:gd name="connsiteX3" fmla="*/ 1410084 w 11025352"/>
              <a:gd name="connsiteY3" fmla="*/ 0 h 1785104"/>
              <a:gd name="connsiteX4" fmla="*/ 1990366 w 11025352"/>
              <a:gd name="connsiteY4" fmla="*/ 0 h 1785104"/>
              <a:gd name="connsiteX5" fmla="*/ 2570648 w 11025352"/>
              <a:gd name="connsiteY5" fmla="*/ 0 h 1785104"/>
              <a:gd name="connsiteX6" fmla="*/ 2930423 w 11025352"/>
              <a:gd name="connsiteY6" fmla="*/ 0 h 1785104"/>
              <a:gd name="connsiteX7" fmla="*/ 3179944 w 11025352"/>
              <a:gd name="connsiteY7" fmla="*/ 0 h 1785104"/>
              <a:gd name="connsiteX8" fmla="*/ 3539718 w 11025352"/>
              <a:gd name="connsiteY8" fmla="*/ 0 h 1785104"/>
              <a:gd name="connsiteX9" fmla="*/ 3899493 w 11025352"/>
              <a:gd name="connsiteY9" fmla="*/ 0 h 1785104"/>
              <a:gd name="connsiteX10" fmla="*/ 4369521 w 11025352"/>
              <a:gd name="connsiteY10" fmla="*/ 0 h 1785104"/>
              <a:gd name="connsiteX11" fmla="*/ 4949803 w 11025352"/>
              <a:gd name="connsiteY11" fmla="*/ 0 h 1785104"/>
              <a:gd name="connsiteX12" fmla="*/ 5750591 w 11025352"/>
              <a:gd name="connsiteY12" fmla="*/ 0 h 1785104"/>
              <a:gd name="connsiteX13" fmla="*/ 6551380 w 11025352"/>
              <a:gd name="connsiteY13" fmla="*/ 0 h 1785104"/>
              <a:gd name="connsiteX14" fmla="*/ 7352169 w 11025352"/>
              <a:gd name="connsiteY14" fmla="*/ 0 h 1785104"/>
              <a:gd name="connsiteX15" fmla="*/ 7932451 w 11025352"/>
              <a:gd name="connsiteY15" fmla="*/ 0 h 1785104"/>
              <a:gd name="connsiteX16" fmla="*/ 8512732 w 11025352"/>
              <a:gd name="connsiteY16" fmla="*/ 0 h 1785104"/>
              <a:gd name="connsiteX17" fmla="*/ 8872507 w 11025352"/>
              <a:gd name="connsiteY17" fmla="*/ 0 h 1785104"/>
              <a:gd name="connsiteX18" fmla="*/ 9673296 w 11025352"/>
              <a:gd name="connsiteY18" fmla="*/ 0 h 1785104"/>
              <a:gd name="connsiteX19" fmla="*/ 10363831 w 11025352"/>
              <a:gd name="connsiteY19" fmla="*/ 0 h 1785104"/>
              <a:gd name="connsiteX20" fmla="*/ 11025352 w 11025352"/>
              <a:gd name="connsiteY20" fmla="*/ 0 h 1785104"/>
              <a:gd name="connsiteX21" fmla="*/ 11025352 w 11025352"/>
              <a:gd name="connsiteY21" fmla="*/ 577184 h 1785104"/>
              <a:gd name="connsiteX22" fmla="*/ 11025352 w 11025352"/>
              <a:gd name="connsiteY22" fmla="*/ 1190069 h 1785104"/>
              <a:gd name="connsiteX23" fmla="*/ 11025352 w 11025352"/>
              <a:gd name="connsiteY23" fmla="*/ 1785104 h 1785104"/>
              <a:gd name="connsiteX24" fmla="*/ 10445070 w 11025352"/>
              <a:gd name="connsiteY24" fmla="*/ 1785104 h 1785104"/>
              <a:gd name="connsiteX25" fmla="*/ 9975042 w 11025352"/>
              <a:gd name="connsiteY25" fmla="*/ 1785104 h 1785104"/>
              <a:gd name="connsiteX26" fmla="*/ 9615268 w 11025352"/>
              <a:gd name="connsiteY26" fmla="*/ 1785104 h 1785104"/>
              <a:gd name="connsiteX27" fmla="*/ 8814479 w 11025352"/>
              <a:gd name="connsiteY27" fmla="*/ 1785104 h 1785104"/>
              <a:gd name="connsiteX28" fmla="*/ 8123944 w 11025352"/>
              <a:gd name="connsiteY28" fmla="*/ 1785104 h 1785104"/>
              <a:gd name="connsiteX29" fmla="*/ 7653915 w 11025352"/>
              <a:gd name="connsiteY29" fmla="*/ 1785104 h 1785104"/>
              <a:gd name="connsiteX30" fmla="*/ 7183887 w 11025352"/>
              <a:gd name="connsiteY30" fmla="*/ 1785104 h 1785104"/>
              <a:gd name="connsiteX31" fmla="*/ 6603606 w 11025352"/>
              <a:gd name="connsiteY31" fmla="*/ 1785104 h 1785104"/>
              <a:gd name="connsiteX32" fmla="*/ 5802817 w 11025352"/>
              <a:gd name="connsiteY32" fmla="*/ 1785104 h 1785104"/>
              <a:gd name="connsiteX33" fmla="*/ 5443042 w 11025352"/>
              <a:gd name="connsiteY33" fmla="*/ 1785104 h 1785104"/>
              <a:gd name="connsiteX34" fmla="*/ 4862761 w 11025352"/>
              <a:gd name="connsiteY34" fmla="*/ 1785104 h 1785104"/>
              <a:gd name="connsiteX35" fmla="*/ 4502986 w 11025352"/>
              <a:gd name="connsiteY35" fmla="*/ 1785104 h 1785104"/>
              <a:gd name="connsiteX36" fmla="*/ 3702197 w 11025352"/>
              <a:gd name="connsiteY36" fmla="*/ 1785104 h 1785104"/>
              <a:gd name="connsiteX37" fmla="*/ 3011662 w 11025352"/>
              <a:gd name="connsiteY37" fmla="*/ 1785104 h 1785104"/>
              <a:gd name="connsiteX38" fmla="*/ 2210873 w 11025352"/>
              <a:gd name="connsiteY38" fmla="*/ 1785104 h 1785104"/>
              <a:gd name="connsiteX39" fmla="*/ 1520338 w 11025352"/>
              <a:gd name="connsiteY39" fmla="*/ 1785104 h 1785104"/>
              <a:gd name="connsiteX40" fmla="*/ 1050310 w 11025352"/>
              <a:gd name="connsiteY40" fmla="*/ 1785104 h 1785104"/>
              <a:gd name="connsiteX41" fmla="*/ 580282 w 11025352"/>
              <a:gd name="connsiteY41" fmla="*/ 1785104 h 1785104"/>
              <a:gd name="connsiteX42" fmla="*/ 0 w 11025352"/>
              <a:gd name="connsiteY42" fmla="*/ 1785104 h 1785104"/>
              <a:gd name="connsiteX43" fmla="*/ 0 w 11025352"/>
              <a:gd name="connsiteY43" fmla="*/ 1154367 h 1785104"/>
              <a:gd name="connsiteX44" fmla="*/ 0 w 11025352"/>
              <a:gd name="connsiteY44" fmla="*/ 595035 h 1785104"/>
              <a:gd name="connsiteX45" fmla="*/ 0 w 11025352"/>
              <a:gd name="connsiteY45" fmla="*/ 0 h 1785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025352" h="1785104" extrusionOk="0">
                <a:moveTo>
                  <a:pt x="0" y="0"/>
                </a:moveTo>
                <a:cubicBezTo>
                  <a:pt x="105049" y="-16509"/>
                  <a:pt x="181997" y="4931"/>
                  <a:pt x="249521" y="0"/>
                </a:cubicBezTo>
                <a:cubicBezTo>
                  <a:pt x="317045" y="-4931"/>
                  <a:pt x="500674" y="33797"/>
                  <a:pt x="609296" y="0"/>
                </a:cubicBezTo>
                <a:cubicBezTo>
                  <a:pt x="717919" y="-33797"/>
                  <a:pt x="1172499" y="78320"/>
                  <a:pt x="1410084" y="0"/>
                </a:cubicBezTo>
                <a:cubicBezTo>
                  <a:pt x="1647669" y="-78320"/>
                  <a:pt x="1802516" y="45050"/>
                  <a:pt x="1990366" y="0"/>
                </a:cubicBezTo>
                <a:cubicBezTo>
                  <a:pt x="2178216" y="-45050"/>
                  <a:pt x="2386400" y="33607"/>
                  <a:pt x="2570648" y="0"/>
                </a:cubicBezTo>
                <a:cubicBezTo>
                  <a:pt x="2754896" y="-33607"/>
                  <a:pt x="2763599" y="5156"/>
                  <a:pt x="2930423" y="0"/>
                </a:cubicBezTo>
                <a:cubicBezTo>
                  <a:pt x="3097248" y="-5156"/>
                  <a:pt x="3073786" y="20291"/>
                  <a:pt x="3179944" y="0"/>
                </a:cubicBezTo>
                <a:cubicBezTo>
                  <a:pt x="3286102" y="-20291"/>
                  <a:pt x="3403118" y="32748"/>
                  <a:pt x="3539718" y="0"/>
                </a:cubicBezTo>
                <a:cubicBezTo>
                  <a:pt x="3676318" y="-32748"/>
                  <a:pt x="3744313" y="13075"/>
                  <a:pt x="3899493" y="0"/>
                </a:cubicBezTo>
                <a:cubicBezTo>
                  <a:pt x="4054674" y="-13075"/>
                  <a:pt x="4147456" y="12477"/>
                  <a:pt x="4369521" y="0"/>
                </a:cubicBezTo>
                <a:cubicBezTo>
                  <a:pt x="4591586" y="-12477"/>
                  <a:pt x="4711981" y="49040"/>
                  <a:pt x="4949803" y="0"/>
                </a:cubicBezTo>
                <a:cubicBezTo>
                  <a:pt x="5187625" y="-49040"/>
                  <a:pt x="5556523" y="9270"/>
                  <a:pt x="5750591" y="0"/>
                </a:cubicBezTo>
                <a:cubicBezTo>
                  <a:pt x="5944659" y="-9270"/>
                  <a:pt x="6388772" y="85119"/>
                  <a:pt x="6551380" y="0"/>
                </a:cubicBezTo>
                <a:cubicBezTo>
                  <a:pt x="6713988" y="-85119"/>
                  <a:pt x="7024069" y="1727"/>
                  <a:pt x="7352169" y="0"/>
                </a:cubicBezTo>
                <a:cubicBezTo>
                  <a:pt x="7680269" y="-1727"/>
                  <a:pt x="7676760" y="33495"/>
                  <a:pt x="7932451" y="0"/>
                </a:cubicBezTo>
                <a:cubicBezTo>
                  <a:pt x="8188142" y="-33495"/>
                  <a:pt x="8276560" y="8591"/>
                  <a:pt x="8512732" y="0"/>
                </a:cubicBezTo>
                <a:cubicBezTo>
                  <a:pt x="8748904" y="-8591"/>
                  <a:pt x="8700063" y="1305"/>
                  <a:pt x="8872507" y="0"/>
                </a:cubicBezTo>
                <a:cubicBezTo>
                  <a:pt x="9044951" y="-1305"/>
                  <a:pt x="9303539" y="25814"/>
                  <a:pt x="9673296" y="0"/>
                </a:cubicBezTo>
                <a:cubicBezTo>
                  <a:pt x="10043053" y="-25814"/>
                  <a:pt x="10162678" y="73931"/>
                  <a:pt x="10363831" y="0"/>
                </a:cubicBezTo>
                <a:cubicBezTo>
                  <a:pt x="10564984" y="-73931"/>
                  <a:pt x="10723245" y="29345"/>
                  <a:pt x="11025352" y="0"/>
                </a:cubicBezTo>
                <a:cubicBezTo>
                  <a:pt x="11052839" y="252817"/>
                  <a:pt x="11006271" y="415478"/>
                  <a:pt x="11025352" y="577184"/>
                </a:cubicBezTo>
                <a:cubicBezTo>
                  <a:pt x="11044433" y="738890"/>
                  <a:pt x="11009350" y="960144"/>
                  <a:pt x="11025352" y="1190069"/>
                </a:cubicBezTo>
                <a:cubicBezTo>
                  <a:pt x="11041354" y="1419995"/>
                  <a:pt x="10961670" y="1655290"/>
                  <a:pt x="11025352" y="1785104"/>
                </a:cubicBezTo>
                <a:cubicBezTo>
                  <a:pt x="10851779" y="1826743"/>
                  <a:pt x="10591433" y="1728934"/>
                  <a:pt x="10445070" y="1785104"/>
                </a:cubicBezTo>
                <a:cubicBezTo>
                  <a:pt x="10298707" y="1841274"/>
                  <a:pt x="10133850" y="1756659"/>
                  <a:pt x="9975042" y="1785104"/>
                </a:cubicBezTo>
                <a:cubicBezTo>
                  <a:pt x="9816234" y="1813549"/>
                  <a:pt x="9781227" y="1774659"/>
                  <a:pt x="9615268" y="1785104"/>
                </a:cubicBezTo>
                <a:cubicBezTo>
                  <a:pt x="9449309" y="1795549"/>
                  <a:pt x="9062031" y="1719725"/>
                  <a:pt x="8814479" y="1785104"/>
                </a:cubicBezTo>
                <a:cubicBezTo>
                  <a:pt x="8566927" y="1850483"/>
                  <a:pt x="8398941" y="1715074"/>
                  <a:pt x="8123944" y="1785104"/>
                </a:cubicBezTo>
                <a:cubicBezTo>
                  <a:pt x="7848948" y="1855134"/>
                  <a:pt x="7880650" y="1736906"/>
                  <a:pt x="7653915" y="1785104"/>
                </a:cubicBezTo>
                <a:cubicBezTo>
                  <a:pt x="7427180" y="1833302"/>
                  <a:pt x="7382322" y="1778084"/>
                  <a:pt x="7183887" y="1785104"/>
                </a:cubicBezTo>
                <a:cubicBezTo>
                  <a:pt x="6985452" y="1792124"/>
                  <a:pt x="6774805" y="1744607"/>
                  <a:pt x="6603606" y="1785104"/>
                </a:cubicBezTo>
                <a:cubicBezTo>
                  <a:pt x="6432407" y="1825601"/>
                  <a:pt x="6182464" y="1755611"/>
                  <a:pt x="5802817" y="1785104"/>
                </a:cubicBezTo>
                <a:cubicBezTo>
                  <a:pt x="5423170" y="1814597"/>
                  <a:pt x="5525535" y="1763165"/>
                  <a:pt x="5443042" y="1785104"/>
                </a:cubicBezTo>
                <a:cubicBezTo>
                  <a:pt x="5360550" y="1807043"/>
                  <a:pt x="5136964" y="1756435"/>
                  <a:pt x="4862761" y="1785104"/>
                </a:cubicBezTo>
                <a:cubicBezTo>
                  <a:pt x="4588558" y="1813773"/>
                  <a:pt x="4662836" y="1751802"/>
                  <a:pt x="4502986" y="1785104"/>
                </a:cubicBezTo>
                <a:cubicBezTo>
                  <a:pt x="4343137" y="1818406"/>
                  <a:pt x="4087344" y="1710217"/>
                  <a:pt x="3702197" y="1785104"/>
                </a:cubicBezTo>
                <a:cubicBezTo>
                  <a:pt x="3317050" y="1859991"/>
                  <a:pt x="3344479" y="1703093"/>
                  <a:pt x="3011662" y="1785104"/>
                </a:cubicBezTo>
                <a:cubicBezTo>
                  <a:pt x="2678845" y="1867115"/>
                  <a:pt x="2408536" y="1742177"/>
                  <a:pt x="2210873" y="1785104"/>
                </a:cubicBezTo>
                <a:cubicBezTo>
                  <a:pt x="2013210" y="1828031"/>
                  <a:pt x="1723578" y="1729167"/>
                  <a:pt x="1520338" y="1785104"/>
                </a:cubicBezTo>
                <a:cubicBezTo>
                  <a:pt x="1317099" y="1841041"/>
                  <a:pt x="1190478" y="1731740"/>
                  <a:pt x="1050310" y="1785104"/>
                </a:cubicBezTo>
                <a:cubicBezTo>
                  <a:pt x="910142" y="1838468"/>
                  <a:pt x="710319" y="1735601"/>
                  <a:pt x="580282" y="1785104"/>
                </a:cubicBezTo>
                <a:cubicBezTo>
                  <a:pt x="450245" y="1834607"/>
                  <a:pt x="265779" y="1720745"/>
                  <a:pt x="0" y="1785104"/>
                </a:cubicBezTo>
                <a:cubicBezTo>
                  <a:pt x="-16618" y="1502336"/>
                  <a:pt x="54673" y="1368530"/>
                  <a:pt x="0" y="1154367"/>
                </a:cubicBezTo>
                <a:cubicBezTo>
                  <a:pt x="-54673" y="940204"/>
                  <a:pt x="41841" y="749039"/>
                  <a:pt x="0" y="595035"/>
                </a:cubicBezTo>
                <a:cubicBezTo>
                  <a:pt x="-41841" y="441031"/>
                  <a:pt x="48281" y="120196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Vous pouvez renseigner, dans Administration/Contact email-sms/ onglet Package sms, l’achat de vos différents Packs sms : date d’achat, nombre de sms achetés.</a:t>
            </a:r>
          </a:p>
          <a:p>
            <a:pPr algn="just"/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chaque envoi de sms via Jungo, </a:t>
            </a:r>
            <a:r>
              <a:rPr lang="fr-FR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sms envoyés seront comptés, 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le </a:t>
            </a:r>
            <a:r>
              <a:rPr lang="fr-FR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 « sms envoyés » sera indiqué 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le tableau « Liste package sms achetés ».</a:t>
            </a:r>
          </a:p>
          <a:p>
            <a:pPr algn="just"/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Grâce à la consultation de ce tableau, vous pourrez ainsi suivre votre consommation de sms, et en déduire le nombre restant.</a:t>
            </a:r>
          </a:p>
          <a:p>
            <a:pPr algn="just"/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fr-FR" sz="1400" b="1" i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SMS ENVOYE </a:t>
            </a:r>
            <a:r>
              <a:rPr lang="fr-FR" sz="1400" i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nombre d’envois   / </a:t>
            </a:r>
            <a:r>
              <a:rPr lang="fr-FR" sz="1400" b="1" i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SMS CONSOMME </a:t>
            </a:r>
            <a:r>
              <a:rPr lang="fr-FR" sz="1400" i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nombre de sms que cela représente (1 envoi peut faire 2 sms selon le nombre de caractères)</a:t>
            </a:r>
          </a:p>
        </p:txBody>
      </p:sp>
      <p:sp>
        <p:nvSpPr>
          <p:cNvPr id="2" name="Rectangle : avec coins arrondis en diagonale 1">
            <a:extLst>
              <a:ext uri="{FF2B5EF4-FFF2-40B4-BE49-F238E27FC236}">
                <a16:creationId xmlns:a16="http://schemas.microsoft.com/office/drawing/2014/main" id="{642AD653-1506-4F6E-A8A6-21AB4F9147F2}"/>
              </a:ext>
            </a:extLst>
          </p:cNvPr>
          <p:cNvSpPr/>
          <p:nvPr/>
        </p:nvSpPr>
        <p:spPr>
          <a:xfrm>
            <a:off x="510930" y="1181275"/>
            <a:ext cx="9517335" cy="494628"/>
          </a:xfrm>
          <a:prstGeom prst="round2DiagRect">
            <a:avLst/>
          </a:prstGeom>
          <a:solidFill>
            <a:schemeClr val="bg2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b="1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ENVOI SMS-MAILING/ Décompte de la consommation des sms</a:t>
            </a:r>
            <a:endParaRPr lang="fr-FR" sz="2400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F840B01-D311-4A9E-A41E-7C1FC449A037}"/>
              </a:ext>
            </a:extLst>
          </p:cNvPr>
          <p:cNvSpPr txBox="1"/>
          <p:nvPr/>
        </p:nvSpPr>
        <p:spPr>
          <a:xfrm>
            <a:off x="704194" y="4034598"/>
            <a:ext cx="64848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00B050"/>
                </a:solidFill>
              </a:rPr>
              <a:t>Administration/ Envoi email-sms/ Package sms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D88F1DB7-8C1C-4EF2-A57B-E126839032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724" y="4429858"/>
            <a:ext cx="11025352" cy="2234084"/>
          </a:xfrm>
          <a:prstGeom prst="rect">
            <a:avLst/>
          </a:prstGeom>
          <a:ln>
            <a:solidFill>
              <a:srgbClr val="2F479E"/>
            </a:solidFill>
          </a:ln>
        </p:spPr>
      </p:pic>
      <p:sp>
        <p:nvSpPr>
          <p:cNvPr id="7" name="Ellipse 6">
            <a:extLst>
              <a:ext uri="{FF2B5EF4-FFF2-40B4-BE49-F238E27FC236}">
                <a16:creationId xmlns:a16="http://schemas.microsoft.com/office/drawing/2014/main" id="{64AEE311-FE2F-4A5B-8403-7A43E09B94DB}"/>
              </a:ext>
            </a:extLst>
          </p:cNvPr>
          <p:cNvSpPr/>
          <p:nvPr/>
        </p:nvSpPr>
        <p:spPr>
          <a:xfrm>
            <a:off x="10100441" y="5213212"/>
            <a:ext cx="1828800" cy="61187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AD1581-F222-4CC6-AC80-D511A48C978F}"/>
              </a:ext>
            </a:extLst>
          </p:cNvPr>
          <p:cNvSpPr/>
          <p:nvPr/>
        </p:nvSpPr>
        <p:spPr>
          <a:xfrm>
            <a:off x="10213040" y="4314263"/>
            <a:ext cx="1716711" cy="73979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Info renseigné automatiquement par Jungo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BA71A9A-A35F-408B-B56F-4E5EA87FADFC}"/>
              </a:ext>
            </a:extLst>
          </p:cNvPr>
          <p:cNvSpPr/>
          <p:nvPr/>
        </p:nvSpPr>
        <p:spPr>
          <a:xfrm>
            <a:off x="8302440" y="5809744"/>
            <a:ext cx="1716711" cy="73979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Info donné par opérateur (si info disponible)</a:t>
            </a:r>
          </a:p>
        </p:txBody>
      </p:sp>
    </p:spTree>
    <p:extLst>
      <p:ext uri="{BB962C8B-B14F-4D97-AF65-F5344CB8AC3E}">
        <p14:creationId xmlns:p14="http://schemas.microsoft.com/office/powerpoint/2010/main" val="3630245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6BA767BD-F826-43ED-9F47-756CA72EEF7B}"/>
              </a:ext>
            </a:extLst>
          </p:cNvPr>
          <p:cNvCxnSpPr>
            <a:cxnSpLocks/>
          </p:cNvCxnSpPr>
          <p:nvPr/>
        </p:nvCxnSpPr>
        <p:spPr>
          <a:xfrm>
            <a:off x="551576" y="843814"/>
            <a:ext cx="9436044" cy="0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C1C18CD6-782F-4560-81A5-3E1B7AF2FED0}"/>
              </a:ext>
            </a:extLst>
          </p:cNvPr>
          <p:cNvSpPr txBox="1"/>
          <p:nvPr/>
        </p:nvSpPr>
        <p:spPr>
          <a:xfrm>
            <a:off x="451140" y="259039"/>
            <a:ext cx="8635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accent2"/>
                </a:solidFill>
              </a:rPr>
              <a:t>NOUVEAUTES SUR JUNGO / Au 25 avril</a:t>
            </a:r>
          </a:p>
        </p:txBody>
      </p:sp>
      <p:pic>
        <p:nvPicPr>
          <p:cNvPr id="8" name="Image 7" descr="Une image contenant jeu&#10;&#10;Description générée automatiquement">
            <a:extLst>
              <a:ext uri="{FF2B5EF4-FFF2-40B4-BE49-F238E27FC236}">
                <a16:creationId xmlns:a16="http://schemas.microsoft.com/office/drawing/2014/main" id="{9DA96F69-772A-4B86-85D9-8857FBCAEF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0248" y="194058"/>
            <a:ext cx="1099552" cy="706462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748FCAE0-5AE3-40CB-B7A8-6304A9E0D697}"/>
              </a:ext>
            </a:extLst>
          </p:cNvPr>
          <p:cNvSpPr txBox="1"/>
          <p:nvPr/>
        </p:nvSpPr>
        <p:spPr>
          <a:xfrm>
            <a:off x="510930" y="1891668"/>
            <a:ext cx="11025352" cy="1723549"/>
          </a:xfrm>
          <a:custGeom>
            <a:avLst/>
            <a:gdLst>
              <a:gd name="connsiteX0" fmla="*/ 0 w 11025352"/>
              <a:gd name="connsiteY0" fmla="*/ 0 h 1723549"/>
              <a:gd name="connsiteX1" fmla="*/ 249521 w 11025352"/>
              <a:gd name="connsiteY1" fmla="*/ 0 h 1723549"/>
              <a:gd name="connsiteX2" fmla="*/ 609296 w 11025352"/>
              <a:gd name="connsiteY2" fmla="*/ 0 h 1723549"/>
              <a:gd name="connsiteX3" fmla="*/ 1410084 w 11025352"/>
              <a:gd name="connsiteY3" fmla="*/ 0 h 1723549"/>
              <a:gd name="connsiteX4" fmla="*/ 1990366 w 11025352"/>
              <a:gd name="connsiteY4" fmla="*/ 0 h 1723549"/>
              <a:gd name="connsiteX5" fmla="*/ 2570648 w 11025352"/>
              <a:gd name="connsiteY5" fmla="*/ 0 h 1723549"/>
              <a:gd name="connsiteX6" fmla="*/ 2930423 w 11025352"/>
              <a:gd name="connsiteY6" fmla="*/ 0 h 1723549"/>
              <a:gd name="connsiteX7" fmla="*/ 3179944 w 11025352"/>
              <a:gd name="connsiteY7" fmla="*/ 0 h 1723549"/>
              <a:gd name="connsiteX8" fmla="*/ 3539718 w 11025352"/>
              <a:gd name="connsiteY8" fmla="*/ 0 h 1723549"/>
              <a:gd name="connsiteX9" fmla="*/ 3899493 w 11025352"/>
              <a:gd name="connsiteY9" fmla="*/ 0 h 1723549"/>
              <a:gd name="connsiteX10" fmla="*/ 4369521 w 11025352"/>
              <a:gd name="connsiteY10" fmla="*/ 0 h 1723549"/>
              <a:gd name="connsiteX11" fmla="*/ 4949803 w 11025352"/>
              <a:gd name="connsiteY11" fmla="*/ 0 h 1723549"/>
              <a:gd name="connsiteX12" fmla="*/ 5750591 w 11025352"/>
              <a:gd name="connsiteY12" fmla="*/ 0 h 1723549"/>
              <a:gd name="connsiteX13" fmla="*/ 6551380 w 11025352"/>
              <a:gd name="connsiteY13" fmla="*/ 0 h 1723549"/>
              <a:gd name="connsiteX14" fmla="*/ 7352169 w 11025352"/>
              <a:gd name="connsiteY14" fmla="*/ 0 h 1723549"/>
              <a:gd name="connsiteX15" fmla="*/ 7932451 w 11025352"/>
              <a:gd name="connsiteY15" fmla="*/ 0 h 1723549"/>
              <a:gd name="connsiteX16" fmla="*/ 8512732 w 11025352"/>
              <a:gd name="connsiteY16" fmla="*/ 0 h 1723549"/>
              <a:gd name="connsiteX17" fmla="*/ 8872507 w 11025352"/>
              <a:gd name="connsiteY17" fmla="*/ 0 h 1723549"/>
              <a:gd name="connsiteX18" fmla="*/ 9673296 w 11025352"/>
              <a:gd name="connsiteY18" fmla="*/ 0 h 1723549"/>
              <a:gd name="connsiteX19" fmla="*/ 10363831 w 11025352"/>
              <a:gd name="connsiteY19" fmla="*/ 0 h 1723549"/>
              <a:gd name="connsiteX20" fmla="*/ 11025352 w 11025352"/>
              <a:gd name="connsiteY20" fmla="*/ 0 h 1723549"/>
              <a:gd name="connsiteX21" fmla="*/ 11025352 w 11025352"/>
              <a:gd name="connsiteY21" fmla="*/ 557281 h 1723549"/>
              <a:gd name="connsiteX22" fmla="*/ 11025352 w 11025352"/>
              <a:gd name="connsiteY22" fmla="*/ 1149033 h 1723549"/>
              <a:gd name="connsiteX23" fmla="*/ 11025352 w 11025352"/>
              <a:gd name="connsiteY23" fmla="*/ 1723549 h 1723549"/>
              <a:gd name="connsiteX24" fmla="*/ 10445070 w 11025352"/>
              <a:gd name="connsiteY24" fmla="*/ 1723549 h 1723549"/>
              <a:gd name="connsiteX25" fmla="*/ 9975042 w 11025352"/>
              <a:gd name="connsiteY25" fmla="*/ 1723549 h 1723549"/>
              <a:gd name="connsiteX26" fmla="*/ 9615268 w 11025352"/>
              <a:gd name="connsiteY26" fmla="*/ 1723549 h 1723549"/>
              <a:gd name="connsiteX27" fmla="*/ 8814479 w 11025352"/>
              <a:gd name="connsiteY27" fmla="*/ 1723549 h 1723549"/>
              <a:gd name="connsiteX28" fmla="*/ 8123944 w 11025352"/>
              <a:gd name="connsiteY28" fmla="*/ 1723549 h 1723549"/>
              <a:gd name="connsiteX29" fmla="*/ 7653915 w 11025352"/>
              <a:gd name="connsiteY29" fmla="*/ 1723549 h 1723549"/>
              <a:gd name="connsiteX30" fmla="*/ 7183887 w 11025352"/>
              <a:gd name="connsiteY30" fmla="*/ 1723549 h 1723549"/>
              <a:gd name="connsiteX31" fmla="*/ 6603606 w 11025352"/>
              <a:gd name="connsiteY31" fmla="*/ 1723549 h 1723549"/>
              <a:gd name="connsiteX32" fmla="*/ 5802817 w 11025352"/>
              <a:gd name="connsiteY32" fmla="*/ 1723549 h 1723549"/>
              <a:gd name="connsiteX33" fmla="*/ 5443042 w 11025352"/>
              <a:gd name="connsiteY33" fmla="*/ 1723549 h 1723549"/>
              <a:gd name="connsiteX34" fmla="*/ 4862761 w 11025352"/>
              <a:gd name="connsiteY34" fmla="*/ 1723549 h 1723549"/>
              <a:gd name="connsiteX35" fmla="*/ 4502986 w 11025352"/>
              <a:gd name="connsiteY35" fmla="*/ 1723549 h 1723549"/>
              <a:gd name="connsiteX36" fmla="*/ 3702197 w 11025352"/>
              <a:gd name="connsiteY36" fmla="*/ 1723549 h 1723549"/>
              <a:gd name="connsiteX37" fmla="*/ 3011662 w 11025352"/>
              <a:gd name="connsiteY37" fmla="*/ 1723549 h 1723549"/>
              <a:gd name="connsiteX38" fmla="*/ 2210873 w 11025352"/>
              <a:gd name="connsiteY38" fmla="*/ 1723549 h 1723549"/>
              <a:gd name="connsiteX39" fmla="*/ 1520338 w 11025352"/>
              <a:gd name="connsiteY39" fmla="*/ 1723549 h 1723549"/>
              <a:gd name="connsiteX40" fmla="*/ 1050310 w 11025352"/>
              <a:gd name="connsiteY40" fmla="*/ 1723549 h 1723549"/>
              <a:gd name="connsiteX41" fmla="*/ 580282 w 11025352"/>
              <a:gd name="connsiteY41" fmla="*/ 1723549 h 1723549"/>
              <a:gd name="connsiteX42" fmla="*/ 0 w 11025352"/>
              <a:gd name="connsiteY42" fmla="*/ 1723549 h 1723549"/>
              <a:gd name="connsiteX43" fmla="*/ 0 w 11025352"/>
              <a:gd name="connsiteY43" fmla="*/ 1114562 h 1723549"/>
              <a:gd name="connsiteX44" fmla="*/ 0 w 11025352"/>
              <a:gd name="connsiteY44" fmla="*/ 574516 h 1723549"/>
              <a:gd name="connsiteX45" fmla="*/ 0 w 11025352"/>
              <a:gd name="connsiteY45" fmla="*/ 0 h 1723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025352" h="1723549" extrusionOk="0">
                <a:moveTo>
                  <a:pt x="0" y="0"/>
                </a:moveTo>
                <a:cubicBezTo>
                  <a:pt x="105049" y="-16509"/>
                  <a:pt x="181997" y="4931"/>
                  <a:pt x="249521" y="0"/>
                </a:cubicBezTo>
                <a:cubicBezTo>
                  <a:pt x="317045" y="-4931"/>
                  <a:pt x="500674" y="33797"/>
                  <a:pt x="609296" y="0"/>
                </a:cubicBezTo>
                <a:cubicBezTo>
                  <a:pt x="717919" y="-33797"/>
                  <a:pt x="1172499" y="78320"/>
                  <a:pt x="1410084" y="0"/>
                </a:cubicBezTo>
                <a:cubicBezTo>
                  <a:pt x="1647669" y="-78320"/>
                  <a:pt x="1802516" y="45050"/>
                  <a:pt x="1990366" y="0"/>
                </a:cubicBezTo>
                <a:cubicBezTo>
                  <a:pt x="2178216" y="-45050"/>
                  <a:pt x="2386400" y="33607"/>
                  <a:pt x="2570648" y="0"/>
                </a:cubicBezTo>
                <a:cubicBezTo>
                  <a:pt x="2754896" y="-33607"/>
                  <a:pt x="2763599" y="5156"/>
                  <a:pt x="2930423" y="0"/>
                </a:cubicBezTo>
                <a:cubicBezTo>
                  <a:pt x="3097248" y="-5156"/>
                  <a:pt x="3073786" y="20291"/>
                  <a:pt x="3179944" y="0"/>
                </a:cubicBezTo>
                <a:cubicBezTo>
                  <a:pt x="3286102" y="-20291"/>
                  <a:pt x="3403118" y="32748"/>
                  <a:pt x="3539718" y="0"/>
                </a:cubicBezTo>
                <a:cubicBezTo>
                  <a:pt x="3676318" y="-32748"/>
                  <a:pt x="3744313" y="13075"/>
                  <a:pt x="3899493" y="0"/>
                </a:cubicBezTo>
                <a:cubicBezTo>
                  <a:pt x="4054674" y="-13075"/>
                  <a:pt x="4147456" y="12477"/>
                  <a:pt x="4369521" y="0"/>
                </a:cubicBezTo>
                <a:cubicBezTo>
                  <a:pt x="4591586" y="-12477"/>
                  <a:pt x="4711981" y="49040"/>
                  <a:pt x="4949803" y="0"/>
                </a:cubicBezTo>
                <a:cubicBezTo>
                  <a:pt x="5187625" y="-49040"/>
                  <a:pt x="5556523" y="9270"/>
                  <a:pt x="5750591" y="0"/>
                </a:cubicBezTo>
                <a:cubicBezTo>
                  <a:pt x="5944659" y="-9270"/>
                  <a:pt x="6388772" y="85119"/>
                  <a:pt x="6551380" y="0"/>
                </a:cubicBezTo>
                <a:cubicBezTo>
                  <a:pt x="6713988" y="-85119"/>
                  <a:pt x="7024069" y="1727"/>
                  <a:pt x="7352169" y="0"/>
                </a:cubicBezTo>
                <a:cubicBezTo>
                  <a:pt x="7680269" y="-1727"/>
                  <a:pt x="7676760" y="33495"/>
                  <a:pt x="7932451" y="0"/>
                </a:cubicBezTo>
                <a:cubicBezTo>
                  <a:pt x="8188142" y="-33495"/>
                  <a:pt x="8276560" y="8591"/>
                  <a:pt x="8512732" y="0"/>
                </a:cubicBezTo>
                <a:cubicBezTo>
                  <a:pt x="8748904" y="-8591"/>
                  <a:pt x="8700063" y="1305"/>
                  <a:pt x="8872507" y="0"/>
                </a:cubicBezTo>
                <a:cubicBezTo>
                  <a:pt x="9044951" y="-1305"/>
                  <a:pt x="9303539" y="25814"/>
                  <a:pt x="9673296" y="0"/>
                </a:cubicBezTo>
                <a:cubicBezTo>
                  <a:pt x="10043053" y="-25814"/>
                  <a:pt x="10162678" y="73931"/>
                  <a:pt x="10363831" y="0"/>
                </a:cubicBezTo>
                <a:cubicBezTo>
                  <a:pt x="10564984" y="-73931"/>
                  <a:pt x="10723245" y="29345"/>
                  <a:pt x="11025352" y="0"/>
                </a:cubicBezTo>
                <a:cubicBezTo>
                  <a:pt x="11050322" y="206951"/>
                  <a:pt x="10975072" y="375670"/>
                  <a:pt x="11025352" y="557281"/>
                </a:cubicBezTo>
                <a:cubicBezTo>
                  <a:pt x="11075632" y="738892"/>
                  <a:pt x="11020044" y="876943"/>
                  <a:pt x="11025352" y="1149033"/>
                </a:cubicBezTo>
                <a:cubicBezTo>
                  <a:pt x="11030660" y="1421123"/>
                  <a:pt x="10964029" y="1487298"/>
                  <a:pt x="11025352" y="1723549"/>
                </a:cubicBezTo>
                <a:cubicBezTo>
                  <a:pt x="10851779" y="1765188"/>
                  <a:pt x="10591433" y="1667379"/>
                  <a:pt x="10445070" y="1723549"/>
                </a:cubicBezTo>
                <a:cubicBezTo>
                  <a:pt x="10298707" y="1779719"/>
                  <a:pt x="10133850" y="1695104"/>
                  <a:pt x="9975042" y="1723549"/>
                </a:cubicBezTo>
                <a:cubicBezTo>
                  <a:pt x="9816234" y="1751994"/>
                  <a:pt x="9781227" y="1713104"/>
                  <a:pt x="9615268" y="1723549"/>
                </a:cubicBezTo>
                <a:cubicBezTo>
                  <a:pt x="9449309" y="1733994"/>
                  <a:pt x="9062031" y="1658170"/>
                  <a:pt x="8814479" y="1723549"/>
                </a:cubicBezTo>
                <a:cubicBezTo>
                  <a:pt x="8566927" y="1788928"/>
                  <a:pt x="8398941" y="1653519"/>
                  <a:pt x="8123944" y="1723549"/>
                </a:cubicBezTo>
                <a:cubicBezTo>
                  <a:pt x="7848948" y="1793579"/>
                  <a:pt x="7880650" y="1675351"/>
                  <a:pt x="7653915" y="1723549"/>
                </a:cubicBezTo>
                <a:cubicBezTo>
                  <a:pt x="7427180" y="1771747"/>
                  <a:pt x="7382322" y="1716529"/>
                  <a:pt x="7183887" y="1723549"/>
                </a:cubicBezTo>
                <a:cubicBezTo>
                  <a:pt x="6985452" y="1730569"/>
                  <a:pt x="6774805" y="1683052"/>
                  <a:pt x="6603606" y="1723549"/>
                </a:cubicBezTo>
                <a:cubicBezTo>
                  <a:pt x="6432407" y="1764046"/>
                  <a:pt x="6182464" y="1694056"/>
                  <a:pt x="5802817" y="1723549"/>
                </a:cubicBezTo>
                <a:cubicBezTo>
                  <a:pt x="5423170" y="1753042"/>
                  <a:pt x="5525535" y="1701610"/>
                  <a:pt x="5443042" y="1723549"/>
                </a:cubicBezTo>
                <a:cubicBezTo>
                  <a:pt x="5360550" y="1745488"/>
                  <a:pt x="5136964" y="1694880"/>
                  <a:pt x="4862761" y="1723549"/>
                </a:cubicBezTo>
                <a:cubicBezTo>
                  <a:pt x="4588558" y="1752218"/>
                  <a:pt x="4662836" y="1690247"/>
                  <a:pt x="4502986" y="1723549"/>
                </a:cubicBezTo>
                <a:cubicBezTo>
                  <a:pt x="4343137" y="1756851"/>
                  <a:pt x="4087344" y="1648662"/>
                  <a:pt x="3702197" y="1723549"/>
                </a:cubicBezTo>
                <a:cubicBezTo>
                  <a:pt x="3317050" y="1798436"/>
                  <a:pt x="3344479" y="1641538"/>
                  <a:pt x="3011662" y="1723549"/>
                </a:cubicBezTo>
                <a:cubicBezTo>
                  <a:pt x="2678845" y="1805560"/>
                  <a:pt x="2408536" y="1680622"/>
                  <a:pt x="2210873" y="1723549"/>
                </a:cubicBezTo>
                <a:cubicBezTo>
                  <a:pt x="2013210" y="1766476"/>
                  <a:pt x="1723578" y="1667612"/>
                  <a:pt x="1520338" y="1723549"/>
                </a:cubicBezTo>
                <a:cubicBezTo>
                  <a:pt x="1317099" y="1779486"/>
                  <a:pt x="1190478" y="1670185"/>
                  <a:pt x="1050310" y="1723549"/>
                </a:cubicBezTo>
                <a:cubicBezTo>
                  <a:pt x="910142" y="1776913"/>
                  <a:pt x="710319" y="1674046"/>
                  <a:pt x="580282" y="1723549"/>
                </a:cubicBezTo>
                <a:cubicBezTo>
                  <a:pt x="450245" y="1773052"/>
                  <a:pt x="265779" y="1659190"/>
                  <a:pt x="0" y="1723549"/>
                </a:cubicBezTo>
                <a:cubicBezTo>
                  <a:pt x="-1307" y="1529597"/>
                  <a:pt x="6459" y="1291283"/>
                  <a:pt x="0" y="1114562"/>
                </a:cubicBezTo>
                <a:cubicBezTo>
                  <a:pt x="-6459" y="937841"/>
                  <a:pt x="26660" y="827274"/>
                  <a:pt x="0" y="574516"/>
                </a:cubicBezTo>
                <a:cubicBezTo>
                  <a:pt x="-26660" y="321758"/>
                  <a:pt x="64016" y="170889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Lors de l’import du fichier « liste des inscrits » Pôle Emploi, une fiche Entrepreneur est créée sur Jungo avec pré-remplissage des informations présentes dans le fichier Excell Pôle Emploi.</a:t>
            </a:r>
          </a:p>
          <a:p>
            <a:pPr algn="just">
              <a:spcAft>
                <a:spcPts val="600"/>
              </a:spcAft>
            </a:pPr>
            <a:r>
              <a:rPr lang="fr-FR" sz="16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Nouveauté : 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Remonte dans le formulaire « Prestation spéciale » la colonne « Prescripteur » pour le champ « Agence du conseiller (1</a:t>
            </a:r>
            <a:r>
              <a:rPr lang="fr-FR" sz="16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ère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partie du formulaire, info PE). C’est donc le Code de l’agence + nom du conseiller qui remonte.</a:t>
            </a:r>
          </a:p>
          <a:p>
            <a:pPr algn="just"/>
            <a:r>
              <a:rPr lang="fr-FR" sz="16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faire par l’utilisateur : 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effacer le nom du conseiller pour ne garder que le code de l’Agende PE</a:t>
            </a:r>
          </a:p>
          <a:p>
            <a:pPr algn="just"/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 : avec coins arrondis en diagonale 1">
            <a:extLst>
              <a:ext uri="{FF2B5EF4-FFF2-40B4-BE49-F238E27FC236}">
                <a16:creationId xmlns:a16="http://schemas.microsoft.com/office/drawing/2014/main" id="{642AD653-1506-4F6E-A8A6-21AB4F9147F2}"/>
              </a:ext>
            </a:extLst>
          </p:cNvPr>
          <p:cNvSpPr/>
          <p:nvPr/>
        </p:nvSpPr>
        <p:spPr>
          <a:xfrm>
            <a:off x="510930" y="1181275"/>
            <a:ext cx="9517335" cy="494628"/>
          </a:xfrm>
          <a:prstGeom prst="round2DiagRect">
            <a:avLst/>
          </a:prstGeom>
          <a:solidFill>
            <a:schemeClr val="bg2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b="1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IMPORT ACTIV’CREA/ Pré-remplissage de l’Agence conseiller PE</a:t>
            </a:r>
            <a:endParaRPr lang="fr-FR" sz="2400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F840B01-D311-4A9E-A41E-7C1FC449A037}"/>
              </a:ext>
            </a:extLst>
          </p:cNvPr>
          <p:cNvSpPr txBox="1"/>
          <p:nvPr/>
        </p:nvSpPr>
        <p:spPr>
          <a:xfrm>
            <a:off x="1256644" y="3830982"/>
            <a:ext cx="24866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00B050"/>
                </a:solidFill>
              </a:rPr>
              <a:t>Entrepreneur/ Parcours/ Prestation spéciale pour ODS Activ’Créa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5BA9481D-4008-47AC-B0DD-3156D84C72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0153" y="3798600"/>
            <a:ext cx="4848793" cy="3011436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7434584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6BA767BD-F826-43ED-9F47-756CA72EEF7B}"/>
              </a:ext>
            </a:extLst>
          </p:cNvPr>
          <p:cNvCxnSpPr>
            <a:cxnSpLocks/>
          </p:cNvCxnSpPr>
          <p:nvPr/>
        </p:nvCxnSpPr>
        <p:spPr>
          <a:xfrm>
            <a:off x="551576" y="843814"/>
            <a:ext cx="9436044" cy="0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8" name="Image 7" descr="Une image contenant jeu&#10;&#10;Description générée automatiquement">
            <a:extLst>
              <a:ext uri="{FF2B5EF4-FFF2-40B4-BE49-F238E27FC236}">
                <a16:creationId xmlns:a16="http://schemas.microsoft.com/office/drawing/2014/main" id="{9DA96F69-772A-4B86-85D9-8857FBCAEF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0248" y="194058"/>
            <a:ext cx="1099552" cy="706462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B73856A3-B86A-4F12-9317-EDE0FC35A496}"/>
              </a:ext>
            </a:extLst>
          </p:cNvPr>
          <p:cNvSpPr txBox="1"/>
          <p:nvPr/>
        </p:nvSpPr>
        <p:spPr>
          <a:xfrm>
            <a:off x="451140" y="1114264"/>
            <a:ext cx="1101953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rtl="0" font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ACTION/ </a:t>
            </a:r>
            <a:r>
              <a:rPr lang="fr-FR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Lien de la fiche Action détaillée vers la pop-up action de l’Agenda</a:t>
            </a:r>
          </a:p>
          <a:p>
            <a:pPr marL="342900" indent="-342900" algn="just" rtl="0" font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REQUÊTE/ </a:t>
            </a:r>
            <a:r>
              <a:rPr lang="fr-FR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Requêter sur la 1èrea action, dernière action et prochaine action</a:t>
            </a:r>
          </a:p>
          <a:p>
            <a:pPr marL="342900" indent="-342900" algn="just" rtl="0" font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REQUÊTE/ </a:t>
            </a:r>
            <a:r>
              <a:rPr lang="fr-FR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Extraction sur le « Site de l’ODS »</a:t>
            </a:r>
          </a:p>
          <a:p>
            <a:pPr marL="342900" indent="-342900" algn="just" fontAlgn="ctr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LIVRABLE/ </a:t>
            </a:r>
            <a:r>
              <a:rPr lang="fr-FR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Ajout de l’ID entrepreneur</a:t>
            </a:r>
            <a:endParaRPr lang="fr-FR" sz="1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 rtl="0" font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JUNGO-BV/ </a:t>
            </a:r>
            <a:r>
              <a:rPr lang="fr-FR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Envoi du code NAF à la place du secteur d’activité, pour le projet entrepreneur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3685164C-AC03-4A64-A256-02B457760F0A}"/>
              </a:ext>
            </a:extLst>
          </p:cNvPr>
          <p:cNvSpPr txBox="1"/>
          <p:nvPr/>
        </p:nvSpPr>
        <p:spPr>
          <a:xfrm>
            <a:off x="451140" y="259039"/>
            <a:ext cx="8635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accent2"/>
                </a:solidFill>
              </a:rPr>
              <a:t>NOUVEAUTES PROGRAMMES pour le 16 mai</a:t>
            </a:r>
          </a:p>
        </p:txBody>
      </p:sp>
    </p:spTree>
    <p:extLst>
      <p:ext uri="{BB962C8B-B14F-4D97-AF65-F5344CB8AC3E}">
        <p14:creationId xmlns:p14="http://schemas.microsoft.com/office/powerpoint/2010/main" val="20212396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50927" y="2324100"/>
            <a:ext cx="9144000" cy="260032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| A SAVOIR et</a:t>
            </a:r>
            <a:b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</a:br>
            <a: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BONNES PRATIQUES|</a:t>
            </a:r>
          </a:p>
        </p:txBody>
      </p:sp>
      <p:pic>
        <p:nvPicPr>
          <p:cNvPr id="7" name="Image 6" descr="Une image contenant jeu&#10;&#10;Description générée automatiquement">
            <a:extLst>
              <a:ext uri="{FF2B5EF4-FFF2-40B4-BE49-F238E27FC236}">
                <a16:creationId xmlns:a16="http://schemas.microsoft.com/office/drawing/2014/main" id="{A838307C-333D-432D-891B-AC273343A4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25" y="377411"/>
            <a:ext cx="2137145" cy="137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1495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 descr="Une image contenant jeu&#10;&#10;Description générée automatiquement">
            <a:extLst>
              <a:ext uri="{FF2B5EF4-FFF2-40B4-BE49-F238E27FC236}">
                <a16:creationId xmlns:a16="http://schemas.microsoft.com/office/drawing/2014/main" id="{ED485DE2-0FB8-4654-A189-4C738B81BC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791" y="215779"/>
            <a:ext cx="1099552" cy="706462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54253D4A-D34E-47AD-BC5A-71A8EA1BE67D}"/>
              </a:ext>
            </a:extLst>
          </p:cNvPr>
          <p:cNvSpPr txBox="1"/>
          <p:nvPr/>
        </p:nvSpPr>
        <p:spPr>
          <a:xfrm>
            <a:off x="674704" y="487758"/>
            <a:ext cx="105993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accent2"/>
                </a:solidFill>
              </a:rPr>
              <a:t>COMPTABILISATION DES INSCRIPTIONS &amp; SURBOOKING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EDDD566F-CB24-4298-BC00-8E6E68FCFA5E}"/>
              </a:ext>
            </a:extLst>
          </p:cNvPr>
          <p:cNvCxnSpPr>
            <a:cxnSpLocks/>
          </p:cNvCxnSpPr>
          <p:nvPr/>
        </p:nvCxnSpPr>
        <p:spPr>
          <a:xfrm flipV="1">
            <a:off x="769954" y="1146767"/>
            <a:ext cx="9355121" cy="3504"/>
          </a:xfrm>
          <a:prstGeom prst="line">
            <a:avLst/>
          </a:prstGeom>
          <a:ln w="158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ZoneTexte 12">
            <a:extLst>
              <a:ext uri="{FF2B5EF4-FFF2-40B4-BE49-F238E27FC236}">
                <a16:creationId xmlns:a16="http://schemas.microsoft.com/office/drawing/2014/main" id="{D6DE9A89-DDCE-4E53-845E-E8E62BAA8367}"/>
              </a:ext>
            </a:extLst>
          </p:cNvPr>
          <p:cNvSpPr txBox="1"/>
          <p:nvPr/>
        </p:nvSpPr>
        <p:spPr>
          <a:xfrm>
            <a:off x="769954" y="1449013"/>
            <a:ext cx="10108253" cy="25423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rgbClr val="2F479E"/>
                </a:solidFill>
              </a:rPr>
              <a:t>RAPPEL REGLE EN VIGUEUR</a:t>
            </a:r>
          </a:p>
          <a:p>
            <a:endParaRPr lang="fr-FR" dirty="0"/>
          </a:p>
          <a:p>
            <a:r>
              <a:rPr lang="fr-FR" b="1" dirty="0"/>
              <a:t>Exemple : 10(10) + 4/10</a:t>
            </a:r>
          </a:p>
          <a:p>
            <a:pPr>
              <a:lnSpc>
                <a:spcPct val="150000"/>
              </a:lnSpc>
            </a:pPr>
            <a:r>
              <a:rPr lang="fr-FR" dirty="0"/>
              <a:t>10= 10 personnes </a:t>
            </a:r>
            <a:r>
              <a:rPr lang="fr-FR" b="1" dirty="0"/>
              <a:t>inscrites </a:t>
            </a:r>
            <a:r>
              <a:rPr lang="fr-FR" dirty="0"/>
              <a:t>(hors surbooking ; non prise en compte de la mention « confirmé »)</a:t>
            </a:r>
          </a:p>
          <a:p>
            <a:pPr>
              <a:lnSpc>
                <a:spcPct val="150000"/>
              </a:lnSpc>
            </a:pPr>
            <a:r>
              <a:rPr lang="fr-FR" dirty="0"/>
              <a:t>10= nbre de c</a:t>
            </a:r>
            <a:r>
              <a:rPr lang="fr-FR" b="1" dirty="0"/>
              <a:t>onfirmation </a:t>
            </a:r>
            <a:r>
              <a:rPr lang="fr-FR" dirty="0"/>
              <a:t>AVANT la date de l'action OU nbre de </a:t>
            </a:r>
            <a:r>
              <a:rPr lang="fr-FR" b="1" dirty="0"/>
              <a:t>présence</a:t>
            </a:r>
            <a:r>
              <a:rPr lang="fr-FR" dirty="0"/>
              <a:t> APRES la date de l'action</a:t>
            </a:r>
          </a:p>
          <a:p>
            <a:pPr>
              <a:lnSpc>
                <a:spcPct val="150000"/>
              </a:lnSpc>
            </a:pPr>
            <a:r>
              <a:rPr lang="fr-FR" dirty="0"/>
              <a:t>4= 4 personnes en </a:t>
            </a:r>
            <a:r>
              <a:rPr lang="fr-FR" b="1" dirty="0"/>
              <a:t>surbooking</a:t>
            </a:r>
          </a:p>
          <a:p>
            <a:pPr>
              <a:lnSpc>
                <a:spcPct val="150000"/>
              </a:lnSpc>
            </a:pPr>
            <a:r>
              <a:rPr lang="fr-FR" dirty="0"/>
              <a:t>10= une c</a:t>
            </a:r>
            <a:r>
              <a:rPr lang="fr-FR" b="1" dirty="0"/>
              <a:t>apacité </a:t>
            </a:r>
            <a:r>
              <a:rPr lang="fr-FR" dirty="0"/>
              <a:t>de 10 personnes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9D3F1757-6EF8-4D99-83B6-9B01E8057BEA}"/>
              </a:ext>
            </a:extLst>
          </p:cNvPr>
          <p:cNvSpPr txBox="1"/>
          <p:nvPr/>
        </p:nvSpPr>
        <p:spPr>
          <a:xfrm>
            <a:off x="674704" y="4430616"/>
            <a:ext cx="105993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accent2"/>
                </a:solidFill>
              </a:rPr>
              <a:t>SIGNETS POUR SMS-MAILING</a:t>
            </a:r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3AD3F759-DC04-4204-AE91-E28DBBBDBD29}"/>
              </a:ext>
            </a:extLst>
          </p:cNvPr>
          <p:cNvCxnSpPr>
            <a:cxnSpLocks/>
          </p:cNvCxnSpPr>
          <p:nvPr/>
        </p:nvCxnSpPr>
        <p:spPr>
          <a:xfrm flipV="1">
            <a:off x="769954" y="5089625"/>
            <a:ext cx="9355121" cy="3504"/>
          </a:xfrm>
          <a:prstGeom prst="line">
            <a:avLst/>
          </a:prstGeom>
          <a:ln w="158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" name="ZoneTexte 21">
            <a:extLst>
              <a:ext uri="{FF2B5EF4-FFF2-40B4-BE49-F238E27FC236}">
                <a16:creationId xmlns:a16="http://schemas.microsoft.com/office/drawing/2014/main" id="{A47B2EE2-0482-4F41-8FDE-57B8A648A2CA}"/>
              </a:ext>
            </a:extLst>
          </p:cNvPr>
          <p:cNvSpPr txBox="1"/>
          <p:nvPr/>
        </p:nvSpPr>
        <p:spPr>
          <a:xfrm>
            <a:off x="797142" y="5364819"/>
            <a:ext cx="1010825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rgbClr val="2F479E"/>
                </a:solidFill>
              </a:rPr>
              <a:t>Simplification des signets : ne plu utilisez les signets avec « tab »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0930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85749D93-E3C2-46E0-87B4-D2A375126319}"/>
              </a:ext>
            </a:extLst>
          </p:cNvPr>
          <p:cNvSpPr txBox="1"/>
          <p:nvPr/>
        </p:nvSpPr>
        <p:spPr>
          <a:xfrm>
            <a:off x="855910" y="1028029"/>
            <a:ext cx="9763881" cy="58477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chemeClr val="accent2"/>
                </a:solidFill>
              </a:rPr>
              <a:t>ORDRE DU JOUR</a:t>
            </a:r>
          </a:p>
        </p:txBody>
      </p:sp>
      <p:pic>
        <p:nvPicPr>
          <p:cNvPr id="12" name="Image 11" descr="Une image contenant jeu&#10;&#10;Description générée automatiquement">
            <a:extLst>
              <a:ext uri="{FF2B5EF4-FFF2-40B4-BE49-F238E27FC236}">
                <a16:creationId xmlns:a16="http://schemas.microsoft.com/office/drawing/2014/main" id="{ED485DE2-0FB8-4654-A189-4C738B81BC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4186" y="161991"/>
            <a:ext cx="1099552" cy="706462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DA101AA8-5C2C-4A4E-90B0-F6F899E7F95E}"/>
              </a:ext>
            </a:extLst>
          </p:cNvPr>
          <p:cNvSpPr txBox="1"/>
          <p:nvPr/>
        </p:nvSpPr>
        <p:spPr>
          <a:xfrm>
            <a:off x="855910" y="2195462"/>
            <a:ext cx="2865593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CONSIGNES MANTIS|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NOUVEAUTES |</a:t>
            </a:r>
            <a:endParaRPr lang="fr-FR" sz="2200" dirty="0"/>
          </a:p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BONNES PRATIQUES|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A DISCUTER|</a:t>
            </a:r>
            <a:endParaRPr lang="fr-FR" sz="2400" dirty="0"/>
          </a:p>
          <a:p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080772F-40B0-4D99-B504-04B4B69F327B}"/>
              </a:ext>
            </a:extLst>
          </p:cNvPr>
          <p:cNvSpPr txBox="1"/>
          <p:nvPr/>
        </p:nvSpPr>
        <p:spPr>
          <a:xfrm>
            <a:off x="4934425" y="2195462"/>
            <a:ext cx="803425" cy="22510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p.  3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p. 7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p. 18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p. 21</a:t>
            </a:r>
          </a:p>
        </p:txBody>
      </p:sp>
    </p:spTree>
    <p:extLst>
      <p:ext uri="{BB962C8B-B14F-4D97-AF65-F5344CB8AC3E}">
        <p14:creationId xmlns:p14="http://schemas.microsoft.com/office/powerpoint/2010/main" val="40468220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85749D93-E3C2-46E0-87B4-D2A375126319}"/>
              </a:ext>
            </a:extLst>
          </p:cNvPr>
          <p:cNvSpPr txBox="1"/>
          <p:nvPr/>
        </p:nvSpPr>
        <p:spPr>
          <a:xfrm>
            <a:off x="731854" y="405201"/>
            <a:ext cx="7314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accent2"/>
                </a:solidFill>
              </a:rPr>
              <a:t>A SAVOIR/ SMS-MAILING</a:t>
            </a:r>
          </a:p>
        </p:txBody>
      </p:sp>
      <p:pic>
        <p:nvPicPr>
          <p:cNvPr id="12" name="Image 11" descr="Une image contenant jeu&#10;&#10;Description générée automatiquement">
            <a:extLst>
              <a:ext uri="{FF2B5EF4-FFF2-40B4-BE49-F238E27FC236}">
                <a16:creationId xmlns:a16="http://schemas.microsoft.com/office/drawing/2014/main" id="{ED485DE2-0FB8-4654-A189-4C738B81BC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791" y="215779"/>
            <a:ext cx="1099552" cy="706462"/>
          </a:xfrm>
          <a:prstGeom prst="rect">
            <a:avLst/>
          </a:prstGeom>
        </p:spPr>
      </p:pic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6BA767BD-F826-43ED-9F47-756CA72EEF7B}"/>
              </a:ext>
            </a:extLst>
          </p:cNvPr>
          <p:cNvCxnSpPr/>
          <p:nvPr/>
        </p:nvCxnSpPr>
        <p:spPr>
          <a:xfrm>
            <a:off x="822960" y="1026160"/>
            <a:ext cx="9398000" cy="0"/>
          </a:xfrm>
          <a:prstGeom prst="line">
            <a:avLst/>
          </a:prstGeom>
          <a:ln w="158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ZoneTexte 6">
            <a:extLst>
              <a:ext uri="{FF2B5EF4-FFF2-40B4-BE49-F238E27FC236}">
                <a16:creationId xmlns:a16="http://schemas.microsoft.com/office/drawing/2014/main" id="{967D246E-009E-4901-8575-016EDBE05440}"/>
              </a:ext>
            </a:extLst>
          </p:cNvPr>
          <p:cNvSpPr txBox="1"/>
          <p:nvPr/>
        </p:nvSpPr>
        <p:spPr>
          <a:xfrm>
            <a:off x="731853" y="1138266"/>
            <a:ext cx="10987489" cy="3406061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SUPPRESSION DE MODELE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fr-FR" sz="2000" dirty="0">
                <a:effectLst/>
                <a:latin typeface="Calibri" panose="020F0502020204030204" pitchFamily="34" charset="0"/>
              </a:rPr>
              <a:t>Il n’est </a:t>
            </a:r>
            <a:r>
              <a:rPr lang="fr-FR" sz="2000" b="1" dirty="0">
                <a:effectLst/>
                <a:latin typeface="Calibri" panose="020F0502020204030204" pitchFamily="34" charset="0"/>
              </a:rPr>
              <a:t>pas possible de supprimer un modèle </a:t>
            </a:r>
            <a:r>
              <a:rPr lang="fr-FR" sz="2000" dirty="0">
                <a:effectLst/>
                <a:latin typeface="Calibri" panose="020F0502020204030204" pitchFamily="34" charset="0"/>
              </a:rPr>
              <a:t>si celui-ci a </a:t>
            </a:r>
            <a:r>
              <a:rPr lang="fr-FR" sz="2000" b="1" dirty="0">
                <a:effectLst/>
                <a:latin typeface="Calibri" panose="020F0502020204030204" pitchFamily="34" charset="0"/>
              </a:rPr>
              <a:t>déjà été utilisé dans un envoi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FR" sz="2000" dirty="0">
                <a:effectLst/>
                <a:latin typeface="Calibri" panose="020F0502020204030204" pitchFamily="34" charset="0"/>
              </a:rPr>
              <a:t>OU si il est </a:t>
            </a:r>
            <a:r>
              <a:rPr lang="fr-FR" sz="2000" b="1" dirty="0">
                <a:effectLst/>
                <a:latin typeface="Calibri" panose="020F0502020204030204" pitchFamily="34" charset="0"/>
              </a:rPr>
              <a:t>utilisé dans un paramétrage d'envoi automatique </a:t>
            </a:r>
            <a:r>
              <a:rPr lang="fr-FR" sz="2000" dirty="0">
                <a:effectLst/>
                <a:latin typeface="Calibri" panose="020F0502020204030204" pitchFamily="34" charset="0"/>
              </a:rPr>
              <a:t>(même si pas d'envoi effectué)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fr-FR" sz="2000" dirty="0">
                <a:effectLst/>
                <a:latin typeface="Calibri" panose="020F0502020204030204" pitchFamily="34" charset="0"/>
              </a:rPr>
              <a:t>	 </a:t>
            </a:r>
            <a:r>
              <a:rPr lang="fr-FR" sz="2000" i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</a:rPr>
              <a:t>-&gt; dans ces cas, la poubelle ne sera pas proposée.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fr-FR" sz="1200" dirty="0">
              <a:solidFill>
                <a:srgbClr val="ED7D31"/>
              </a:solidFill>
              <a:effectLst/>
              <a:latin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SUPPRESSION D’UN PARAMETRAGE D’ENVOI AUTOMATIQUE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fr-FR" sz="20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Vous pouvez supprimer des paramétrages d'envoi automatiques.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fr-FR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PARAMETRAGE ENVOI AUTOMATIQUE/ INFO EN ROUGE</a:t>
            </a:r>
            <a:endParaRPr lang="fr-FR" sz="20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fr-FR" sz="20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Les paramétrages automatiques </a:t>
            </a:r>
            <a:r>
              <a:rPr lang="fr-FR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utilisant des modèles inactivés </a:t>
            </a:r>
            <a:r>
              <a:rPr lang="fr-FR" sz="20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afficheront le nom du modèle en rouge.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9C77B51F-6806-4634-9E75-4CF0D5F82E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4943" y="4698356"/>
            <a:ext cx="5848657" cy="1790977"/>
          </a:xfrm>
          <a:prstGeom prst="rect">
            <a:avLst/>
          </a:prstGeom>
          <a:ln>
            <a:solidFill>
              <a:srgbClr val="2F479E"/>
            </a:solidFill>
          </a:ln>
        </p:spPr>
      </p:pic>
    </p:spTree>
    <p:extLst>
      <p:ext uri="{BB962C8B-B14F-4D97-AF65-F5344CB8AC3E}">
        <p14:creationId xmlns:p14="http://schemas.microsoft.com/office/powerpoint/2010/main" val="18947470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51147" y="2868825"/>
            <a:ext cx="9144000" cy="1844249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fr-FR" sz="6700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|A DISCUTER|</a:t>
            </a:r>
            <a:br>
              <a:rPr lang="fr-FR" sz="5400" dirty="0">
                <a:solidFill>
                  <a:srgbClr val="2F479E"/>
                </a:solidFill>
                <a:latin typeface="ITC Avant Garde Std Bk" panose="020B0502020202020204" pitchFamily="34" charset="0"/>
              </a:rPr>
            </a:br>
            <a:r>
              <a:rPr lang="fr-FR" sz="4400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Modifications à valider</a:t>
            </a:r>
          </a:p>
        </p:txBody>
      </p:sp>
      <p:pic>
        <p:nvPicPr>
          <p:cNvPr id="7" name="Image 6" descr="Une image contenant jeu&#10;&#10;Description générée automatiquement">
            <a:extLst>
              <a:ext uri="{FF2B5EF4-FFF2-40B4-BE49-F238E27FC236}">
                <a16:creationId xmlns:a16="http://schemas.microsoft.com/office/drawing/2014/main" id="{A838307C-333D-432D-891B-AC273343A4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25" y="377411"/>
            <a:ext cx="2137145" cy="137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4760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 descr="Une image contenant jeu&#10;&#10;Description générée automatiquement">
            <a:extLst>
              <a:ext uri="{FF2B5EF4-FFF2-40B4-BE49-F238E27FC236}">
                <a16:creationId xmlns:a16="http://schemas.microsoft.com/office/drawing/2014/main" id="{ED485DE2-0FB8-4654-A189-4C738B81BC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791" y="215779"/>
            <a:ext cx="1099552" cy="706462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54253D4A-D34E-47AD-BC5A-71A8EA1BE67D}"/>
              </a:ext>
            </a:extLst>
          </p:cNvPr>
          <p:cNvSpPr txBox="1"/>
          <p:nvPr/>
        </p:nvSpPr>
        <p:spPr>
          <a:xfrm>
            <a:off x="674704" y="487758"/>
            <a:ext cx="105993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accent2"/>
                </a:solidFill>
              </a:rPr>
              <a:t>RECHERCHE ACTIONS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DE76AA0-90E1-4552-B1EE-0A447E162438}"/>
              </a:ext>
            </a:extLst>
          </p:cNvPr>
          <p:cNvSpPr txBox="1"/>
          <p:nvPr/>
        </p:nvSpPr>
        <p:spPr>
          <a:xfrm>
            <a:off x="769954" y="1351883"/>
            <a:ext cx="112033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Quels informations sont utiles dans </a:t>
            </a:r>
            <a:r>
              <a:rPr lang="fr-FR" sz="2000" b="1" dirty="0" err="1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lel</a:t>
            </a: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tableau de recherche des actions ?</a:t>
            </a:r>
          </a:p>
          <a:p>
            <a:pPr marL="342900" indent="-342900">
              <a:buFontTx/>
              <a:buChar char="-"/>
            </a:pP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Intervenants</a:t>
            </a:r>
          </a:p>
          <a:p>
            <a:pPr marL="342900" indent="-342900">
              <a:buFontTx/>
              <a:buChar char="-"/>
            </a:pP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Autres ?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EDDD566F-CB24-4298-BC00-8E6E68FCFA5E}"/>
              </a:ext>
            </a:extLst>
          </p:cNvPr>
          <p:cNvCxnSpPr>
            <a:cxnSpLocks/>
          </p:cNvCxnSpPr>
          <p:nvPr/>
        </p:nvCxnSpPr>
        <p:spPr>
          <a:xfrm flipV="1">
            <a:off x="769954" y="1146767"/>
            <a:ext cx="9355121" cy="3504"/>
          </a:xfrm>
          <a:prstGeom prst="line">
            <a:avLst/>
          </a:prstGeom>
          <a:ln w="158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ZoneTexte 16">
            <a:extLst>
              <a:ext uri="{FF2B5EF4-FFF2-40B4-BE49-F238E27FC236}">
                <a16:creationId xmlns:a16="http://schemas.microsoft.com/office/drawing/2014/main" id="{DB076E7C-700F-4F06-A470-CEFF6D1689EF}"/>
              </a:ext>
            </a:extLst>
          </p:cNvPr>
          <p:cNvSpPr txBox="1"/>
          <p:nvPr/>
        </p:nvSpPr>
        <p:spPr>
          <a:xfrm>
            <a:off x="674704" y="2797188"/>
            <a:ext cx="105993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accent2"/>
                </a:solidFill>
              </a:rPr>
              <a:t>« STATUT DE L’ACTION »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3040EFEB-3595-464C-AEA2-BD6373933F10}"/>
              </a:ext>
            </a:extLst>
          </p:cNvPr>
          <p:cNvSpPr txBox="1"/>
          <p:nvPr/>
        </p:nvSpPr>
        <p:spPr>
          <a:xfrm>
            <a:off x="674704" y="3784424"/>
            <a:ext cx="11203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Conséquences si suppression du champ « reporté hors BGE » ?</a:t>
            </a:r>
          </a:p>
        </p:txBody>
      </p: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2F2D7CD0-EC25-4863-AAEC-6F327CCB45EB}"/>
              </a:ext>
            </a:extLst>
          </p:cNvPr>
          <p:cNvCxnSpPr>
            <a:cxnSpLocks/>
          </p:cNvCxnSpPr>
          <p:nvPr/>
        </p:nvCxnSpPr>
        <p:spPr>
          <a:xfrm flipV="1">
            <a:off x="769954" y="3456197"/>
            <a:ext cx="9355121" cy="3504"/>
          </a:xfrm>
          <a:prstGeom prst="line">
            <a:avLst/>
          </a:prstGeom>
          <a:ln w="158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51452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 descr="Une image contenant jeu&#10;&#10;Description générée automatiquement">
            <a:extLst>
              <a:ext uri="{FF2B5EF4-FFF2-40B4-BE49-F238E27FC236}">
                <a16:creationId xmlns:a16="http://schemas.microsoft.com/office/drawing/2014/main" id="{ED485DE2-0FB8-4654-A189-4C738B81BC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791" y="215779"/>
            <a:ext cx="1099552" cy="706462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54253D4A-D34E-47AD-BC5A-71A8EA1BE67D}"/>
              </a:ext>
            </a:extLst>
          </p:cNvPr>
          <p:cNvSpPr txBox="1"/>
          <p:nvPr/>
        </p:nvSpPr>
        <p:spPr>
          <a:xfrm>
            <a:off x="674704" y="487758"/>
            <a:ext cx="105993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accent2"/>
                </a:solidFill>
              </a:rPr>
              <a:t>PROGRAMME INCLUSION-ITI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DE76AA0-90E1-4552-B1EE-0A447E162438}"/>
              </a:ext>
            </a:extLst>
          </p:cNvPr>
          <p:cNvSpPr txBox="1"/>
          <p:nvPr/>
        </p:nvSpPr>
        <p:spPr>
          <a:xfrm>
            <a:off x="769954" y="1351883"/>
            <a:ext cx="112033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Avez-vous des cas où d’ODS avec des actions rattachées à la Ressource ITI et également des actions rattachées à d’autres ressources ?</a:t>
            </a:r>
            <a:endParaRPr lang="fr-FR" sz="2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EDDD566F-CB24-4298-BC00-8E6E68FCFA5E}"/>
              </a:ext>
            </a:extLst>
          </p:cNvPr>
          <p:cNvCxnSpPr>
            <a:cxnSpLocks/>
          </p:cNvCxnSpPr>
          <p:nvPr/>
        </p:nvCxnSpPr>
        <p:spPr>
          <a:xfrm flipV="1">
            <a:off x="769954" y="1146767"/>
            <a:ext cx="9355121" cy="3504"/>
          </a:xfrm>
          <a:prstGeom prst="line">
            <a:avLst/>
          </a:prstGeom>
          <a:ln w="158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ZoneTexte 9">
            <a:extLst>
              <a:ext uri="{FF2B5EF4-FFF2-40B4-BE49-F238E27FC236}">
                <a16:creationId xmlns:a16="http://schemas.microsoft.com/office/drawing/2014/main" id="{95B92F34-F04D-4BE3-A726-C1B865D34532}"/>
              </a:ext>
            </a:extLst>
          </p:cNvPr>
          <p:cNvSpPr txBox="1"/>
          <p:nvPr/>
        </p:nvSpPr>
        <p:spPr>
          <a:xfrm>
            <a:off x="674704" y="2572478"/>
            <a:ext cx="105993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accent2"/>
                </a:solidFill>
              </a:rPr>
              <a:t>INFORMATIONS POUR MARCHE FSE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D905CE57-14B4-4053-B1CC-D45275399C23}"/>
              </a:ext>
            </a:extLst>
          </p:cNvPr>
          <p:cNvSpPr txBox="1"/>
          <p:nvPr/>
        </p:nvSpPr>
        <p:spPr>
          <a:xfrm>
            <a:off x="674704" y="3559714"/>
            <a:ext cx="11203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Où saisissez-vous les informations demandées par le FSE ,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07B14D70-205D-472F-9019-E96A42E1D4CE}"/>
              </a:ext>
            </a:extLst>
          </p:cNvPr>
          <p:cNvCxnSpPr>
            <a:cxnSpLocks/>
          </p:cNvCxnSpPr>
          <p:nvPr/>
        </p:nvCxnSpPr>
        <p:spPr>
          <a:xfrm flipV="1">
            <a:off x="769954" y="3231487"/>
            <a:ext cx="9355121" cy="3504"/>
          </a:xfrm>
          <a:prstGeom prst="line">
            <a:avLst/>
          </a:prstGeom>
          <a:ln w="158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43854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37191" y="2121195"/>
            <a:ext cx="10717618" cy="2615609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MERCI </a:t>
            </a:r>
            <a:b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</a:br>
            <a: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DE VOTRE ATTENTION </a:t>
            </a:r>
            <a:b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</a:br>
            <a: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et PARTICIPATION</a:t>
            </a:r>
            <a:endParaRPr lang="fr-FR" sz="4400" dirty="0">
              <a:solidFill>
                <a:srgbClr val="2F479E"/>
              </a:solidFill>
              <a:latin typeface="ITC Avant Garde Std Bk" panose="020B0502020202020204" pitchFamily="34" charset="0"/>
            </a:endParaRPr>
          </a:p>
        </p:txBody>
      </p:sp>
      <p:pic>
        <p:nvPicPr>
          <p:cNvPr id="7" name="Image 6" descr="Une image contenant jeu&#10;&#10;Description générée automatiquement">
            <a:extLst>
              <a:ext uri="{FF2B5EF4-FFF2-40B4-BE49-F238E27FC236}">
                <a16:creationId xmlns:a16="http://schemas.microsoft.com/office/drawing/2014/main" id="{A838307C-333D-432D-891B-AC273343A4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25" y="377411"/>
            <a:ext cx="2137145" cy="137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850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60452" y="1980695"/>
            <a:ext cx="9144000" cy="2692815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RAPPEL CONSIGNES </a:t>
            </a:r>
            <a:b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</a:br>
            <a: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MANTIS</a:t>
            </a:r>
            <a:endParaRPr lang="fr-FR" sz="5400" dirty="0">
              <a:solidFill>
                <a:srgbClr val="2F479E"/>
              </a:solidFill>
              <a:latin typeface="ITC Avant Garde Std Bk" panose="020B0502020202020204" pitchFamily="34" charset="0"/>
            </a:endParaRPr>
          </a:p>
        </p:txBody>
      </p:sp>
      <p:pic>
        <p:nvPicPr>
          <p:cNvPr id="7" name="Image 6" descr="Une image contenant jeu&#10;&#10;Description générée automatiquement">
            <a:extLst>
              <a:ext uri="{FF2B5EF4-FFF2-40B4-BE49-F238E27FC236}">
                <a16:creationId xmlns:a16="http://schemas.microsoft.com/office/drawing/2014/main" id="{A838307C-333D-432D-891B-AC273343A4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25" y="377411"/>
            <a:ext cx="2137145" cy="137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862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6BA767BD-F826-43ED-9F47-756CA72EEF7B}"/>
              </a:ext>
            </a:extLst>
          </p:cNvPr>
          <p:cNvCxnSpPr>
            <a:cxnSpLocks/>
          </p:cNvCxnSpPr>
          <p:nvPr/>
        </p:nvCxnSpPr>
        <p:spPr>
          <a:xfrm>
            <a:off x="551576" y="843814"/>
            <a:ext cx="9436044" cy="0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C1C18CD6-782F-4560-81A5-3E1B7AF2FED0}"/>
              </a:ext>
            </a:extLst>
          </p:cNvPr>
          <p:cNvSpPr txBox="1"/>
          <p:nvPr/>
        </p:nvSpPr>
        <p:spPr>
          <a:xfrm>
            <a:off x="451140" y="259039"/>
            <a:ext cx="8635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accent2"/>
                </a:solidFill>
              </a:rPr>
              <a:t>UTILISATION MANTIS</a:t>
            </a:r>
          </a:p>
        </p:txBody>
      </p:sp>
      <p:pic>
        <p:nvPicPr>
          <p:cNvPr id="8" name="Image 7" descr="Une image contenant jeu&#10;&#10;Description générée automatiquement">
            <a:extLst>
              <a:ext uri="{FF2B5EF4-FFF2-40B4-BE49-F238E27FC236}">
                <a16:creationId xmlns:a16="http://schemas.microsoft.com/office/drawing/2014/main" id="{9DA96F69-772A-4B86-85D9-8857FBCAEF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0248" y="194058"/>
            <a:ext cx="1099552" cy="706462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748FCAE0-5AE3-40CB-B7A8-6304A9E0D697}"/>
              </a:ext>
            </a:extLst>
          </p:cNvPr>
          <p:cNvSpPr txBox="1"/>
          <p:nvPr/>
        </p:nvSpPr>
        <p:spPr>
          <a:xfrm>
            <a:off x="496476" y="1212175"/>
            <a:ext cx="5321396" cy="3888244"/>
          </a:xfrm>
          <a:custGeom>
            <a:avLst/>
            <a:gdLst>
              <a:gd name="connsiteX0" fmla="*/ 0 w 5321396"/>
              <a:gd name="connsiteY0" fmla="*/ 0 h 3888244"/>
              <a:gd name="connsiteX1" fmla="*/ 431624 w 5321396"/>
              <a:gd name="connsiteY1" fmla="*/ 0 h 3888244"/>
              <a:gd name="connsiteX2" fmla="*/ 916463 w 5321396"/>
              <a:gd name="connsiteY2" fmla="*/ 0 h 3888244"/>
              <a:gd name="connsiteX3" fmla="*/ 1614157 w 5321396"/>
              <a:gd name="connsiteY3" fmla="*/ 0 h 3888244"/>
              <a:gd name="connsiteX4" fmla="*/ 2205423 w 5321396"/>
              <a:gd name="connsiteY4" fmla="*/ 0 h 3888244"/>
              <a:gd name="connsiteX5" fmla="*/ 2796689 w 5321396"/>
              <a:gd name="connsiteY5" fmla="*/ 0 h 3888244"/>
              <a:gd name="connsiteX6" fmla="*/ 3281528 w 5321396"/>
              <a:gd name="connsiteY6" fmla="*/ 0 h 3888244"/>
              <a:gd name="connsiteX7" fmla="*/ 3713152 w 5321396"/>
              <a:gd name="connsiteY7" fmla="*/ 0 h 3888244"/>
              <a:gd name="connsiteX8" fmla="*/ 4197990 w 5321396"/>
              <a:gd name="connsiteY8" fmla="*/ 0 h 3888244"/>
              <a:gd name="connsiteX9" fmla="*/ 4682828 w 5321396"/>
              <a:gd name="connsiteY9" fmla="*/ 0 h 3888244"/>
              <a:gd name="connsiteX10" fmla="*/ 5321396 w 5321396"/>
              <a:gd name="connsiteY10" fmla="*/ 0 h 3888244"/>
              <a:gd name="connsiteX11" fmla="*/ 5321396 w 5321396"/>
              <a:gd name="connsiteY11" fmla="*/ 555463 h 3888244"/>
              <a:gd name="connsiteX12" fmla="*/ 5321396 w 5321396"/>
              <a:gd name="connsiteY12" fmla="*/ 994280 h 3888244"/>
              <a:gd name="connsiteX13" fmla="*/ 5321396 w 5321396"/>
              <a:gd name="connsiteY13" fmla="*/ 1549743 h 3888244"/>
              <a:gd name="connsiteX14" fmla="*/ 5321396 w 5321396"/>
              <a:gd name="connsiteY14" fmla="*/ 2182971 h 3888244"/>
              <a:gd name="connsiteX15" fmla="*/ 5321396 w 5321396"/>
              <a:gd name="connsiteY15" fmla="*/ 2777317 h 3888244"/>
              <a:gd name="connsiteX16" fmla="*/ 5321396 w 5321396"/>
              <a:gd name="connsiteY16" fmla="*/ 3410545 h 3888244"/>
              <a:gd name="connsiteX17" fmla="*/ 5321396 w 5321396"/>
              <a:gd name="connsiteY17" fmla="*/ 3888244 h 3888244"/>
              <a:gd name="connsiteX18" fmla="*/ 4730130 w 5321396"/>
              <a:gd name="connsiteY18" fmla="*/ 3888244 h 3888244"/>
              <a:gd name="connsiteX19" fmla="*/ 4192078 w 5321396"/>
              <a:gd name="connsiteY19" fmla="*/ 3888244 h 3888244"/>
              <a:gd name="connsiteX20" fmla="*/ 3654025 w 5321396"/>
              <a:gd name="connsiteY20" fmla="*/ 3888244 h 3888244"/>
              <a:gd name="connsiteX21" fmla="*/ 3009545 w 5321396"/>
              <a:gd name="connsiteY21" fmla="*/ 3888244 h 3888244"/>
              <a:gd name="connsiteX22" fmla="*/ 2365065 w 5321396"/>
              <a:gd name="connsiteY22" fmla="*/ 3888244 h 3888244"/>
              <a:gd name="connsiteX23" fmla="*/ 1827013 w 5321396"/>
              <a:gd name="connsiteY23" fmla="*/ 3888244 h 3888244"/>
              <a:gd name="connsiteX24" fmla="*/ 1288960 w 5321396"/>
              <a:gd name="connsiteY24" fmla="*/ 3888244 h 3888244"/>
              <a:gd name="connsiteX25" fmla="*/ 750908 w 5321396"/>
              <a:gd name="connsiteY25" fmla="*/ 3888244 h 3888244"/>
              <a:gd name="connsiteX26" fmla="*/ 0 w 5321396"/>
              <a:gd name="connsiteY26" fmla="*/ 3888244 h 3888244"/>
              <a:gd name="connsiteX27" fmla="*/ 0 w 5321396"/>
              <a:gd name="connsiteY27" fmla="*/ 3255016 h 3888244"/>
              <a:gd name="connsiteX28" fmla="*/ 0 w 5321396"/>
              <a:gd name="connsiteY28" fmla="*/ 2777317 h 3888244"/>
              <a:gd name="connsiteX29" fmla="*/ 0 w 5321396"/>
              <a:gd name="connsiteY29" fmla="*/ 2260736 h 3888244"/>
              <a:gd name="connsiteX30" fmla="*/ 0 w 5321396"/>
              <a:gd name="connsiteY30" fmla="*/ 1705273 h 3888244"/>
              <a:gd name="connsiteX31" fmla="*/ 0 w 5321396"/>
              <a:gd name="connsiteY31" fmla="*/ 1227574 h 3888244"/>
              <a:gd name="connsiteX32" fmla="*/ 0 w 5321396"/>
              <a:gd name="connsiteY32" fmla="*/ 672111 h 3888244"/>
              <a:gd name="connsiteX33" fmla="*/ 0 w 5321396"/>
              <a:gd name="connsiteY33" fmla="*/ 0 h 3888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5321396" h="3888244" extrusionOk="0">
                <a:moveTo>
                  <a:pt x="0" y="0"/>
                </a:moveTo>
                <a:cubicBezTo>
                  <a:pt x="210394" y="-44079"/>
                  <a:pt x="307709" y="16095"/>
                  <a:pt x="431624" y="0"/>
                </a:cubicBezTo>
                <a:cubicBezTo>
                  <a:pt x="555539" y="-16095"/>
                  <a:pt x="701606" y="49336"/>
                  <a:pt x="916463" y="0"/>
                </a:cubicBezTo>
                <a:cubicBezTo>
                  <a:pt x="1131320" y="-49336"/>
                  <a:pt x="1297783" y="21083"/>
                  <a:pt x="1614157" y="0"/>
                </a:cubicBezTo>
                <a:cubicBezTo>
                  <a:pt x="1930531" y="-21083"/>
                  <a:pt x="1995290" y="24900"/>
                  <a:pt x="2205423" y="0"/>
                </a:cubicBezTo>
                <a:cubicBezTo>
                  <a:pt x="2415556" y="-24900"/>
                  <a:pt x="2533825" y="18131"/>
                  <a:pt x="2796689" y="0"/>
                </a:cubicBezTo>
                <a:cubicBezTo>
                  <a:pt x="3059553" y="-18131"/>
                  <a:pt x="3100681" y="57809"/>
                  <a:pt x="3281528" y="0"/>
                </a:cubicBezTo>
                <a:cubicBezTo>
                  <a:pt x="3462375" y="-57809"/>
                  <a:pt x="3568463" y="42627"/>
                  <a:pt x="3713152" y="0"/>
                </a:cubicBezTo>
                <a:cubicBezTo>
                  <a:pt x="3857841" y="-42627"/>
                  <a:pt x="3994468" y="26465"/>
                  <a:pt x="4197990" y="0"/>
                </a:cubicBezTo>
                <a:cubicBezTo>
                  <a:pt x="4401512" y="-26465"/>
                  <a:pt x="4446547" y="31231"/>
                  <a:pt x="4682828" y="0"/>
                </a:cubicBezTo>
                <a:cubicBezTo>
                  <a:pt x="4919109" y="-31231"/>
                  <a:pt x="5080009" y="17702"/>
                  <a:pt x="5321396" y="0"/>
                </a:cubicBezTo>
                <a:cubicBezTo>
                  <a:pt x="5339276" y="259384"/>
                  <a:pt x="5297263" y="319263"/>
                  <a:pt x="5321396" y="555463"/>
                </a:cubicBezTo>
                <a:cubicBezTo>
                  <a:pt x="5345529" y="791663"/>
                  <a:pt x="5278740" y="892120"/>
                  <a:pt x="5321396" y="994280"/>
                </a:cubicBezTo>
                <a:cubicBezTo>
                  <a:pt x="5364052" y="1096440"/>
                  <a:pt x="5319275" y="1362635"/>
                  <a:pt x="5321396" y="1549743"/>
                </a:cubicBezTo>
                <a:cubicBezTo>
                  <a:pt x="5323517" y="1736851"/>
                  <a:pt x="5266571" y="2001900"/>
                  <a:pt x="5321396" y="2182971"/>
                </a:cubicBezTo>
                <a:cubicBezTo>
                  <a:pt x="5376221" y="2364042"/>
                  <a:pt x="5268503" y="2594133"/>
                  <a:pt x="5321396" y="2777317"/>
                </a:cubicBezTo>
                <a:cubicBezTo>
                  <a:pt x="5374289" y="2960501"/>
                  <a:pt x="5290722" y="3238283"/>
                  <a:pt x="5321396" y="3410545"/>
                </a:cubicBezTo>
                <a:cubicBezTo>
                  <a:pt x="5352070" y="3582807"/>
                  <a:pt x="5318786" y="3668591"/>
                  <a:pt x="5321396" y="3888244"/>
                </a:cubicBezTo>
                <a:cubicBezTo>
                  <a:pt x="5170957" y="3898628"/>
                  <a:pt x="4972009" y="3858236"/>
                  <a:pt x="4730130" y="3888244"/>
                </a:cubicBezTo>
                <a:cubicBezTo>
                  <a:pt x="4488251" y="3918252"/>
                  <a:pt x="4422601" y="3834577"/>
                  <a:pt x="4192078" y="3888244"/>
                </a:cubicBezTo>
                <a:cubicBezTo>
                  <a:pt x="3961555" y="3941911"/>
                  <a:pt x="3854609" y="3834060"/>
                  <a:pt x="3654025" y="3888244"/>
                </a:cubicBezTo>
                <a:cubicBezTo>
                  <a:pt x="3453441" y="3942428"/>
                  <a:pt x="3159847" y="3836626"/>
                  <a:pt x="3009545" y="3888244"/>
                </a:cubicBezTo>
                <a:cubicBezTo>
                  <a:pt x="2859243" y="3939862"/>
                  <a:pt x="2502110" y="3828220"/>
                  <a:pt x="2365065" y="3888244"/>
                </a:cubicBezTo>
                <a:cubicBezTo>
                  <a:pt x="2228020" y="3948268"/>
                  <a:pt x="1939149" y="3874554"/>
                  <a:pt x="1827013" y="3888244"/>
                </a:cubicBezTo>
                <a:cubicBezTo>
                  <a:pt x="1714877" y="3901934"/>
                  <a:pt x="1462272" y="3855005"/>
                  <a:pt x="1288960" y="3888244"/>
                </a:cubicBezTo>
                <a:cubicBezTo>
                  <a:pt x="1115648" y="3921483"/>
                  <a:pt x="933374" y="3887169"/>
                  <a:pt x="750908" y="3888244"/>
                </a:cubicBezTo>
                <a:cubicBezTo>
                  <a:pt x="568442" y="3889319"/>
                  <a:pt x="206409" y="3832532"/>
                  <a:pt x="0" y="3888244"/>
                </a:cubicBezTo>
                <a:cubicBezTo>
                  <a:pt x="-15121" y="3590282"/>
                  <a:pt x="27600" y="3542790"/>
                  <a:pt x="0" y="3255016"/>
                </a:cubicBezTo>
                <a:cubicBezTo>
                  <a:pt x="-27600" y="2967242"/>
                  <a:pt x="19961" y="2948332"/>
                  <a:pt x="0" y="2777317"/>
                </a:cubicBezTo>
                <a:cubicBezTo>
                  <a:pt x="-19961" y="2606302"/>
                  <a:pt x="44936" y="2427966"/>
                  <a:pt x="0" y="2260736"/>
                </a:cubicBezTo>
                <a:cubicBezTo>
                  <a:pt x="-44936" y="2093506"/>
                  <a:pt x="14496" y="1878454"/>
                  <a:pt x="0" y="1705273"/>
                </a:cubicBezTo>
                <a:cubicBezTo>
                  <a:pt x="-14496" y="1532092"/>
                  <a:pt x="8507" y="1354608"/>
                  <a:pt x="0" y="1227574"/>
                </a:cubicBezTo>
                <a:cubicBezTo>
                  <a:pt x="-8507" y="1100540"/>
                  <a:pt x="2324" y="852714"/>
                  <a:pt x="0" y="672111"/>
                </a:cubicBezTo>
                <a:cubicBezTo>
                  <a:pt x="-2324" y="491508"/>
                  <a:pt x="11627" y="245357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LA CREATION DU TICKET </a:t>
            </a:r>
          </a:p>
          <a:p>
            <a:pPr algn="just"/>
            <a:r>
              <a:rPr lang="fr-FR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 PAS ASSIGNER le ticket à quelqu’un  </a:t>
            </a:r>
          </a:p>
          <a:p>
            <a:pPr algn="just">
              <a:spcAft>
                <a:spcPts val="1000"/>
              </a:spcAft>
            </a:pPr>
            <a:r>
              <a:rPr lang="fr-FR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-&gt; ne pas renseigner le champ « assigné à »</a:t>
            </a:r>
          </a:p>
          <a:p>
            <a:pPr algn="just"/>
            <a:r>
              <a:rPr lang="fr-FR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 PAS RENSEIGNER le champ « version ciblée »</a:t>
            </a:r>
          </a:p>
          <a:p>
            <a:pPr algn="just">
              <a:spcAft>
                <a:spcPts val="1000"/>
              </a:spcAft>
            </a:pPr>
            <a:r>
              <a:rPr lang="fr-F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-&gt; il doit rester en « nouveau » pour être repérer par BGE réseau, analyser, et rediriger vers le prestataire pour validation de la commande, avec planification par nos soins.</a:t>
            </a:r>
          </a:p>
          <a:p>
            <a:pPr algn="just"/>
            <a:r>
              <a:rPr lang="fr-FR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 PAS SELECTIONNER la Catégorie « support »</a:t>
            </a:r>
          </a:p>
          <a:p>
            <a:pPr algn="just"/>
            <a:r>
              <a:rPr lang="fr-FR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-&gt; réservé au service support, pour qualification quand pas d’intervention technique nécessaire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89819EE9-38D7-4E85-ADDA-9D45D9CF52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6751" y="1607682"/>
            <a:ext cx="5694775" cy="3184237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964DDA18-CEC8-44B0-B655-2505AF52DEE0}"/>
              </a:ext>
            </a:extLst>
          </p:cNvPr>
          <p:cNvSpPr txBox="1"/>
          <p:nvPr/>
        </p:nvSpPr>
        <p:spPr>
          <a:xfrm>
            <a:off x="10400919" y="2108300"/>
            <a:ext cx="1608881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Ne pas choisir Catégorie = support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A28BE4C7-E010-45DE-86F1-7EF9528D2821}"/>
              </a:ext>
            </a:extLst>
          </p:cNvPr>
          <p:cNvSpPr txBox="1"/>
          <p:nvPr/>
        </p:nvSpPr>
        <p:spPr>
          <a:xfrm>
            <a:off x="10488005" y="3847341"/>
            <a:ext cx="1608881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Ne rien renseigner pour ces 3 champs</a:t>
            </a:r>
          </a:p>
        </p:txBody>
      </p:sp>
    </p:spTree>
    <p:extLst>
      <p:ext uri="{BB962C8B-B14F-4D97-AF65-F5344CB8AC3E}">
        <p14:creationId xmlns:p14="http://schemas.microsoft.com/office/powerpoint/2010/main" val="3584067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>
            <a:extLst>
              <a:ext uri="{FF2B5EF4-FFF2-40B4-BE49-F238E27FC236}">
                <a16:creationId xmlns:a16="http://schemas.microsoft.com/office/drawing/2014/main" id="{773ACFE4-D301-4789-B3B2-8CE670FFE1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9989" y="2910921"/>
            <a:ext cx="5319536" cy="3584037"/>
          </a:xfrm>
          <a:prstGeom prst="rect">
            <a:avLst/>
          </a:prstGeom>
        </p:spPr>
      </p:pic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6BA767BD-F826-43ED-9F47-756CA72EEF7B}"/>
              </a:ext>
            </a:extLst>
          </p:cNvPr>
          <p:cNvCxnSpPr>
            <a:cxnSpLocks/>
          </p:cNvCxnSpPr>
          <p:nvPr/>
        </p:nvCxnSpPr>
        <p:spPr>
          <a:xfrm>
            <a:off x="551576" y="843814"/>
            <a:ext cx="9436044" cy="0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C1C18CD6-782F-4560-81A5-3E1B7AF2FED0}"/>
              </a:ext>
            </a:extLst>
          </p:cNvPr>
          <p:cNvSpPr txBox="1"/>
          <p:nvPr/>
        </p:nvSpPr>
        <p:spPr>
          <a:xfrm>
            <a:off x="451140" y="259039"/>
            <a:ext cx="8635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accent2"/>
                </a:solidFill>
              </a:rPr>
              <a:t>UTILISATION MANTIS</a:t>
            </a:r>
          </a:p>
        </p:txBody>
      </p:sp>
      <p:pic>
        <p:nvPicPr>
          <p:cNvPr id="8" name="Image 7" descr="Une image contenant jeu&#10;&#10;Description générée automatiquement">
            <a:extLst>
              <a:ext uri="{FF2B5EF4-FFF2-40B4-BE49-F238E27FC236}">
                <a16:creationId xmlns:a16="http://schemas.microsoft.com/office/drawing/2014/main" id="{9DA96F69-772A-4B86-85D9-8857FBCAEF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0248" y="194058"/>
            <a:ext cx="1099552" cy="706462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6470CBBA-FCDE-4B69-88C2-6FF9B62290E4}"/>
              </a:ext>
            </a:extLst>
          </p:cNvPr>
          <p:cNvSpPr txBox="1"/>
          <p:nvPr/>
        </p:nvSpPr>
        <p:spPr>
          <a:xfrm>
            <a:off x="451140" y="1274306"/>
            <a:ext cx="9655076" cy="1477328"/>
          </a:xfrm>
          <a:custGeom>
            <a:avLst/>
            <a:gdLst>
              <a:gd name="connsiteX0" fmla="*/ 0 w 9655076"/>
              <a:gd name="connsiteY0" fmla="*/ 0 h 1477328"/>
              <a:gd name="connsiteX1" fmla="*/ 278293 w 9655076"/>
              <a:gd name="connsiteY1" fmla="*/ 0 h 1477328"/>
              <a:gd name="connsiteX2" fmla="*/ 653137 w 9655076"/>
              <a:gd name="connsiteY2" fmla="*/ 0 h 1477328"/>
              <a:gd name="connsiteX3" fmla="*/ 1414185 w 9655076"/>
              <a:gd name="connsiteY3" fmla="*/ 0 h 1477328"/>
              <a:gd name="connsiteX4" fmla="*/ 1982130 w 9655076"/>
              <a:gd name="connsiteY4" fmla="*/ 0 h 1477328"/>
              <a:gd name="connsiteX5" fmla="*/ 2550076 w 9655076"/>
              <a:gd name="connsiteY5" fmla="*/ 0 h 1477328"/>
              <a:gd name="connsiteX6" fmla="*/ 2924920 w 9655076"/>
              <a:gd name="connsiteY6" fmla="*/ 0 h 1477328"/>
              <a:gd name="connsiteX7" fmla="*/ 3203213 w 9655076"/>
              <a:gd name="connsiteY7" fmla="*/ 0 h 1477328"/>
              <a:gd name="connsiteX8" fmla="*/ 3578058 w 9655076"/>
              <a:gd name="connsiteY8" fmla="*/ 0 h 1477328"/>
              <a:gd name="connsiteX9" fmla="*/ 3952902 w 9655076"/>
              <a:gd name="connsiteY9" fmla="*/ 0 h 1477328"/>
              <a:gd name="connsiteX10" fmla="*/ 4424297 w 9655076"/>
              <a:gd name="connsiteY10" fmla="*/ 0 h 1477328"/>
              <a:gd name="connsiteX11" fmla="*/ 4992242 w 9655076"/>
              <a:gd name="connsiteY11" fmla="*/ 0 h 1477328"/>
              <a:gd name="connsiteX12" fmla="*/ 5753289 w 9655076"/>
              <a:gd name="connsiteY12" fmla="*/ 0 h 1477328"/>
              <a:gd name="connsiteX13" fmla="*/ 6514337 w 9655076"/>
              <a:gd name="connsiteY13" fmla="*/ 0 h 1477328"/>
              <a:gd name="connsiteX14" fmla="*/ 7275384 w 9655076"/>
              <a:gd name="connsiteY14" fmla="*/ 0 h 1477328"/>
              <a:gd name="connsiteX15" fmla="*/ 7843329 w 9655076"/>
              <a:gd name="connsiteY15" fmla="*/ 0 h 1477328"/>
              <a:gd name="connsiteX16" fmla="*/ 8411275 w 9655076"/>
              <a:gd name="connsiteY16" fmla="*/ 0 h 1477328"/>
              <a:gd name="connsiteX17" fmla="*/ 8786119 w 9655076"/>
              <a:gd name="connsiteY17" fmla="*/ 0 h 1477328"/>
              <a:gd name="connsiteX18" fmla="*/ 9655076 w 9655076"/>
              <a:gd name="connsiteY18" fmla="*/ 0 h 1477328"/>
              <a:gd name="connsiteX19" fmla="*/ 9655076 w 9655076"/>
              <a:gd name="connsiteY19" fmla="*/ 507216 h 1477328"/>
              <a:gd name="connsiteX20" fmla="*/ 9655076 w 9655076"/>
              <a:gd name="connsiteY20" fmla="*/ 984885 h 1477328"/>
              <a:gd name="connsiteX21" fmla="*/ 9655076 w 9655076"/>
              <a:gd name="connsiteY21" fmla="*/ 1477328 h 1477328"/>
              <a:gd name="connsiteX22" fmla="*/ 8990580 w 9655076"/>
              <a:gd name="connsiteY22" fmla="*/ 1477328 h 1477328"/>
              <a:gd name="connsiteX23" fmla="*/ 8519185 w 9655076"/>
              <a:gd name="connsiteY23" fmla="*/ 1477328 h 1477328"/>
              <a:gd name="connsiteX24" fmla="*/ 8047790 w 9655076"/>
              <a:gd name="connsiteY24" fmla="*/ 1477328 h 1477328"/>
              <a:gd name="connsiteX25" fmla="*/ 7576395 w 9655076"/>
              <a:gd name="connsiteY25" fmla="*/ 1477328 h 1477328"/>
              <a:gd name="connsiteX26" fmla="*/ 7201551 w 9655076"/>
              <a:gd name="connsiteY26" fmla="*/ 1477328 h 1477328"/>
              <a:gd name="connsiteX27" fmla="*/ 6440504 w 9655076"/>
              <a:gd name="connsiteY27" fmla="*/ 1477328 h 1477328"/>
              <a:gd name="connsiteX28" fmla="*/ 5776007 w 9655076"/>
              <a:gd name="connsiteY28" fmla="*/ 1477328 h 1477328"/>
              <a:gd name="connsiteX29" fmla="*/ 5304612 w 9655076"/>
              <a:gd name="connsiteY29" fmla="*/ 1477328 h 1477328"/>
              <a:gd name="connsiteX30" fmla="*/ 4833217 w 9655076"/>
              <a:gd name="connsiteY30" fmla="*/ 1477328 h 1477328"/>
              <a:gd name="connsiteX31" fmla="*/ 4265272 w 9655076"/>
              <a:gd name="connsiteY31" fmla="*/ 1477328 h 1477328"/>
              <a:gd name="connsiteX32" fmla="*/ 3504225 w 9655076"/>
              <a:gd name="connsiteY32" fmla="*/ 1477328 h 1477328"/>
              <a:gd name="connsiteX33" fmla="*/ 3129381 w 9655076"/>
              <a:gd name="connsiteY33" fmla="*/ 1477328 h 1477328"/>
              <a:gd name="connsiteX34" fmla="*/ 2561435 w 9655076"/>
              <a:gd name="connsiteY34" fmla="*/ 1477328 h 1477328"/>
              <a:gd name="connsiteX35" fmla="*/ 2186591 w 9655076"/>
              <a:gd name="connsiteY35" fmla="*/ 1477328 h 1477328"/>
              <a:gd name="connsiteX36" fmla="*/ 1425544 w 9655076"/>
              <a:gd name="connsiteY36" fmla="*/ 1477328 h 1477328"/>
              <a:gd name="connsiteX37" fmla="*/ 761047 w 9655076"/>
              <a:gd name="connsiteY37" fmla="*/ 1477328 h 1477328"/>
              <a:gd name="connsiteX38" fmla="*/ 0 w 9655076"/>
              <a:gd name="connsiteY38" fmla="*/ 1477328 h 1477328"/>
              <a:gd name="connsiteX39" fmla="*/ 0 w 9655076"/>
              <a:gd name="connsiteY39" fmla="*/ 970112 h 1477328"/>
              <a:gd name="connsiteX40" fmla="*/ 0 w 9655076"/>
              <a:gd name="connsiteY40" fmla="*/ 477669 h 1477328"/>
              <a:gd name="connsiteX41" fmla="*/ 0 w 9655076"/>
              <a:gd name="connsiteY41" fmla="*/ 0 h 1477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9655076" h="1477328" extrusionOk="0">
                <a:moveTo>
                  <a:pt x="0" y="0"/>
                </a:moveTo>
                <a:cubicBezTo>
                  <a:pt x="59412" y="-4181"/>
                  <a:pt x="211069" y="18157"/>
                  <a:pt x="278293" y="0"/>
                </a:cubicBezTo>
                <a:cubicBezTo>
                  <a:pt x="345517" y="-18157"/>
                  <a:pt x="477064" y="16016"/>
                  <a:pt x="653137" y="0"/>
                </a:cubicBezTo>
                <a:cubicBezTo>
                  <a:pt x="829210" y="-16016"/>
                  <a:pt x="1185845" y="7004"/>
                  <a:pt x="1414185" y="0"/>
                </a:cubicBezTo>
                <a:cubicBezTo>
                  <a:pt x="1642525" y="-7004"/>
                  <a:pt x="1787676" y="67046"/>
                  <a:pt x="1982130" y="0"/>
                </a:cubicBezTo>
                <a:cubicBezTo>
                  <a:pt x="2176584" y="-67046"/>
                  <a:pt x="2296062" y="20478"/>
                  <a:pt x="2550076" y="0"/>
                </a:cubicBezTo>
                <a:cubicBezTo>
                  <a:pt x="2804090" y="-20478"/>
                  <a:pt x="2814703" y="18594"/>
                  <a:pt x="2924920" y="0"/>
                </a:cubicBezTo>
                <a:cubicBezTo>
                  <a:pt x="3035137" y="-18594"/>
                  <a:pt x="3116048" y="21213"/>
                  <a:pt x="3203213" y="0"/>
                </a:cubicBezTo>
                <a:cubicBezTo>
                  <a:pt x="3290378" y="-21213"/>
                  <a:pt x="3438124" y="44643"/>
                  <a:pt x="3578058" y="0"/>
                </a:cubicBezTo>
                <a:cubicBezTo>
                  <a:pt x="3717992" y="-44643"/>
                  <a:pt x="3866522" y="16071"/>
                  <a:pt x="3952902" y="0"/>
                </a:cubicBezTo>
                <a:cubicBezTo>
                  <a:pt x="4039282" y="-16071"/>
                  <a:pt x="4239284" y="43374"/>
                  <a:pt x="4424297" y="0"/>
                </a:cubicBezTo>
                <a:cubicBezTo>
                  <a:pt x="4609311" y="-43374"/>
                  <a:pt x="4855505" y="36990"/>
                  <a:pt x="4992242" y="0"/>
                </a:cubicBezTo>
                <a:cubicBezTo>
                  <a:pt x="5128979" y="-36990"/>
                  <a:pt x="5510244" y="18324"/>
                  <a:pt x="5753289" y="0"/>
                </a:cubicBezTo>
                <a:cubicBezTo>
                  <a:pt x="5996334" y="-18324"/>
                  <a:pt x="6174089" y="47836"/>
                  <a:pt x="6514337" y="0"/>
                </a:cubicBezTo>
                <a:cubicBezTo>
                  <a:pt x="6854585" y="-47836"/>
                  <a:pt x="6991997" y="89741"/>
                  <a:pt x="7275384" y="0"/>
                </a:cubicBezTo>
                <a:cubicBezTo>
                  <a:pt x="7558771" y="-89741"/>
                  <a:pt x="7565249" y="31095"/>
                  <a:pt x="7843329" y="0"/>
                </a:cubicBezTo>
                <a:cubicBezTo>
                  <a:pt x="8121410" y="-31095"/>
                  <a:pt x="8217138" y="68021"/>
                  <a:pt x="8411275" y="0"/>
                </a:cubicBezTo>
                <a:cubicBezTo>
                  <a:pt x="8605412" y="-68021"/>
                  <a:pt x="8632851" y="38921"/>
                  <a:pt x="8786119" y="0"/>
                </a:cubicBezTo>
                <a:cubicBezTo>
                  <a:pt x="8939387" y="-38921"/>
                  <a:pt x="9257957" y="75892"/>
                  <a:pt x="9655076" y="0"/>
                </a:cubicBezTo>
                <a:cubicBezTo>
                  <a:pt x="9665497" y="105666"/>
                  <a:pt x="9648486" y="325161"/>
                  <a:pt x="9655076" y="507216"/>
                </a:cubicBezTo>
                <a:cubicBezTo>
                  <a:pt x="9661666" y="689271"/>
                  <a:pt x="9620798" y="834463"/>
                  <a:pt x="9655076" y="984885"/>
                </a:cubicBezTo>
                <a:cubicBezTo>
                  <a:pt x="9689354" y="1135307"/>
                  <a:pt x="9607834" y="1298423"/>
                  <a:pt x="9655076" y="1477328"/>
                </a:cubicBezTo>
                <a:cubicBezTo>
                  <a:pt x="9400070" y="1489009"/>
                  <a:pt x="9288143" y="1421229"/>
                  <a:pt x="8990580" y="1477328"/>
                </a:cubicBezTo>
                <a:cubicBezTo>
                  <a:pt x="8693017" y="1533427"/>
                  <a:pt x="8657528" y="1446482"/>
                  <a:pt x="8519185" y="1477328"/>
                </a:cubicBezTo>
                <a:cubicBezTo>
                  <a:pt x="8380843" y="1508174"/>
                  <a:pt x="8282612" y="1448865"/>
                  <a:pt x="8047790" y="1477328"/>
                </a:cubicBezTo>
                <a:cubicBezTo>
                  <a:pt x="7812968" y="1505791"/>
                  <a:pt x="7693871" y="1474693"/>
                  <a:pt x="7576395" y="1477328"/>
                </a:cubicBezTo>
                <a:cubicBezTo>
                  <a:pt x="7458920" y="1479963"/>
                  <a:pt x="7341530" y="1456121"/>
                  <a:pt x="7201551" y="1477328"/>
                </a:cubicBezTo>
                <a:cubicBezTo>
                  <a:pt x="7061572" y="1498535"/>
                  <a:pt x="6773551" y="1419990"/>
                  <a:pt x="6440504" y="1477328"/>
                </a:cubicBezTo>
                <a:cubicBezTo>
                  <a:pt x="6107457" y="1534666"/>
                  <a:pt x="5925906" y="1431125"/>
                  <a:pt x="5776007" y="1477328"/>
                </a:cubicBezTo>
                <a:cubicBezTo>
                  <a:pt x="5626108" y="1523531"/>
                  <a:pt x="5538582" y="1468510"/>
                  <a:pt x="5304612" y="1477328"/>
                </a:cubicBezTo>
                <a:cubicBezTo>
                  <a:pt x="5070643" y="1486146"/>
                  <a:pt x="4995660" y="1462480"/>
                  <a:pt x="4833217" y="1477328"/>
                </a:cubicBezTo>
                <a:cubicBezTo>
                  <a:pt x="4670774" y="1492176"/>
                  <a:pt x="4501644" y="1443744"/>
                  <a:pt x="4265272" y="1477328"/>
                </a:cubicBezTo>
                <a:cubicBezTo>
                  <a:pt x="4028901" y="1510912"/>
                  <a:pt x="3744947" y="1437318"/>
                  <a:pt x="3504225" y="1477328"/>
                </a:cubicBezTo>
                <a:cubicBezTo>
                  <a:pt x="3263503" y="1517338"/>
                  <a:pt x="3291470" y="1441745"/>
                  <a:pt x="3129381" y="1477328"/>
                </a:cubicBezTo>
                <a:cubicBezTo>
                  <a:pt x="2967292" y="1512911"/>
                  <a:pt x="2696248" y="1415885"/>
                  <a:pt x="2561435" y="1477328"/>
                </a:cubicBezTo>
                <a:cubicBezTo>
                  <a:pt x="2426622" y="1538771"/>
                  <a:pt x="2325278" y="1445632"/>
                  <a:pt x="2186591" y="1477328"/>
                </a:cubicBezTo>
                <a:cubicBezTo>
                  <a:pt x="2047904" y="1509024"/>
                  <a:pt x="1616233" y="1393284"/>
                  <a:pt x="1425544" y="1477328"/>
                </a:cubicBezTo>
                <a:cubicBezTo>
                  <a:pt x="1234855" y="1561372"/>
                  <a:pt x="935607" y="1413963"/>
                  <a:pt x="761047" y="1477328"/>
                </a:cubicBezTo>
                <a:cubicBezTo>
                  <a:pt x="586487" y="1540693"/>
                  <a:pt x="183281" y="1457511"/>
                  <a:pt x="0" y="1477328"/>
                </a:cubicBezTo>
                <a:cubicBezTo>
                  <a:pt x="-14470" y="1265989"/>
                  <a:pt x="10548" y="1172619"/>
                  <a:pt x="0" y="970112"/>
                </a:cubicBezTo>
                <a:cubicBezTo>
                  <a:pt x="-10548" y="767605"/>
                  <a:pt x="22194" y="680554"/>
                  <a:pt x="0" y="477669"/>
                </a:cubicBezTo>
                <a:cubicBezTo>
                  <a:pt x="-22194" y="274784"/>
                  <a:pt x="27776" y="160856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LORS DES ECHANGES avec le support technique</a:t>
            </a:r>
          </a:p>
          <a:p>
            <a:pPr algn="just"/>
            <a:r>
              <a:rPr lang="fr-FR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BIEN RE-ASSIGNER le ticket </a:t>
            </a:r>
          </a:p>
          <a:p>
            <a:pPr algn="just">
              <a:spcAft>
                <a:spcPts val="600"/>
              </a:spcAft>
            </a:pPr>
            <a:r>
              <a:rPr lang="fr-FR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-&gt; il s’agit d’assigner le ticket à la personne à qui vous répondez, afin qu’il voit bien votre retour, que cela s’affiche dans sa liste de tickets à regarder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A28BE4C7-E010-45DE-86F1-7EF9528D2821}"/>
              </a:ext>
            </a:extLst>
          </p:cNvPr>
          <p:cNvSpPr txBox="1"/>
          <p:nvPr/>
        </p:nvSpPr>
        <p:spPr>
          <a:xfrm>
            <a:off x="6801830" y="5429411"/>
            <a:ext cx="2723170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RE-ASSIGNER à la personne à qui vous répondez</a:t>
            </a:r>
          </a:p>
        </p:txBody>
      </p:sp>
    </p:spTree>
    <p:extLst>
      <p:ext uri="{BB962C8B-B14F-4D97-AF65-F5344CB8AC3E}">
        <p14:creationId xmlns:p14="http://schemas.microsoft.com/office/powerpoint/2010/main" val="795397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6BA767BD-F826-43ED-9F47-756CA72EEF7B}"/>
              </a:ext>
            </a:extLst>
          </p:cNvPr>
          <p:cNvCxnSpPr>
            <a:cxnSpLocks/>
          </p:cNvCxnSpPr>
          <p:nvPr/>
        </p:nvCxnSpPr>
        <p:spPr>
          <a:xfrm>
            <a:off x="551576" y="843814"/>
            <a:ext cx="9436044" cy="0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C1C18CD6-782F-4560-81A5-3E1B7AF2FED0}"/>
              </a:ext>
            </a:extLst>
          </p:cNvPr>
          <p:cNvSpPr txBox="1"/>
          <p:nvPr/>
        </p:nvSpPr>
        <p:spPr>
          <a:xfrm>
            <a:off x="451140" y="259039"/>
            <a:ext cx="8635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accent2"/>
                </a:solidFill>
              </a:rPr>
              <a:t>UTILISATION MANTIS</a:t>
            </a:r>
          </a:p>
        </p:txBody>
      </p:sp>
      <p:pic>
        <p:nvPicPr>
          <p:cNvPr id="8" name="Image 7" descr="Une image contenant jeu&#10;&#10;Description générée automatiquement">
            <a:extLst>
              <a:ext uri="{FF2B5EF4-FFF2-40B4-BE49-F238E27FC236}">
                <a16:creationId xmlns:a16="http://schemas.microsoft.com/office/drawing/2014/main" id="{9DA96F69-772A-4B86-85D9-8857FBCAEF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0248" y="194058"/>
            <a:ext cx="1099552" cy="706462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748FCAE0-5AE3-40CB-B7A8-6304A9E0D697}"/>
              </a:ext>
            </a:extLst>
          </p:cNvPr>
          <p:cNvSpPr txBox="1"/>
          <p:nvPr/>
        </p:nvSpPr>
        <p:spPr>
          <a:xfrm>
            <a:off x="496474" y="1212175"/>
            <a:ext cx="11089784" cy="4708981"/>
          </a:xfrm>
          <a:custGeom>
            <a:avLst/>
            <a:gdLst>
              <a:gd name="connsiteX0" fmla="*/ 0 w 11089784"/>
              <a:gd name="connsiteY0" fmla="*/ 0 h 4708981"/>
              <a:gd name="connsiteX1" fmla="*/ 250979 w 11089784"/>
              <a:gd name="connsiteY1" fmla="*/ 0 h 4708981"/>
              <a:gd name="connsiteX2" fmla="*/ 612856 w 11089784"/>
              <a:gd name="connsiteY2" fmla="*/ 0 h 4708981"/>
              <a:gd name="connsiteX3" fmla="*/ 1418325 w 11089784"/>
              <a:gd name="connsiteY3" fmla="*/ 0 h 4708981"/>
              <a:gd name="connsiteX4" fmla="*/ 2001998 w 11089784"/>
              <a:gd name="connsiteY4" fmla="*/ 0 h 4708981"/>
              <a:gd name="connsiteX5" fmla="*/ 2585671 w 11089784"/>
              <a:gd name="connsiteY5" fmla="*/ 0 h 4708981"/>
              <a:gd name="connsiteX6" fmla="*/ 2947548 w 11089784"/>
              <a:gd name="connsiteY6" fmla="*/ 0 h 4708981"/>
              <a:gd name="connsiteX7" fmla="*/ 3198527 w 11089784"/>
              <a:gd name="connsiteY7" fmla="*/ 0 h 4708981"/>
              <a:gd name="connsiteX8" fmla="*/ 3560404 w 11089784"/>
              <a:gd name="connsiteY8" fmla="*/ 0 h 4708981"/>
              <a:gd name="connsiteX9" fmla="*/ 3922281 w 11089784"/>
              <a:gd name="connsiteY9" fmla="*/ 0 h 4708981"/>
              <a:gd name="connsiteX10" fmla="*/ 4395057 w 11089784"/>
              <a:gd name="connsiteY10" fmla="*/ 0 h 4708981"/>
              <a:gd name="connsiteX11" fmla="*/ 4978729 w 11089784"/>
              <a:gd name="connsiteY11" fmla="*/ 0 h 4708981"/>
              <a:gd name="connsiteX12" fmla="*/ 5784198 w 11089784"/>
              <a:gd name="connsiteY12" fmla="*/ 0 h 4708981"/>
              <a:gd name="connsiteX13" fmla="*/ 6589666 w 11089784"/>
              <a:gd name="connsiteY13" fmla="*/ 0 h 4708981"/>
              <a:gd name="connsiteX14" fmla="*/ 7395135 w 11089784"/>
              <a:gd name="connsiteY14" fmla="*/ 0 h 4708981"/>
              <a:gd name="connsiteX15" fmla="*/ 7978808 w 11089784"/>
              <a:gd name="connsiteY15" fmla="*/ 0 h 4708981"/>
              <a:gd name="connsiteX16" fmla="*/ 8562481 w 11089784"/>
              <a:gd name="connsiteY16" fmla="*/ 0 h 4708981"/>
              <a:gd name="connsiteX17" fmla="*/ 8924358 w 11089784"/>
              <a:gd name="connsiteY17" fmla="*/ 0 h 4708981"/>
              <a:gd name="connsiteX18" fmla="*/ 9729826 w 11089784"/>
              <a:gd name="connsiteY18" fmla="*/ 0 h 4708981"/>
              <a:gd name="connsiteX19" fmla="*/ 10424397 w 11089784"/>
              <a:gd name="connsiteY19" fmla="*/ 0 h 4708981"/>
              <a:gd name="connsiteX20" fmla="*/ 11089784 w 11089784"/>
              <a:gd name="connsiteY20" fmla="*/ 0 h 4708981"/>
              <a:gd name="connsiteX21" fmla="*/ 11089784 w 11089784"/>
              <a:gd name="connsiteY21" fmla="*/ 541533 h 4708981"/>
              <a:gd name="connsiteX22" fmla="*/ 11089784 w 11089784"/>
              <a:gd name="connsiteY22" fmla="*/ 1177245 h 4708981"/>
              <a:gd name="connsiteX23" fmla="*/ 11089784 w 11089784"/>
              <a:gd name="connsiteY23" fmla="*/ 1812958 h 4708981"/>
              <a:gd name="connsiteX24" fmla="*/ 11089784 w 11089784"/>
              <a:gd name="connsiteY24" fmla="*/ 2401580 h 4708981"/>
              <a:gd name="connsiteX25" fmla="*/ 11089784 w 11089784"/>
              <a:gd name="connsiteY25" fmla="*/ 2896023 h 4708981"/>
              <a:gd name="connsiteX26" fmla="*/ 11089784 w 11089784"/>
              <a:gd name="connsiteY26" fmla="*/ 3437556 h 4708981"/>
              <a:gd name="connsiteX27" fmla="*/ 11089784 w 11089784"/>
              <a:gd name="connsiteY27" fmla="*/ 4120358 h 4708981"/>
              <a:gd name="connsiteX28" fmla="*/ 11089784 w 11089784"/>
              <a:gd name="connsiteY28" fmla="*/ 4708981 h 4708981"/>
              <a:gd name="connsiteX29" fmla="*/ 10506111 w 11089784"/>
              <a:gd name="connsiteY29" fmla="*/ 4708981 h 4708981"/>
              <a:gd name="connsiteX30" fmla="*/ 10033336 w 11089784"/>
              <a:gd name="connsiteY30" fmla="*/ 4708981 h 4708981"/>
              <a:gd name="connsiteX31" fmla="*/ 9449663 w 11089784"/>
              <a:gd name="connsiteY31" fmla="*/ 4708981 h 4708981"/>
              <a:gd name="connsiteX32" fmla="*/ 8644195 w 11089784"/>
              <a:gd name="connsiteY32" fmla="*/ 4708981 h 4708981"/>
              <a:gd name="connsiteX33" fmla="*/ 8282318 w 11089784"/>
              <a:gd name="connsiteY33" fmla="*/ 4708981 h 4708981"/>
              <a:gd name="connsiteX34" fmla="*/ 7698645 w 11089784"/>
              <a:gd name="connsiteY34" fmla="*/ 4708981 h 4708981"/>
              <a:gd name="connsiteX35" fmla="*/ 7336768 w 11089784"/>
              <a:gd name="connsiteY35" fmla="*/ 4708981 h 4708981"/>
              <a:gd name="connsiteX36" fmla="*/ 6531299 w 11089784"/>
              <a:gd name="connsiteY36" fmla="*/ 4708981 h 4708981"/>
              <a:gd name="connsiteX37" fmla="*/ 5836728 w 11089784"/>
              <a:gd name="connsiteY37" fmla="*/ 4708981 h 4708981"/>
              <a:gd name="connsiteX38" fmla="*/ 5031260 w 11089784"/>
              <a:gd name="connsiteY38" fmla="*/ 4708981 h 4708981"/>
              <a:gd name="connsiteX39" fmla="*/ 4336689 w 11089784"/>
              <a:gd name="connsiteY39" fmla="*/ 4708981 h 4708981"/>
              <a:gd name="connsiteX40" fmla="*/ 3863914 w 11089784"/>
              <a:gd name="connsiteY40" fmla="*/ 4708981 h 4708981"/>
              <a:gd name="connsiteX41" fmla="*/ 3391139 w 11089784"/>
              <a:gd name="connsiteY41" fmla="*/ 4708981 h 4708981"/>
              <a:gd name="connsiteX42" fmla="*/ 2918364 w 11089784"/>
              <a:gd name="connsiteY42" fmla="*/ 4708981 h 4708981"/>
              <a:gd name="connsiteX43" fmla="*/ 2112896 w 11089784"/>
              <a:gd name="connsiteY43" fmla="*/ 4708981 h 4708981"/>
              <a:gd name="connsiteX44" fmla="*/ 1307427 w 11089784"/>
              <a:gd name="connsiteY44" fmla="*/ 4708981 h 4708981"/>
              <a:gd name="connsiteX45" fmla="*/ 1056448 w 11089784"/>
              <a:gd name="connsiteY45" fmla="*/ 4708981 h 4708981"/>
              <a:gd name="connsiteX46" fmla="*/ 0 w 11089784"/>
              <a:gd name="connsiteY46" fmla="*/ 4708981 h 4708981"/>
              <a:gd name="connsiteX47" fmla="*/ 0 w 11089784"/>
              <a:gd name="connsiteY47" fmla="*/ 4214538 h 4708981"/>
              <a:gd name="connsiteX48" fmla="*/ 0 w 11089784"/>
              <a:gd name="connsiteY48" fmla="*/ 3625915 h 4708981"/>
              <a:gd name="connsiteX49" fmla="*/ 0 w 11089784"/>
              <a:gd name="connsiteY49" fmla="*/ 3084383 h 4708981"/>
              <a:gd name="connsiteX50" fmla="*/ 0 w 11089784"/>
              <a:gd name="connsiteY50" fmla="*/ 2637029 h 4708981"/>
              <a:gd name="connsiteX51" fmla="*/ 0 w 11089784"/>
              <a:gd name="connsiteY51" fmla="*/ 2189676 h 4708981"/>
              <a:gd name="connsiteX52" fmla="*/ 0 w 11089784"/>
              <a:gd name="connsiteY52" fmla="*/ 1648143 h 4708981"/>
              <a:gd name="connsiteX53" fmla="*/ 0 w 11089784"/>
              <a:gd name="connsiteY53" fmla="*/ 1200790 h 4708981"/>
              <a:gd name="connsiteX54" fmla="*/ 0 w 11089784"/>
              <a:gd name="connsiteY54" fmla="*/ 612168 h 4708981"/>
              <a:gd name="connsiteX55" fmla="*/ 0 w 11089784"/>
              <a:gd name="connsiteY55" fmla="*/ 0 h 4708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1089784" h="4708981" extrusionOk="0">
                <a:moveTo>
                  <a:pt x="0" y="0"/>
                </a:moveTo>
                <a:cubicBezTo>
                  <a:pt x="108944" y="-6951"/>
                  <a:pt x="144833" y="16698"/>
                  <a:pt x="250979" y="0"/>
                </a:cubicBezTo>
                <a:cubicBezTo>
                  <a:pt x="357125" y="-16698"/>
                  <a:pt x="455913" y="35263"/>
                  <a:pt x="612856" y="0"/>
                </a:cubicBezTo>
                <a:cubicBezTo>
                  <a:pt x="769799" y="-35263"/>
                  <a:pt x="1037203" y="19847"/>
                  <a:pt x="1418325" y="0"/>
                </a:cubicBezTo>
                <a:cubicBezTo>
                  <a:pt x="1799447" y="-19847"/>
                  <a:pt x="1745329" y="46746"/>
                  <a:pt x="2001998" y="0"/>
                </a:cubicBezTo>
                <a:cubicBezTo>
                  <a:pt x="2258667" y="-46746"/>
                  <a:pt x="2370487" y="36129"/>
                  <a:pt x="2585671" y="0"/>
                </a:cubicBezTo>
                <a:cubicBezTo>
                  <a:pt x="2800855" y="-36129"/>
                  <a:pt x="2834157" y="34968"/>
                  <a:pt x="2947548" y="0"/>
                </a:cubicBezTo>
                <a:cubicBezTo>
                  <a:pt x="3060939" y="-34968"/>
                  <a:pt x="3076357" y="637"/>
                  <a:pt x="3198527" y="0"/>
                </a:cubicBezTo>
                <a:cubicBezTo>
                  <a:pt x="3320697" y="-637"/>
                  <a:pt x="3456693" y="11622"/>
                  <a:pt x="3560404" y="0"/>
                </a:cubicBezTo>
                <a:cubicBezTo>
                  <a:pt x="3664115" y="-11622"/>
                  <a:pt x="3752933" y="3083"/>
                  <a:pt x="3922281" y="0"/>
                </a:cubicBezTo>
                <a:cubicBezTo>
                  <a:pt x="4091629" y="-3083"/>
                  <a:pt x="4208431" y="30464"/>
                  <a:pt x="4395057" y="0"/>
                </a:cubicBezTo>
                <a:cubicBezTo>
                  <a:pt x="4581683" y="-30464"/>
                  <a:pt x="4788053" y="16413"/>
                  <a:pt x="4978729" y="0"/>
                </a:cubicBezTo>
                <a:cubicBezTo>
                  <a:pt x="5169405" y="-16413"/>
                  <a:pt x="5450242" y="68664"/>
                  <a:pt x="5784198" y="0"/>
                </a:cubicBezTo>
                <a:cubicBezTo>
                  <a:pt x="6118154" y="-68664"/>
                  <a:pt x="6315810" y="51516"/>
                  <a:pt x="6589666" y="0"/>
                </a:cubicBezTo>
                <a:cubicBezTo>
                  <a:pt x="6863522" y="-51516"/>
                  <a:pt x="7165729" y="29107"/>
                  <a:pt x="7395135" y="0"/>
                </a:cubicBezTo>
                <a:cubicBezTo>
                  <a:pt x="7624541" y="-29107"/>
                  <a:pt x="7859145" y="11887"/>
                  <a:pt x="7978808" y="0"/>
                </a:cubicBezTo>
                <a:cubicBezTo>
                  <a:pt x="8098471" y="-11887"/>
                  <a:pt x="8342720" y="31118"/>
                  <a:pt x="8562481" y="0"/>
                </a:cubicBezTo>
                <a:cubicBezTo>
                  <a:pt x="8782242" y="-31118"/>
                  <a:pt x="8763602" y="4032"/>
                  <a:pt x="8924358" y="0"/>
                </a:cubicBezTo>
                <a:cubicBezTo>
                  <a:pt x="9085114" y="-4032"/>
                  <a:pt x="9329448" y="50667"/>
                  <a:pt x="9729826" y="0"/>
                </a:cubicBezTo>
                <a:cubicBezTo>
                  <a:pt x="10130204" y="-50667"/>
                  <a:pt x="10096016" y="14649"/>
                  <a:pt x="10424397" y="0"/>
                </a:cubicBezTo>
                <a:cubicBezTo>
                  <a:pt x="10752778" y="-14649"/>
                  <a:pt x="10805879" y="7810"/>
                  <a:pt x="11089784" y="0"/>
                </a:cubicBezTo>
                <a:cubicBezTo>
                  <a:pt x="11108351" y="201172"/>
                  <a:pt x="11036424" y="357685"/>
                  <a:pt x="11089784" y="541533"/>
                </a:cubicBezTo>
                <a:cubicBezTo>
                  <a:pt x="11143144" y="725381"/>
                  <a:pt x="11054317" y="960515"/>
                  <a:pt x="11089784" y="1177245"/>
                </a:cubicBezTo>
                <a:cubicBezTo>
                  <a:pt x="11125251" y="1393975"/>
                  <a:pt x="11078423" y="1584919"/>
                  <a:pt x="11089784" y="1812958"/>
                </a:cubicBezTo>
                <a:cubicBezTo>
                  <a:pt x="11101145" y="2040997"/>
                  <a:pt x="11053233" y="2253629"/>
                  <a:pt x="11089784" y="2401580"/>
                </a:cubicBezTo>
                <a:cubicBezTo>
                  <a:pt x="11126335" y="2549531"/>
                  <a:pt x="11084273" y="2787804"/>
                  <a:pt x="11089784" y="2896023"/>
                </a:cubicBezTo>
                <a:cubicBezTo>
                  <a:pt x="11095295" y="3004242"/>
                  <a:pt x="11083007" y="3237256"/>
                  <a:pt x="11089784" y="3437556"/>
                </a:cubicBezTo>
                <a:cubicBezTo>
                  <a:pt x="11096561" y="3637856"/>
                  <a:pt x="11046434" y="3939450"/>
                  <a:pt x="11089784" y="4120358"/>
                </a:cubicBezTo>
                <a:cubicBezTo>
                  <a:pt x="11133134" y="4301266"/>
                  <a:pt x="11059489" y="4481201"/>
                  <a:pt x="11089784" y="4708981"/>
                </a:cubicBezTo>
                <a:cubicBezTo>
                  <a:pt x="10948829" y="4712266"/>
                  <a:pt x="10674693" y="4663116"/>
                  <a:pt x="10506111" y="4708981"/>
                </a:cubicBezTo>
                <a:cubicBezTo>
                  <a:pt x="10337529" y="4754846"/>
                  <a:pt x="10197178" y="4694293"/>
                  <a:pt x="10033336" y="4708981"/>
                </a:cubicBezTo>
                <a:cubicBezTo>
                  <a:pt x="9869495" y="4723669"/>
                  <a:pt x="9701325" y="4667975"/>
                  <a:pt x="9449663" y="4708981"/>
                </a:cubicBezTo>
                <a:cubicBezTo>
                  <a:pt x="9198001" y="4749987"/>
                  <a:pt x="9005428" y="4640925"/>
                  <a:pt x="8644195" y="4708981"/>
                </a:cubicBezTo>
                <a:cubicBezTo>
                  <a:pt x="8282962" y="4777037"/>
                  <a:pt x="8462166" y="4691309"/>
                  <a:pt x="8282318" y="4708981"/>
                </a:cubicBezTo>
                <a:cubicBezTo>
                  <a:pt x="8102470" y="4726653"/>
                  <a:pt x="7966923" y="4698419"/>
                  <a:pt x="7698645" y="4708981"/>
                </a:cubicBezTo>
                <a:cubicBezTo>
                  <a:pt x="7430367" y="4719543"/>
                  <a:pt x="7510078" y="4704169"/>
                  <a:pt x="7336768" y="4708981"/>
                </a:cubicBezTo>
                <a:cubicBezTo>
                  <a:pt x="7163458" y="4713793"/>
                  <a:pt x="6783286" y="4651685"/>
                  <a:pt x="6531299" y="4708981"/>
                </a:cubicBezTo>
                <a:cubicBezTo>
                  <a:pt x="6279312" y="4766277"/>
                  <a:pt x="6019462" y="4650030"/>
                  <a:pt x="5836728" y="4708981"/>
                </a:cubicBezTo>
                <a:cubicBezTo>
                  <a:pt x="5653994" y="4767932"/>
                  <a:pt x="5269968" y="4683850"/>
                  <a:pt x="5031260" y="4708981"/>
                </a:cubicBezTo>
                <a:cubicBezTo>
                  <a:pt x="4792552" y="4734112"/>
                  <a:pt x="4575645" y="4654728"/>
                  <a:pt x="4336689" y="4708981"/>
                </a:cubicBezTo>
                <a:cubicBezTo>
                  <a:pt x="4097733" y="4763234"/>
                  <a:pt x="4004838" y="4706278"/>
                  <a:pt x="3863914" y="4708981"/>
                </a:cubicBezTo>
                <a:cubicBezTo>
                  <a:pt x="3722991" y="4711684"/>
                  <a:pt x="3504360" y="4659147"/>
                  <a:pt x="3391139" y="4708981"/>
                </a:cubicBezTo>
                <a:cubicBezTo>
                  <a:pt x="3277918" y="4758815"/>
                  <a:pt x="3059698" y="4677163"/>
                  <a:pt x="2918364" y="4708981"/>
                </a:cubicBezTo>
                <a:cubicBezTo>
                  <a:pt x="2777030" y="4740799"/>
                  <a:pt x="2446319" y="4668597"/>
                  <a:pt x="2112896" y="4708981"/>
                </a:cubicBezTo>
                <a:cubicBezTo>
                  <a:pt x="1779473" y="4749365"/>
                  <a:pt x="1540554" y="4648804"/>
                  <a:pt x="1307427" y="4708981"/>
                </a:cubicBezTo>
                <a:cubicBezTo>
                  <a:pt x="1074300" y="4769158"/>
                  <a:pt x="1118208" y="4688543"/>
                  <a:pt x="1056448" y="4708981"/>
                </a:cubicBezTo>
                <a:cubicBezTo>
                  <a:pt x="994688" y="4729419"/>
                  <a:pt x="229020" y="4677582"/>
                  <a:pt x="0" y="4708981"/>
                </a:cubicBezTo>
                <a:cubicBezTo>
                  <a:pt x="-23590" y="4547818"/>
                  <a:pt x="28603" y="4357149"/>
                  <a:pt x="0" y="4214538"/>
                </a:cubicBezTo>
                <a:cubicBezTo>
                  <a:pt x="-28603" y="4071927"/>
                  <a:pt x="57634" y="3779452"/>
                  <a:pt x="0" y="3625915"/>
                </a:cubicBezTo>
                <a:cubicBezTo>
                  <a:pt x="-57634" y="3472378"/>
                  <a:pt x="27028" y="3344238"/>
                  <a:pt x="0" y="3084383"/>
                </a:cubicBezTo>
                <a:cubicBezTo>
                  <a:pt x="-27028" y="2824528"/>
                  <a:pt x="26618" y="2826760"/>
                  <a:pt x="0" y="2637029"/>
                </a:cubicBezTo>
                <a:cubicBezTo>
                  <a:pt x="-26618" y="2447298"/>
                  <a:pt x="1293" y="2325799"/>
                  <a:pt x="0" y="2189676"/>
                </a:cubicBezTo>
                <a:cubicBezTo>
                  <a:pt x="-1293" y="2053553"/>
                  <a:pt x="6969" y="1819487"/>
                  <a:pt x="0" y="1648143"/>
                </a:cubicBezTo>
                <a:cubicBezTo>
                  <a:pt x="-6969" y="1476799"/>
                  <a:pt x="28259" y="1356330"/>
                  <a:pt x="0" y="1200790"/>
                </a:cubicBezTo>
                <a:cubicBezTo>
                  <a:pt x="-28259" y="1045250"/>
                  <a:pt x="25149" y="784698"/>
                  <a:pt x="0" y="612168"/>
                </a:cubicBezTo>
                <a:cubicBezTo>
                  <a:pt x="-25149" y="439638"/>
                  <a:pt x="29010" y="287769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RESUME </a:t>
            </a:r>
          </a:p>
          <a:p>
            <a:pPr algn="just"/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Ecrire en majuscule la fiche et l’onglet du problème, </a:t>
            </a:r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classement et tri facilité pour le service   support + énoncé synthétique du problème</a:t>
            </a:r>
          </a:p>
          <a:p>
            <a:pPr algn="just"/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fr-FR" sz="2000" b="1" dirty="0">
                <a:solidFill>
                  <a:srgbClr val="2F479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DESCRIPTION</a:t>
            </a:r>
          </a:p>
          <a:p>
            <a:pPr marL="342900" indent="-342900" algn="just">
              <a:buFontTx/>
              <a:buChar char="-"/>
            </a:pPr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Décrire clairement le problème constaté en listant les différentes étapes de réalisation (chemin parcouru sur Jungo°)</a:t>
            </a:r>
          </a:p>
          <a:p>
            <a:pPr marL="342900" indent="-342900" algn="just">
              <a:buFontTx/>
              <a:buChar char="-"/>
            </a:pPr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Bien préciser l’exemple pour reproduction du problème par le service support et le prestataire</a:t>
            </a:r>
          </a:p>
          <a:p>
            <a:pPr algn="just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r-FR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-&gt; Indiquer le nom de l’entrepreneur ; la date, heure, objet de l’action ; nom du livrable ou requête le cas échéant</a:t>
            </a:r>
          </a:p>
          <a:p>
            <a:pPr algn="just"/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43DF8870-763E-4812-BBAA-D3B79B1BA2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742" y="2434920"/>
            <a:ext cx="9967078" cy="906994"/>
          </a:xfrm>
          <a:prstGeom prst="rect">
            <a:avLst/>
          </a:prstGeom>
          <a:ln>
            <a:solidFill>
              <a:srgbClr val="2F479E"/>
            </a:solidFill>
          </a:ln>
        </p:spPr>
      </p:pic>
    </p:spTree>
    <p:extLst>
      <p:ext uri="{BB962C8B-B14F-4D97-AF65-F5344CB8AC3E}">
        <p14:creationId xmlns:p14="http://schemas.microsoft.com/office/powerpoint/2010/main" val="1209261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60452" y="1980695"/>
            <a:ext cx="9144000" cy="2692815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|NOUVEAUTES|</a:t>
            </a:r>
            <a:b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</a:br>
            <a: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au 25 avril</a:t>
            </a:r>
            <a:endParaRPr lang="fr-FR" sz="4400" dirty="0">
              <a:solidFill>
                <a:srgbClr val="2F479E"/>
              </a:solidFill>
              <a:latin typeface="ITC Avant Garde Std Bk" panose="020B0502020202020204" pitchFamily="34" charset="0"/>
            </a:endParaRPr>
          </a:p>
        </p:txBody>
      </p:sp>
      <p:pic>
        <p:nvPicPr>
          <p:cNvPr id="7" name="Image 6" descr="Une image contenant jeu&#10;&#10;Description générée automatiquement">
            <a:extLst>
              <a:ext uri="{FF2B5EF4-FFF2-40B4-BE49-F238E27FC236}">
                <a16:creationId xmlns:a16="http://schemas.microsoft.com/office/drawing/2014/main" id="{A838307C-333D-432D-891B-AC273343A4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25" y="377411"/>
            <a:ext cx="2137145" cy="137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372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6BA767BD-F826-43ED-9F47-756CA72EEF7B}"/>
              </a:ext>
            </a:extLst>
          </p:cNvPr>
          <p:cNvCxnSpPr>
            <a:cxnSpLocks/>
          </p:cNvCxnSpPr>
          <p:nvPr/>
        </p:nvCxnSpPr>
        <p:spPr>
          <a:xfrm>
            <a:off x="551576" y="843814"/>
            <a:ext cx="9436044" cy="0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C1C18CD6-782F-4560-81A5-3E1B7AF2FED0}"/>
              </a:ext>
            </a:extLst>
          </p:cNvPr>
          <p:cNvSpPr txBox="1"/>
          <p:nvPr/>
        </p:nvSpPr>
        <p:spPr>
          <a:xfrm>
            <a:off x="451140" y="259039"/>
            <a:ext cx="8635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accent2"/>
                </a:solidFill>
              </a:rPr>
              <a:t>NOUVEAUTES SUR JUNGO / Au 25 avril</a:t>
            </a:r>
          </a:p>
        </p:txBody>
      </p:sp>
      <p:pic>
        <p:nvPicPr>
          <p:cNvPr id="8" name="Image 7" descr="Une image contenant jeu&#10;&#10;Description générée automatiquement">
            <a:extLst>
              <a:ext uri="{FF2B5EF4-FFF2-40B4-BE49-F238E27FC236}">
                <a16:creationId xmlns:a16="http://schemas.microsoft.com/office/drawing/2014/main" id="{9DA96F69-772A-4B86-85D9-8857FBCAEF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0248" y="194058"/>
            <a:ext cx="1099552" cy="706462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748FCAE0-5AE3-40CB-B7A8-6304A9E0D697}"/>
              </a:ext>
            </a:extLst>
          </p:cNvPr>
          <p:cNvSpPr txBox="1"/>
          <p:nvPr/>
        </p:nvSpPr>
        <p:spPr>
          <a:xfrm>
            <a:off x="551576" y="2090979"/>
            <a:ext cx="10599900" cy="830997"/>
          </a:xfrm>
          <a:custGeom>
            <a:avLst/>
            <a:gdLst>
              <a:gd name="connsiteX0" fmla="*/ 0 w 10599900"/>
              <a:gd name="connsiteY0" fmla="*/ 0 h 830997"/>
              <a:gd name="connsiteX1" fmla="*/ 270886 w 10599900"/>
              <a:gd name="connsiteY1" fmla="*/ 0 h 830997"/>
              <a:gd name="connsiteX2" fmla="*/ 647772 w 10599900"/>
              <a:gd name="connsiteY2" fmla="*/ 0 h 830997"/>
              <a:gd name="connsiteX3" fmla="*/ 1448653 w 10599900"/>
              <a:gd name="connsiteY3" fmla="*/ 0 h 830997"/>
              <a:gd name="connsiteX4" fmla="*/ 2037536 w 10599900"/>
              <a:gd name="connsiteY4" fmla="*/ 0 h 830997"/>
              <a:gd name="connsiteX5" fmla="*/ 2626420 w 10599900"/>
              <a:gd name="connsiteY5" fmla="*/ 0 h 830997"/>
              <a:gd name="connsiteX6" fmla="*/ 3003305 w 10599900"/>
              <a:gd name="connsiteY6" fmla="*/ 0 h 830997"/>
              <a:gd name="connsiteX7" fmla="*/ 3274191 w 10599900"/>
              <a:gd name="connsiteY7" fmla="*/ 0 h 830997"/>
              <a:gd name="connsiteX8" fmla="*/ 3651077 w 10599900"/>
              <a:gd name="connsiteY8" fmla="*/ 0 h 830997"/>
              <a:gd name="connsiteX9" fmla="*/ 4027962 w 10599900"/>
              <a:gd name="connsiteY9" fmla="*/ 0 h 830997"/>
              <a:gd name="connsiteX10" fmla="*/ 4510846 w 10599900"/>
              <a:gd name="connsiteY10" fmla="*/ 0 h 830997"/>
              <a:gd name="connsiteX11" fmla="*/ 5099730 w 10599900"/>
              <a:gd name="connsiteY11" fmla="*/ 0 h 830997"/>
              <a:gd name="connsiteX12" fmla="*/ 5900611 w 10599900"/>
              <a:gd name="connsiteY12" fmla="*/ 0 h 830997"/>
              <a:gd name="connsiteX13" fmla="*/ 6701492 w 10599900"/>
              <a:gd name="connsiteY13" fmla="*/ 0 h 830997"/>
              <a:gd name="connsiteX14" fmla="*/ 7502374 w 10599900"/>
              <a:gd name="connsiteY14" fmla="*/ 0 h 830997"/>
              <a:gd name="connsiteX15" fmla="*/ 8091257 w 10599900"/>
              <a:gd name="connsiteY15" fmla="*/ 0 h 830997"/>
              <a:gd name="connsiteX16" fmla="*/ 8680140 w 10599900"/>
              <a:gd name="connsiteY16" fmla="*/ 0 h 830997"/>
              <a:gd name="connsiteX17" fmla="*/ 9057026 w 10599900"/>
              <a:gd name="connsiteY17" fmla="*/ 0 h 830997"/>
              <a:gd name="connsiteX18" fmla="*/ 9857907 w 10599900"/>
              <a:gd name="connsiteY18" fmla="*/ 0 h 830997"/>
              <a:gd name="connsiteX19" fmla="*/ 10599900 w 10599900"/>
              <a:gd name="connsiteY19" fmla="*/ 0 h 830997"/>
              <a:gd name="connsiteX20" fmla="*/ 10599900 w 10599900"/>
              <a:gd name="connsiteY20" fmla="*/ 390569 h 830997"/>
              <a:gd name="connsiteX21" fmla="*/ 10599900 w 10599900"/>
              <a:gd name="connsiteY21" fmla="*/ 830997 h 830997"/>
              <a:gd name="connsiteX22" fmla="*/ 9905018 w 10599900"/>
              <a:gd name="connsiteY22" fmla="*/ 830997 h 830997"/>
              <a:gd name="connsiteX23" fmla="*/ 9422133 w 10599900"/>
              <a:gd name="connsiteY23" fmla="*/ 830997 h 830997"/>
              <a:gd name="connsiteX24" fmla="*/ 8939249 w 10599900"/>
              <a:gd name="connsiteY24" fmla="*/ 830997 h 830997"/>
              <a:gd name="connsiteX25" fmla="*/ 8456365 w 10599900"/>
              <a:gd name="connsiteY25" fmla="*/ 830997 h 830997"/>
              <a:gd name="connsiteX26" fmla="*/ 8079479 w 10599900"/>
              <a:gd name="connsiteY26" fmla="*/ 830997 h 830997"/>
              <a:gd name="connsiteX27" fmla="*/ 7278598 w 10599900"/>
              <a:gd name="connsiteY27" fmla="*/ 830997 h 830997"/>
              <a:gd name="connsiteX28" fmla="*/ 6583716 w 10599900"/>
              <a:gd name="connsiteY28" fmla="*/ 830997 h 830997"/>
              <a:gd name="connsiteX29" fmla="*/ 6100831 w 10599900"/>
              <a:gd name="connsiteY29" fmla="*/ 830997 h 830997"/>
              <a:gd name="connsiteX30" fmla="*/ 5617947 w 10599900"/>
              <a:gd name="connsiteY30" fmla="*/ 830997 h 830997"/>
              <a:gd name="connsiteX31" fmla="*/ 5029064 w 10599900"/>
              <a:gd name="connsiteY31" fmla="*/ 830997 h 830997"/>
              <a:gd name="connsiteX32" fmla="*/ 4228182 w 10599900"/>
              <a:gd name="connsiteY32" fmla="*/ 830997 h 830997"/>
              <a:gd name="connsiteX33" fmla="*/ 3851297 w 10599900"/>
              <a:gd name="connsiteY33" fmla="*/ 830997 h 830997"/>
              <a:gd name="connsiteX34" fmla="*/ 3262414 w 10599900"/>
              <a:gd name="connsiteY34" fmla="*/ 830997 h 830997"/>
              <a:gd name="connsiteX35" fmla="*/ 2885528 w 10599900"/>
              <a:gd name="connsiteY35" fmla="*/ 830997 h 830997"/>
              <a:gd name="connsiteX36" fmla="*/ 2084647 w 10599900"/>
              <a:gd name="connsiteY36" fmla="*/ 830997 h 830997"/>
              <a:gd name="connsiteX37" fmla="*/ 1389765 w 10599900"/>
              <a:gd name="connsiteY37" fmla="*/ 830997 h 830997"/>
              <a:gd name="connsiteX38" fmla="*/ 588883 w 10599900"/>
              <a:gd name="connsiteY38" fmla="*/ 830997 h 830997"/>
              <a:gd name="connsiteX39" fmla="*/ 0 w 10599900"/>
              <a:gd name="connsiteY39" fmla="*/ 830997 h 830997"/>
              <a:gd name="connsiteX40" fmla="*/ 0 w 10599900"/>
              <a:gd name="connsiteY40" fmla="*/ 423808 h 830997"/>
              <a:gd name="connsiteX41" fmla="*/ 0 w 10599900"/>
              <a:gd name="connsiteY41" fmla="*/ 0 h 830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0599900" h="830997" extrusionOk="0">
                <a:moveTo>
                  <a:pt x="0" y="0"/>
                </a:moveTo>
                <a:cubicBezTo>
                  <a:pt x="111983" y="-6994"/>
                  <a:pt x="209948" y="13801"/>
                  <a:pt x="270886" y="0"/>
                </a:cubicBezTo>
                <a:cubicBezTo>
                  <a:pt x="331824" y="-13801"/>
                  <a:pt x="495029" y="27974"/>
                  <a:pt x="647772" y="0"/>
                </a:cubicBezTo>
                <a:cubicBezTo>
                  <a:pt x="800515" y="-27974"/>
                  <a:pt x="1112200" y="15798"/>
                  <a:pt x="1448653" y="0"/>
                </a:cubicBezTo>
                <a:cubicBezTo>
                  <a:pt x="1785106" y="-15798"/>
                  <a:pt x="1869247" y="23205"/>
                  <a:pt x="2037536" y="0"/>
                </a:cubicBezTo>
                <a:cubicBezTo>
                  <a:pt x="2205825" y="-23205"/>
                  <a:pt x="2414331" y="34404"/>
                  <a:pt x="2626420" y="0"/>
                </a:cubicBezTo>
                <a:cubicBezTo>
                  <a:pt x="2838509" y="-34404"/>
                  <a:pt x="2840747" y="27742"/>
                  <a:pt x="3003305" y="0"/>
                </a:cubicBezTo>
                <a:cubicBezTo>
                  <a:pt x="3165863" y="-27742"/>
                  <a:pt x="3161763" y="14893"/>
                  <a:pt x="3274191" y="0"/>
                </a:cubicBezTo>
                <a:cubicBezTo>
                  <a:pt x="3386619" y="-14893"/>
                  <a:pt x="3477170" y="27447"/>
                  <a:pt x="3651077" y="0"/>
                </a:cubicBezTo>
                <a:cubicBezTo>
                  <a:pt x="3824984" y="-27447"/>
                  <a:pt x="3927695" y="26706"/>
                  <a:pt x="4027962" y="0"/>
                </a:cubicBezTo>
                <a:cubicBezTo>
                  <a:pt x="4128230" y="-26706"/>
                  <a:pt x="4291130" y="2976"/>
                  <a:pt x="4510846" y="0"/>
                </a:cubicBezTo>
                <a:cubicBezTo>
                  <a:pt x="4730562" y="-2976"/>
                  <a:pt x="4875503" y="27681"/>
                  <a:pt x="5099730" y="0"/>
                </a:cubicBezTo>
                <a:cubicBezTo>
                  <a:pt x="5323957" y="-27681"/>
                  <a:pt x="5718614" y="81861"/>
                  <a:pt x="5900611" y="0"/>
                </a:cubicBezTo>
                <a:cubicBezTo>
                  <a:pt x="6082608" y="-81861"/>
                  <a:pt x="6373107" y="22268"/>
                  <a:pt x="6701492" y="0"/>
                </a:cubicBezTo>
                <a:cubicBezTo>
                  <a:pt x="7029877" y="-22268"/>
                  <a:pt x="7219797" y="2548"/>
                  <a:pt x="7502374" y="0"/>
                </a:cubicBezTo>
                <a:cubicBezTo>
                  <a:pt x="7784951" y="-2548"/>
                  <a:pt x="7809392" y="34898"/>
                  <a:pt x="8091257" y="0"/>
                </a:cubicBezTo>
                <a:cubicBezTo>
                  <a:pt x="8373122" y="-34898"/>
                  <a:pt x="8452008" y="42546"/>
                  <a:pt x="8680140" y="0"/>
                </a:cubicBezTo>
                <a:cubicBezTo>
                  <a:pt x="8908272" y="-42546"/>
                  <a:pt x="8962481" y="19207"/>
                  <a:pt x="9057026" y="0"/>
                </a:cubicBezTo>
                <a:cubicBezTo>
                  <a:pt x="9151571" y="-19207"/>
                  <a:pt x="9549970" y="84924"/>
                  <a:pt x="9857907" y="0"/>
                </a:cubicBezTo>
                <a:cubicBezTo>
                  <a:pt x="10165844" y="-84924"/>
                  <a:pt x="10299424" y="39916"/>
                  <a:pt x="10599900" y="0"/>
                </a:cubicBezTo>
                <a:cubicBezTo>
                  <a:pt x="10617719" y="78691"/>
                  <a:pt x="10556100" y="279036"/>
                  <a:pt x="10599900" y="390569"/>
                </a:cubicBezTo>
                <a:cubicBezTo>
                  <a:pt x="10643700" y="502102"/>
                  <a:pt x="10553498" y="711345"/>
                  <a:pt x="10599900" y="830997"/>
                </a:cubicBezTo>
                <a:cubicBezTo>
                  <a:pt x="10408707" y="847523"/>
                  <a:pt x="10056127" y="802580"/>
                  <a:pt x="9905018" y="830997"/>
                </a:cubicBezTo>
                <a:cubicBezTo>
                  <a:pt x="9753909" y="859414"/>
                  <a:pt x="9573273" y="806579"/>
                  <a:pt x="9422133" y="830997"/>
                </a:cubicBezTo>
                <a:cubicBezTo>
                  <a:pt x="9270994" y="855415"/>
                  <a:pt x="9080536" y="773535"/>
                  <a:pt x="8939249" y="830997"/>
                </a:cubicBezTo>
                <a:cubicBezTo>
                  <a:pt x="8797962" y="888459"/>
                  <a:pt x="8563609" y="825828"/>
                  <a:pt x="8456365" y="830997"/>
                </a:cubicBezTo>
                <a:cubicBezTo>
                  <a:pt x="8349121" y="836166"/>
                  <a:pt x="8254468" y="819665"/>
                  <a:pt x="8079479" y="830997"/>
                </a:cubicBezTo>
                <a:cubicBezTo>
                  <a:pt x="7904490" y="842329"/>
                  <a:pt x="7666231" y="753723"/>
                  <a:pt x="7278598" y="830997"/>
                </a:cubicBezTo>
                <a:cubicBezTo>
                  <a:pt x="6890965" y="908271"/>
                  <a:pt x="6741253" y="811661"/>
                  <a:pt x="6583716" y="830997"/>
                </a:cubicBezTo>
                <a:cubicBezTo>
                  <a:pt x="6426179" y="850333"/>
                  <a:pt x="6250619" y="776517"/>
                  <a:pt x="6100831" y="830997"/>
                </a:cubicBezTo>
                <a:cubicBezTo>
                  <a:pt x="5951043" y="885477"/>
                  <a:pt x="5796159" y="811218"/>
                  <a:pt x="5617947" y="830997"/>
                </a:cubicBezTo>
                <a:cubicBezTo>
                  <a:pt x="5439735" y="850776"/>
                  <a:pt x="5246772" y="768353"/>
                  <a:pt x="5029064" y="830997"/>
                </a:cubicBezTo>
                <a:cubicBezTo>
                  <a:pt x="4811356" y="893641"/>
                  <a:pt x="4448724" y="739017"/>
                  <a:pt x="4228182" y="830997"/>
                </a:cubicBezTo>
                <a:cubicBezTo>
                  <a:pt x="4007640" y="922977"/>
                  <a:pt x="4034900" y="823201"/>
                  <a:pt x="3851297" y="830997"/>
                </a:cubicBezTo>
                <a:cubicBezTo>
                  <a:pt x="3667694" y="838793"/>
                  <a:pt x="3416976" y="817828"/>
                  <a:pt x="3262414" y="830997"/>
                </a:cubicBezTo>
                <a:cubicBezTo>
                  <a:pt x="3107852" y="844166"/>
                  <a:pt x="3002671" y="802043"/>
                  <a:pt x="2885528" y="830997"/>
                </a:cubicBezTo>
                <a:cubicBezTo>
                  <a:pt x="2768385" y="859951"/>
                  <a:pt x="2442667" y="742053"/>
                  <a:pt x="2084647" y="830997"/>
                </a:cubicBezTo>
                <a:cubicBezTo>
                  <a:pt x="1726627" y="919941"/>
                  <a:pt x="1554320" y="816968"/>
                  <a:pt x="1389765" y="830997"/>
                </a:cubicBezTo>
                <a:cubicBezTo>
                  <a:pt x="1225210" y="845026"/>
                  <a:pt x="758423" y="751727"/>
                  <a:pt x="588883" y="830997"/>
                </a:cubicBezTo>
                <a:cubicBezTo>
                  <a:pt x="419343" y="910267"/>
                  <a:pt x="171514" y="821324"/>
                  <a:pt x="0" y="830997"/>
                </a:cubicBezTo>
                <a:cubicBezTo>
                  <a:pt x="-45979" y="717585"/>
                  <a:pt x="39381" y="606641"/>
                  <a:pt x="0" y="423808"/>
                </a:cubicBezTo>
                <a:cubicBezTo>
                  <a:pt x="-39381" y="240975"/>
                  <a:pt x="11122" y="145004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Jungo vous indique si la fiche Entrepreneur ou Utilisateur est bien envoyé au Bureau Virtuel.</a:t>
            </a:r>
          </a:p>
          <a:p>
            <a:pPr algn="just"/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ce n’est pas le cas, </a:t>
            </a:r>
            <a:r>
              <a:rPr lang="fr-FR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message explicite vous indiquera les raisons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afin de compléter les saisies ou vous retourner vers votre référent Jungo.</a:t>
            </a:r>
          </a:p>
        </p:txBody>
      </p:sp>
      <p:sp>
        <p:nvSpPr>
          <p:cNvPr id="2" name="Rectangle : avec coins arrondis en diagonale 1">
            <a:extLst>
              <a:ext uri="{FF2B5EF4-FFF2-40B4-BE49-F238E27FC236}">
                <a16:creationId xmlns:a16="http://schemas.microsoft.com/office/drawing/2014/main" id="{642AD653-1506-4F6E-A8A6-21AB4F9147F2}"/>
              </a:ext>
            </a:extLst>
          </p:cNvPr>
          <p:cNvSpPr/>
          <p:nvPr/>
        </p:nvSpPr>
        <p:spPr>
          <a:xfrm>
            <a:off x="551576" y="1371825"/>
            <a:ext cx="9436044" cy="494628"/>
          </a:xfrm>
          <a:prstGeom prst="round2DiagRect">
            <a:avLst/>
          </a:prstGeom>
          <a:solidFill>
            <a:schemeClr val="bg2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b="1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ENTREPRENEUR/ Message erreur pour droit d’accès Bureau Virtuel</a:t>
            </a:r>
            <a:endParaRPr lang="fr-FR" sz="2400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45219196-10B1-4618-A139-59B6AFE40215}"/>
              </a:ext>
            </a:extLst>
          </p:cNvPr>
          <p:cNvSpPr txBox="1"/>
          <p:nvPr/>
        </p:nvSpPr>
        <p:spPr>
          <a:xfrm>
            <a:off x="551576" y="4397999"/>
            <a:ext cx="10599900" cy="830997"/>
          </a:xfrm>
          <a:custGeom>
            <a:avLst/>
            <a:gdLst>
              <a:gd name="connsiteX0" fmla="*/ 0 w 10599900"/>
              <a:gd name="connsiteY0" fmla="*/ 0 h 830997"/>
              <a:gd name="connsiteX1" fmla="*/ 270886 w 10599900"/>
              <a:gd name="connsiteY1" fmla="*/ 0 h 830997"/>
              <a:gd name="connsiteX2" fmla="*/ 647772 w 10599900"/>
              <a:gd name="connsiteY2" fmla="*/ 0 h 830997"/>
              <a:gd name="connsiteX3" fmla="*/ 1448653 w 10599900"/>
              <a:gd name="connsiteY3" fmla="*/ 0 h 830997"/>
              <a:gd name="connsiteX4" fmla="*/ 2037536 w 10599900"/>
              <a:gd name="connsiteY4" fmla="*/ 0 h 830997"/>
              <a:gd name="connsiteX5" fmla="*/ 2626420 w 10599900"/>
              <a:gd name="connsiteY5" fmla="*/ 0 h 830997"/>
              <a:gd name="connsiteX6" fmla="*/ 3003305 w 10599900"/>
              <a:gd name="connsiteY6" fmla="*/ 0 h 830997"/>
              <a:gd name="connsiteX7" fmla="*/ 3274191 w 10599900"/>
              <a:gd name="connsiteY7" fmla="*/ 0 h 830997"/>
              <a:gd name="connsiteX8" fmla="*/ 3651077 w 10599900"/>
              <a:gd name="connsiteY8" fmla="*/ 0 h 830997"/>
              <a:gd name="connsiteX9" fmla="*/ 4027962 w 10599900"/>
              <a:gd name="connsiteY9" fmla="*/ 0 h 830997"/>
              <a:gd name="connsiteX10" fmla="*/ 4510846 w 10599900"/>
              <a:gd name="connsiteY10" fmla="*/ 0 h 830997"/>
              <a:gd name="connsiteX11" fmla="*/ 5099730 w 10599900"/>
              <a:gd name="connsiteY11" fmla="*/ 0 h 830997"/>
              <a:gd name="connsiteX12" fmla="*/ 5900611 w 10599900"/>
              <a:gd name="connsiteY12" fmla="*/ 0 h 830997"/>
              <a:gd name="connsiteX13" fmla="*/ 6701492 w 10599900"/>
              <a:gd name="connsiteY13" fmla="*/ 0 h 830997"/>
              <a:gd name="connsiteX14" fmla="*/ 7502374 w 10599900"/>
              <a:gd name="connsiteY14" fmla="*/ 0 h 830997"/>
              <a:gd name="connsiteX15" fmla="*/ 8091257 w 10599900"/>
              <a:gd name="connsiteY15" fmla="*/ 0 h 830997"/>
              <a:gd name="connsiteX16" fmla="*/ 8680140 w 10599900"/>
              <a:gd name="connsiteY16" fmla="*/ 0 h 830997"/>
              <a:gd name="connsiteX17" fmla="*/ 9057026 w 10599900"/>
              <a:gd name="connsiteY17" fmla="*/ 0 h 830997"/>
              <a:gd name="connsiteX18" fmla="*/ 9857907 w 10599900"/>
              <a:gd name="connsiteY18" fmla="*/ 0 h 830997"/>
              <a:gd name="connsiteX19" fmla="*/ 10599900 w 10599900"/>
              <a:gd name="connsiteY19" fmla="*/ 0 h 830997"/>
              <a:gd name="connsiteX20" fmla="*/ 10599900 w 10599900"/>
              <a:gd name="connsiteY20" fmla="*/ 390569 h 830997"/>
              <a:gd name="connsiteX21" fmla="*/ 10599900 w 10599900"/>
              <a:gd name="connsiteY21" fmla="*/ 830997 h 830997"/>
              <a:gd name="connsiteX22" fmla="*/ 9905018 w 10599900"/>
              <a:gd name="connsiteY22" fmla="*/ 830997 h 830997"/>
              <a:gd name="connsiteX23" fmla="*/ 9422133 w 10599900"/>
              <a:gd name="connsiteY23" fmla="*/ 830997 h 830997"/>
              <a:gd name="connsiteX24" fmla="*/ 8939249 w 10599900"/>
              <a:gd name="connsiteY24" fmla="*/ 830997 h 830997"/>
              <a:gd name="connsiteX25" fmla="*/ 8456365 w 10599900"/>
              <a:gd name="connsiteY25" fmla="*/ 830997 h 830997"/>
              <a:gd name="connsiteX26" fmla="*/ 8079479 w 10599900"/>
              <a:gd name="connsiteY26" fmla="*/ 830997 h 830997"/>
              <a:gd name="connsiteX27" fmla="*/ 7278598 w 10599900"/>
              <a:gd name="connsiteY27" fmla="*/ 830997 h 830997"/>
              <a:gd name="connsiteX28" fmla="*/ 6583716 w 10599900"/>
              <a:gd name="connsiteY28" fmla="*/ 830997 h 830997"/>
              <a:gd name="connsiteX29" fmla="*/ 6100831 w 10599900"/>
              <a:gd name="connsiteY29" fmla="*/ 830997 h 830997"/>
              <a:gd name="connsiteX30" fmla="*/ 5617947 w 10599900"/>
              <a:gd name="connsiteY30" fmla="*/ 830997 h 830997"/>
              <a:gd name="connsiteX31" fmla="*/ 5029064 w 10599900"/>
              <a:gd name="connsiteY31" fmla="*/ 830997 h 830997"/>
              <a:gd name="connsiteX32" fmla="*/ 4228182 w 10599900"/>
              <a:gd name="connsiteY32" fmla="*/ 830997 h 830997"/>
              <a:gd name="connsiteX33" fmla="*/ 3851297 w 10599900"/>
              <a:gd name="connsiteY33" fmla="*/ 830997 h 830997"/>
              <a:gd name="connsiteX34" fmla="*/ 3262414 w 10599900"/>
              <a:gd name="connsiteY34" fmla="*/ 830997 h 830997"/>
              <a:gd name="connsiteX35" fmla="*/ 2885528 w 10599900"/>
              <a:gd name="connsiteY35" fmla="*/ 830997 h 830997"/>
              <a:gd name="connsiteX36" fmla="*/ 2084647 w 10599900"/>
              <a:gd name="connsiteY36" fmla="*/ 830997 h 830997"/>
              <a:gd name="connsiteX37" fmla="*/ 1389765 w 10599900"/>
              <a:gd name="connsiteY37" fmla="*/ 830997 h 830997"/>
              <a:gd name="connsiteX38" fmla="*/ 588883 w 10599900"/>
              <a:gd name="connsiteY38" fmla="*/ 830997 h 830997"/>
              <a:gd name="connsiteX39" fmla="*/ 0 w 10599900"/>
              <a:gd name="connsiteY39" fmla="*/ 830997 h 830997"/>
              <a:gd name="connsiteX40" fmla="*/ 0 w 10599900"/>
              <a:gd name="connsiteY40" fmla="*/ 423808 h 830997"/>
              <a:gd name="connsiteX41" fmla="*/ 0 w 10599900"/>
              <a:gd name="connsiteY41" fmla="*/ 0 h 830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0599900" h="830997" extrusionOk="0">
                <a:moveTo>
                  <a:pt x="0" y="0"/>
                </a:moveTo>
                <a:cubicBezTo>
                  <a:pt x="111983" y="-6994"/>
                  <a:pt x="209948" y="13801"/>
                  <a:pt x="270886" y="0"/>
                </a:cubicBezTo>
                <a:cubicBezTo>
                  <a:pt x="331824" y="-13801"/>
                  <a:pt x="495029" y="27974"/>
                  <a:pt x="647772" y="0"/>
                </a:cubicBezTo>
                <a:cubicBezTo>
                  <a:pt x="800515" y="-27974"/>
                  <a:pt x="1112200" y="15798"/>
                  <a:pt x="1448653" y="0"/>
                </a:cubicBezTo>
                <a:cubicBezTo>
                  <a:pt x="1785106" y="-15798"/>
                  <a:pt x="1869247" y="23205"/>
                  <a:pt x="2037536" y="0"/>
                </a:cubicBezTo>
                <a:cubicBezTo>
                  <a:pt x="2205825" y="-23205"/>
                  <a:pt x="2414331" y="34404"/>
                  <a:pt x="2626420" y="0"/>
                </a:cubicBezTo>
                <a:cubicBezTo>
                  <a:pt x="2838509" y="-34404"/>
                  <a:pt x="2840747" y="27742"/>
                  <a:pt x="3003305" y="0"/>
                </a:cubicBezTo>
                <a:cubicBezTo>
                  <a:pt x="3165863" y="-27742"/>
                  <a:pt x="3161763" y="14893"/>
                  <a:pt x="3274191" y="0"/>
                </a:cubicBezTo>
                <a:cubicBezTo>
                  <a:pt x="3386619" y="-14893"/>
                  <a:pt x="3477170" y="27447"/>
                  <a:pt x="3651077" y="0"/>
                </a:cubicBezTo>
                <a:cubicBezTo>
                  <a:pt x="3824984" y="-27447"/>
                  <a:pt x="3927695" y="26706"/>
                  <a:pt x="4027962" y="0"/>
                </a:cubicBezTo>
                <a:cubicBezTo>
                  <a:pt x="4128230" y="-26706"/>
                  <a:pt x="4291130" y="2976"/>
                  <a:pt x="4510846" y="0"/>
                </a:cubicBezTo>
                <a:cubicBezTo>
                  <a:pt x="4730562" y="-2976"/>
                  <a:pt x="4875503" y="27681"/>
                  <a:pt x="5099730" y="0"/>
                </a:cubicBezTo>
                <a:cubicBezTo>
                  <a:pt x="5323957" y="-27681"/>
                  <a:pt x="5718614" y="81861"/>
                  <a:pt x="5900611" y="0"/>
                </a:cubicBezTo>
                <a:cubicBezTo>
                  <a:pt x="6082608" y="-81861"/>
                  <a:pt x="6373107" y="22268"/>
                  <a:pt x="6701492" y="0"/>
                </a:cubicBezTo>
                <a:cubicBezTo>
                  <a:pt x="7029877" y="-22268"/>
                  <a:pt x="7219797" y="2548"/>
                  <a:pt x="7502374" y="0"/>
                </a:cubicBezTo>
                <a:cubicBezTo>
                  <a:pt x="7784951" y="-2548"/>
                  <a:pt x="7809392" y="34898"/>
                  <a:pt x="8091257" y="0"/>
                </a:cubicBezTo>
                <a:cubicBezTo>
                  <a:pt x="8373122" y="-34898"/>
                  <a:pt x="8452008" y="42546"/>
                  <a:pt x="8680140" y="0"/>
                </a:cubicBezTo>
                <a:cubicBezTo>
                  <a:pt x="8908272" y="-42546"/>
                  <a:pt x="8962481" y="19207"/>
                  <a:pt x="9057026" y="0"/>
                </a:cubicBezTo>
                <a:cubicBezTo>
                  <a:pt x="9151571" y="-19207"/>
                  <a:pt x="9549970" y="84924"/>
                  <a:pt x="9857907" y="0"/>
                </a:cubicBezTo>
                <a:cubicBezTo>
                  <a:pt x="10165844" y="-84924"/>
                  <a:pt x="10299424" y="39916"/>
                  <a:pt x="10599900" y="0"/>
                </a:cubicBezTo>
                <a:cubicBezTo>
                  <a:pt x="10617719" y="78691"/>
                  <a:pt x="10556100" y="279036"/>
                  <a:pt x="10599900" y="390569"/>
                </a:cubicBezTo>
                <a:cubicBezTo>
                  <a:pt x="10643700" y="502102"/>
                  <a:pt x="10553498" y="711345"/>
                  <a:pt x="10599900" y="830997"/>
                </a:cubicBezTo>
                <a:cubicBezTo>
                  <a:pt x="10408707" y="847523"/>
                  <a:pt x="10056127" y="802580"/>
                  <a:pt x="9905018" y="830997"/>
                </a:cubicBezTo>
                <a:cubicBezTo>
                  <a:pt x="9753909" y="859414"/>
                  <a:pt x="9573273" y="806579"/>
                  <a:pt x="9422133" y="830997"/>
                </a:cubicBezTo>
                <a:cubicBezTo>
                  <a:pt x="9270994" y="855415"/>
                  <a:pt x="9080536" y="773535"/>
                  <a:pt x="8939249" y="830997"/>
                </a:cubicBezTo>
                <a:cubicBezTo>
                  <a:pt x="8797962" y="888459"/>
                  <a:pt x="8563609" y="825828"/>
                  <a:pt x="8456365" y="830997"/>
                </a:cubicBezTo>
                <a:cubicBezTo>
                  <a:pt x="8349121" y="836166"/>
                  <a:pt x="8254468" y="819665"/>
                  <a:pt x="8079479" y="830997"/>
                </a:cubicBezTo>
                <a:cubicBezTo>
                  <a:pt x="7904490" y="842329"/>
                  <a:pt x="7666231" y="753723"/>
                  <a:pt x="7278598" y="830997"/>
                </a:cubicBezTo>
                <a:cubicBezTo>
                  <a:pt x="6890965" y="908271"/>
                  <a:pt x="6741253" y="811661"/>
                  <a:pt x="6583716" y="830997"/>
                </a:cubicBezTo>
                <a:cubicBezTo>
                  <a:pt x="6426179" y="850333"/>
                  <a:pt x="6250619" y="776517"/>
                  <a:pt x="6100831" y="830997"/>
                </a:cubicBezTo>
                <a:cubicBezTo>
                  <a:pt x="5951043" y="885477"/>
                  <a:pt x="5796159" y="811218"/>
                  <a:pt x="5617947" y="830997"/>
                </a:cubicBezTo>
                <a:cubicBezTo>
                  <a:pt x="5439735" y="850776"/>
                  <a:pt x="5246772" y="768353"/>
                  <a:pt x="5029064" y="830997"/>
                </a:cubicBezTo>
                <a:cubicBezTo>
                  <a:pt x="4811356" y="893641"/>
                  <a:pt x="4448724" y="739017"/>
                  <a:pt x="4228182" y="830997"/>
                </a:cubicBezTo>
                <a:cubicBezTo>
                  <a:pt x="4007640" y="922977"/>
                  <a:pt x="4034900" y="823201"/>
                  <a:pt x="3851297" y="830997"/>
                </a:cubicBezTo>
                <a:cubicBezTo>
                  <a:pt x="3667694" y="838793"/>
                  <a:pt x="3416976" y="817828"/>
                  <a:pt x="3262414" y="830997"/>
                </a:cubicBezTo>
                <a:cubicBezTo>
                  <a:pt x="3107852" y="844166"/>
                  <a:pt x="3002671" y="802043"/>
                  <a:pt x="2885528" y="830997"/>
                </a:cubicBezTo>
                <a:cubicBezTo>
                  <a:pt x="2768385" y="859951"/>
                  <a:pt x="2442667" y="742053"/>
                  <a:pt x="2084647" y="830997"/>
                </a:cubicBezTo>
                <a:cubicBezTo>
                  <a:pt x="1726627" y="919941"/>
                  <a:pt x="1554320" y="816968"/>
                  <a:pt x="1389765" y="830997"/>
                </a:cubicBezTo>
                <a:cubicBezTo>
                  <a:pt x="1225210" y="845026"/>
                  <a:pt x="758423" y="751727"/>
                  <a:pt x="588883" y="830997"/>
                </a:cubicBezTo>
                <a:cubicBezTo>
                  <a:pt x="419343" y="910267"/>
                  <a:pt x="171514" y="821324"/>
                  <a:pt x="0" y="830997"/>
                </a:cubicBezTo>
                <a:cubicBezTo>
                  <a:pt x="-45979" y="717585"/>
                  <a:pt x="39381" y="606641"/>
                  <a:pt x="0" y="423808"/>
                </a:cubicBezTo>
                <a:cubicBezTo>
                  <a:pt x="-39381" y="240975"/>
                  <a:pt x="11122" y="145004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Jungo vous indique si la fiche Entrepreneur ou Utilisateur est bien créée sur le Portail.</a:t>
            </a:r>
          </a:p>
          <a:p>
            <a:pPr algn="just"/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cas d’échec, </a:t>
            </a:r>
            <a:r>
              <a:rPr lang="fr-FR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message explicite vous indiquera les raisons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afin de compléter les saisies ou vous retourner vers votre référent Jungo.</a:t>
            </a:r>
          </a:p>
        </p:txBody>
      </p:sp>
      <p:sp>
        <p:nvSpPr>
          <p:cNvPr id="15" name="Rectangle : avec coins arrondis en diagonale 14">
            <a:extLst>
              <a:ext uri="{FF2B5EF4-FFF2-40B4-BE49-F238E27FC236}">
                <a16:creationId xmlns:a16="http://schemas.microsoft.com/office/drawing/2014/main" id="{DA30B973-87E5-4F79-88A7-FA47CCFEB950}"/>
              </a:ext>
            </a:extLst>
          </p:cNvPr>
          <p:cNvSpPr/>
          <p:nvPr/>
        </p:nvSpPr>
        <p:spPr>
          <a:xfrm>
            <a:off x="551576" y="3678845"/>
            <a:ext cx="9436044" cy="494628"/>
          </a:xfrm>
          <a:prstGeom prst="round2DiagRect">
            <a:avLst/>
          </a:prstGeom>
          <a:solidFill>
            <a:schemeClr val="bg2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b="1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ENTREPRENEUR/ Message erreur pour création de la fiche Portail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135578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6BA767BD-F826-43ED-9F47-756CA72EEF7B}"/>
              </a:ext>
            </a:extLst>
          </p:cNvPr>
          <p:cNvCxnSpPr>
            <a:cxnSpLocks/>
          </p:cNvCxnSpPr>
          <p:nvPr/>
        </p:nvCxnSpPr>
        <p:spPr>
          <a:xfrm>
            <a:off x="551576" y="843814"/>
            <a:ext cx="9436044" cy="0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C1C18CD6-782F-4560-81A5-3E1B7AF2FED0}"/>
              </a:ext>
            </a:extLst>
          </p:cNvPr>
          <p:cNvSpPr txBox="1"/>
          <p:nvPr/>
        </p:nvSpPr>
        <p:spPr>
          <a:xfrm>
            <a:off x="451140" y="259039"/>
            <a:ext cx="8635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accent2"/>
                </a:solidFill>
              </a:rPr>
              <a:t>NOUVEAUTES SUR JUNGO / Au 25 avril</a:t>
            </a:r>
          </a:p>
        </p:txBody>
      </p:sp>
      <p:pic>
        <p:nvPicPr>
          <p:cNvPr id="8" name="Image 7" descr="Une image contenant jeu&#10;&#10;Description générée automatiquement">
            <a:extLst>
              <a:ext uri="{FF2B5EF4-FFF2-40B4-BE49-F238E27FC236}">
                <a16:creationId xmlns:a16="http://schemas.microsoft.com/office/drawing/2014/main" id="{9DA96F69-772A-4B86-85D9-8857FBCAEF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0248" y="194058"/>
            <a:ext cx="1099552" cy="706462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748FCAE0-5AE3-40CB-B7A8-6304A9E0D697}"/>
              </a:ext>
            </a:extLst>
          </p:cNvPr>
          <p:cNvSpPr txBox="1"/>
          <p:nvPr/>
        </p:nvSpPr>
        <p:spPr>
          <a:xfrm>
            <a:off x="551576" y="2265304"/>
            <a:ext cx="10599900" cy="830997"/>
          </a:xfrm>
          <a:custGeom>
            <a:avLst/>
            <a:gdLst>
              <a:gd name="connsiteX0" fmla="*/ 0 w 10599900"/>
              <a:gd name="connsiteY0" fmla="*/ 0 h 830997"/>
              <a:gd name="connsiteX1" fmla="*/ 270886 w 10599900"/>
              <a:gd name="connsiteY1" fmla="*/ 0 h 830997"/>
              <a:gd name="connsiteX2" fmla="*/ 647772 w 10599900"/>
              <a:gd name="connsiteY2" fmla="*/ 0 h 830997"/>
              <a:gd name="connsiteX3" fmla="*/ 1448653 w 10599900"/>
              <a:gd name="connsiteY3" fmla="*/ 0 h 830997"/>
              <a:gd name="connsiteX4" fmla="*/ 2037536 w 10599900"/>
              <a:gd name="connsiteY4" fmla="*/ 0 h 830997"/>
              <a:gd name="connsiteX5" fmla="*/ 2626420 w 10599900"/>
              <a:gd name="connsiteY5" fmla="*/ 0 h 830997"/>
              <a:gd name="connsiteX6" fmla="*/ 3003305 w 10599900"/>
              <a:gd name="connsiteY6" fmla="*/ 0 h 830997"/>
              <a:gd name="connsiteX7" fmla="*/ 3274191 w 10599900"/>
              <a:gd name="connsiteY7" fmla="*/ 0 h 830997"/>
              <a:gd name="connsiteX8" fmla="*/ 3651077 w 10599900"/>
              <a:gd name="connsiteY8" fmla="*/ 0 h 830997"/>
              <a:gd name="connsiteX9" fmla="*/ 4027962 w 10599900"/>
              <a:gd name="connsiteY9" fmla="*/ 0 h 830997"/>
              <a:gd name="connsiteX10" fmla="*/ 4510846 w 10599900"/>
              <a:gd name="connsiteY10" fmla="*/ 0 h 830997"/>
              <a:gd name="connsiteX11" fmla="*/ 5099730 w 10599900"/>
              <a:gd name="connsiteY11" fmla="*/ 0 h 830997"/>
              <a:gd name="connsiteX12" fmla="*/ 5900611 w 10599900"/>
              <a:gd name="connsiteY12" fmla="*/ 0 h 830997"/>
              <a:gd name="connsiteX13" fmla="*/ 6701492 w 10599900"/>
              <a:gd name="connsiteY13" fmla="*/ 0 h 830997"/>
              <a:gd name="connsiteX14" fmla="*/ 7502374 w 10599900"/>
              <a:gd name="connsiteY14" fmla="*/ 0 h 830997"/>
              <a:gd name="connsiteX15" fmla="*/ 8091257 w 10599900"/>
              <a:gd name="connsiteY15" fmla="*/ 0 h 830997"/>
              <a:gd name="connsiteX16" fmla="*/ 8680140 w 10599900"/>
              <a:gd name="connsiteY16" fmla="*/ 0 h 830997"/>
              <a:gd name="connsiteX17" fmla="*/ 9057026 w 10599900"/>
              <a:gd name="connsiteY17" fmla="*/ 0 h 830997"/>
              <a:gd name="connsiteX18" fmla="*/ 9857907 w 10599900"/>
              <a:gd name="connsiteY18" fmla="*/ 0 h 830997"/>
              <a:gd name="connsiteX19" fmla="*/ 10599900 w 10599900"/>
              <a:gd name="connsiteY19" fmla="*/ 0 h 830997"/>
              <a:gd name="connsiteX20" fmla="*/ 10599900 w 10599900"/>
              <a:gd name="connsiteY20" fmla="*/ 390569 h 830997"/>
              <a:gd name="connsiteX21" fmla="*/ 10599900 w 10599900"/>
              <a:gd name="connsiteY21" fmla="*/ 830997 h 830997"/>
              <a:gd name="connsiteX22" fmla="*/ 9905018 w 10599900"/>
              <a:gd name="connsiteY22" fmla="*/ 830997 h 830997"/>
              <a:gd name="connsiteX23" fmla="*/ 9422133 w 10599900"/>
              <a:gd name="connsiteY23" fmla="*/ 830997 h 830997"/>
              <a:gd name="connsiteX24" fmla="*/ 8939249 w 10599900"/>
              <a:gd name="connsiteY24" fmla="*/ 830997 h 830997"/>
              <a:gd name="connsiteX25" fmla="*/ 8456365 w 10599900"/>
              <a:gd name="connsiteY25" fmla="*/ 830997 h 830997"/>
              <a:gd name="connsiteX26" fmla="*/ 8079479 w 10599900"/>
              <a:gd name="connsiteY26" fmla="*/ 830997 h 830997"/>
              <a:gd name="connsiteX27" fmla="*/ 7278598 w 10599900"/>
              <a:gd name="connsiteY27" fmla="*/ 830997 h 830997"/>
              <a:gd name="connsiteX28" fmla="*/ 6583716 w 10599900"/>
              <a:gd name="connsiteY28" fmla="*/ 830997 h 830997"/>
              <a:gd name="connsiteX29" fmla="*/ 6100831 w 10599900"/>
              <a:gd name="connsiteY29" fmla="*/ 830997 h 830997"/>
              <a:gd name="connsiteX30" fmla="*/ 5617947 w 10599900"/>
              <a:gd name="connsiteY30" fmla="*/ 830997 h 830997"/>
              <a:gd name="connsiteX31" fmla="*/ 5029064 w 10599900"/>
              <a:gd name="connsiteY31" fmla="*/ 830997 h 830997"/>
              <a:gd name="connsiteX32" fmla="*/ 4228182 w 10599900"/>
              <a:gd name="connsiteY32" fmla="*/ 830997 h 830997"/>
              <a:gd name="connsiteX33" fmla="*/ 3851297 w 10599900"/>
              <a:gd name="connsiteY33" fmla="*/ 830997 h 830997"/>
              <a:gd name="connsiteX34" fmla="*/ 3262414 w 10599900"/>
              <a:gd name="connsiteY34" fmla="*/ 830997 h 830997"/>
              <a:gd name="connsiteX35" fmla="*/ 2885528 w 10599900"/>
              <a:gd name="connsiteY35" fmla="*/ 830997 h 830997"/>
              <a:gd name="connsiteX36" fmla="*/ 2084647 w 10599900"/>
              <a:gd name="connsiteY36" fmla="*/ 830997 h 830997"/>
              <a:gd name="connsiteX37" fmla="*/ 1389765 w 10599900"/>
              <a:gd name="connsiteY37" fmla="*/ 830997 h 830997"/>
              <a:gd name="connsiteX38" fmla="*/ 588883 w 10599900"/>
              <a:gd name="connsiteY38" fmla="*/ 830997 h 830997"/>
              <a:gd name="connsiteX39" fmla="*/ 0 w 10599900"/>
              <a:gd name="connsiteY39" fmla="*/ 830997 h 830997"/>
              <a:gd name="connsiteX40" fmla="*/ 0 w 10599900"/>
              <a:gd name="connsiteY40" fmla="*/ 423808 h 830997"/>
              <a:gd name="connsiteX41" fmla="*/ 0 w 10599900"/>
              <a:gd name="connsiteY41" fmla="*/ 0 h 830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0599900" h="830997" extrusionOk="0">
                <a:moveTo>
                  <a:pt x="0" y="0"/>
                </a:moveTo>
                <a:cubicBezTo>
                  <a:pt x="111983" y="-6994"/>
                  <a:pt x="209948" y="13801"/>
                  <a:pt x="270886" y="0"/>
                </a:cubicBezTo>
                <a:cubicBezTo>
                  <a:pt x="331824" y="-13801"/>
                  <a:pt x="495029" y="27974"/>
                  <a:pt x="647772" y="0"/>
                </a:cubicBezTo>
                <a:cubicBezTo>
                  <a:pt x="800515" y="-27974"/>
                  <a:pt x="1112200" y="15798"/>
                  <a:pt x="1448653" y="0"/>
                </a:cubicBezTo>
                <a:cubicBezTo>
                  <a:pt x="1785106" y="-15798"/>
                  <a:pt x="1869247" y="23205"/>
                  <a:pt x="2037536" y="0"/>
                </a:cubicBezTo>
                <a:cubicBezTo>
                  <a:pt x="2205825" y="-23205"/>
                  <a:pt x="2414331" y="34404"/>
                  <a:pt x="2626420" y="0"/>
                </a:cubicBezTo>
                <a:cubicBezTo>
                  <a:pt x="2838509" y="-34404"/>
                  <a:pt x="2840747" y="27742"/>
                  <a:pt x="3003305" y="0"/>
                </a:cubicBezTo>
                <a:cubicBezTo>
                  <a:pt x="3165863" y="-27742"/>
                  <a:pt x="3161763" y="14893"/>
                  <a:pt x="3274191" y="0"/>
                </a:cubicBezTo>
                <a:cubicBezTo>
                  <a:pt x="3386619" y="-14893"/>
                  <a:pt x="3477170" y="27447"/>
                  <a:pt x="3651077" y="0"/>
                </a:cubicBezTo>
                <a:cubicBezTo>
                  <a:pt x="3824984" y="-27447"/>
                  <a:pt x="3927695" y="26706"/>
                  <a:pt x="4027962" y="0"/>
                </a:cubicBezTo>
                <a:cubicBezTo>
                  <a:pt x="4128230" y="-26706"/>
                  <a:pt x="4291130" y="2976"/>
                  <a:pt x="4510846" y="0"/>
                </a:cubicBezTo>
                <a:cubicBezTo>
                  <a:pt x="4730562" y="-2976"/>
                  <a:pt x="4875503" y="27681"/>
                  <a:pt x="5099730" y="0"/>
                </a:cubicBezTo>
                <a:cubicBezTo>
                  <a:pt x="5323957" y="-27681"/>
                  <a:pt x="5718614" y="81861"/>
                  <a:pt x="5900611" y="0"/>
                </a:cubicBezTo>
                <a:cubicBezTo>
                  <a:pt x="6082608" y="-81861"/>
                  <a:pt x="6373107" y="22268"/>
                  <a:pt x="6701492" y="0"/>
                </a:cubicBezTo>
                <a:cubicBezTo>
                  <a:pt x="7029877" y="-22268"/>
                  <a:pt x="7219797" y="2548"/>
                  <a:pt x="7502374" y="0"/>
                </a:cubicBezTo>
                <a:cubicBezTo>
                  <a:pt x="7784951" y="-2548"/>
                  <a:pt x="7809392" y="34898"/>
                  <a:pt x="8091257" y="0"/>
                </a:cubicBezTo>
                <a:cubicBezTo>
                  <a:pt x="8373122" y="-34898"/>
                  <a:pt x="8452008" y="42546"/>
                  <a:pt x="8680140" y="0"/>
                </a:cubicBezTo>
                <a:cubicBezTo>
                  <a:pt x="8908272" y="-42546"/>
                  <a:pt x="8962481" y="19207"/>
                  <a:pt x="9057026" y="0"/>
                </a:cubicBezTo>
                <a:cubicBezTo>
                  <a:pt x="9151571" y="-19207"/>
                  <a:pt x="9549970" y="84924"/>
                  <a:pt x="9857907" y="0"/>
                </a:cubicBezTo>
                <a:cubicBezTo>
                  <a:pt x="10165844" y="-84924"/>
                  <a:pt x="10299424" y="39916"/>
                  <a:pt x="10599900" y="0"/>
                </a:cubicBezTo>
                <a:cubicBezTo>
                  <a:pt x="10617719" y="78691"/>
                  <a:pt x="10556100" y="279036"/>
                  <a:pt x="10599900" y="390569"/>
                </a:cubicBezTo>
                <a:cubicBezTo>
                  <a:pt x="10643700" y="502102"/>
                  <a:pt x="10553498" y="711345"/>
                  <a:pt x="10599900" y="830997"/>
                </a:cubicBezTo>
                <a:cubicBezTo>
                  <a:pt x="10408707" y="847523"/>
                  <a:pt x="10056127" y="802580"/>
                  <a:pt x="9905018" y="830997"/>
                </a:cubicBezTo>
                <a:cubicBezTo>
                  <a:pt x="9753909" y="859414"/>
                  <a:pt x="9573273" y="806579"/>
                  <a:pt x="9422133" y="830997"/>
                </a:cubicBezTo>
                <a:cubicBezTo>
                  <a:pt x="9270994" y="855415"/>
                  <a:pt x="9080536" y="773535"/>
                  <a:pt x="8939249" y="830997"/>
                </a:cubicBezTo>
                <a:cubicBezTo>
                  <a:pt x="8797962" y="888459"/>
                  <a:pt x="8563609" y="825828"/>
                  <a:pt x="8456365" y="830997"/>
                </a:cubicBezTo>
                <a:cubicBezTo>
                  <a:pt x="8349121" y="836166"/>
                  <a:pt x="8254468" y="819665"/>
                  <a:pt x="8079479" y="830997"/>
                </a:cubicBezTo>
                <a:cubicBezTo>
                  <a:pt x="7904490" y="842329"/>
                  <a:pt x="7666231" y="753723"/>
                  <a:pt x="7278598" y="830997"/>
                </a:cubicBezTo>
                <a:cubicBezTo>
                  <a:pt x="6890965" y="908271"/>
                  <a:pt x="6741253" y="811661"/>
                  <a:pt x="6583716" y="830997"/>
                </a:cubicBezTo>
                <a:cubicBezTo>
                  <a:pt x="6426179" y="850333"/>
                  <a:pt x="6250619" y="776517"/>
                  <a:pt x="6100831" y="830997"/>
                </a:cubicBezTo>
                <a:cubicBezTo>
                  <a:pt x="5951043" y="885477"/>
                  <a:pt x="5796159" y="811218"/>
                  <a:pt x="5617947" y="830997"/>
                </a:cubicBezTo>
                <a:cubicBezTo>
                  <a:pt x="5439735" y="850776"/>
                  <a:pt x="5246772" y="768353"/>
                  <a:pt x="5029064" y="830997"/>
                </a:cubicBezTo>
                <a:cubicBezTo>
                  <a:pt x="4811356" y="893641"/>
                  <a:pt x="4448724" y="739017"/>
                  <a:pt x="4228182" y="830997"/>
                </a:cubicBezTo>
                <a:cubicBezTo>
                  <a:pt x="4007640" y="922977"/>
                  <a:pt x="4034900" y="823201"/>
                  <a:pt x="3851297" y="830997"/>
                </a:cubicBezTo>
                <a:cubicBezTo>
                  <a:pt x="3667694" y="838793"/>
                  <a:pt x="3416976" y="817828"/>
                  <a:pt x="3262414" y="830997"/>
                </a:cubicBezTo>
                <a:cubicBezTo>
                  <a:pt x="3107852" y="844166"/>
                  <a:pt x="3002671" y="802043"/>
                  <a:pt x="2885528" y="830997"/>
                </a:cubicBezTo>
                <a:cubicBezTo>
                  <a:pt x="2768385" y="859951"/>
                  <a:pt x="2442667" y="742053"/>
                  <a:pt x="2084647" y="830997"/>
                </a:cubicBezTo>
                <a:cubicBezTo>
                  <a:pt x="1726627" y="919941"/>
                  <a:pt x="1554320" y="816968"/>
                  <a:pt x="1389765" y="830997"/>
                </a:cubicBezTo>
                <a:cubicBezTo>
                  <a:pt x="1225210" y="845026"/>
                  <a:pt x="758423" y="751727"/>
                  <a:pt x="588883" y="830997"/>
                </a:cubicBezTo>
                <a:cubicBezTo>
                  <a:pt x="419343" y="910267"/>
                  <a:pt x="171514" y="821324"/>
                  <a:pt x="0" y="830997"/>
                </a:cubicBezTo>
                <a:cubicBezTo>
                  <a:pt x="-45979" y="717585"/>
                  <a:pt x="39381" y="606641"/>
                  <a:pt x="0" y="423808"/>
                </a:cubicBezTo>
                <a:cubicBezTo>
                  <a:pt x="-39381" y="240975"/>
                  <a:pt x="11122" y="145004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16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Nouveauté : 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Lors de l’accès au Bureau Virtuel sur Jungo, </a:t>
            </a:r>
            <a:r>
              <a:rPr lang="fr-FR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message vous indique si vous avez ou non saisi le projet de l’entrepreneur </a:t>
            </a:r>
            <a:r>
              <a:rPr lang="fr-FR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(voir sur la fiche Entrepreneur-onglet Caractéristiques-coche BV).</a:t>
            </a:r>
          </a:p>
          <a:p>
            <a:pPr algn="just"/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ce n’est pas le cas, on vous informe que l’entrepreneur n’aura pas accès aux informations sur l’espace Timeline du BV.</a:t>
            </a:r>
          </a:p>
        </p:txBody>
      </p:sp>
      <p:sp>
        <p:nvSpPr>
          <p:cNvPr id="2" name="Rectangle : avec coins arrondis en diagonale 1">
            <a:extLst>
              <a:ext uri="{FF2B5EF4-FFF2-40B4-BE49-F238E27FC236}">
                <a16:creationId xmlns:a16="http://schemas.microsoft.com/office/drawing/2014/main" id="{642AD653-1506-4F6E-A8A6-21AB4F9147F2}"/>
              </a:ext>
            </a:extLst>
          </p:cNvPr>
          <p:cNvSpPr/>
          <p:nvPr/>
        </p:nvSpPr>
        <p:spPr>
          <a:xfrm>
            <a:off x="551576" y="1371825"/>
            <a:ext cx="6563928" cy="494628"/>
          </a:xfrm>
          <a:prstGeom prst="round2DiagRect">
            <a:avLst/>
          </a:prstGeom>
          <a:solidFill>
            <a:schemeClr val="bg2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b="1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ENTREPRENEUR/ Droit d’accès Bureau Virtuel</a:t>
            </a:r>
            <a:endParaRPr lang="fr-FR" sz="2400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F840B01-D311-4A9E-A41E-7C1FC449A037}"/>
              </a:ext>
            </a:extLst>
          </p:cNvPr>
          <p:cNvSpPr txBox="1"/>
          <p:nvPr/>
        </p:nvSpPr>
        <p:spPr>
          <a:xfrm>
            <a:off x="3026981" y="3294345"/>
            <a:ext cx="32531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00B050"/>
                </a:solidFill>
              </a:rPr>
              <a:t>Entrepreneur/ Caractéristiques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FA5A434-127A-43DB-8D2E-76B60B7D46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1574" y="3670733"/>
            <a:ext cx="7984733" cy="3149403"/>
          </a:xfrm>
          <a:prstGeom prst="rect">
            <a:avLst/>
          </a:prstGeom>
          <a:ln>
            <a:solidFill>
              <a:srgbClr val="2F479E"/>
            </a:solidFill>
          </a:ln>
        </p:spPr>
      </p:pic>
    </p:spTree>
    <p:extLst>
      <p:ext uri="{BB962C8B-B14F-4D97-AF65-F5344CB8AC3E}">
        <p14:creationId xmlns:p14="http://schemas.microsoft.com/office/powerpoint/2010/main" val="249607301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5579</TotalTime>
  <Words>1419</Words>
  <Application>Microsoft Office PowerPoint</Application>
  <PresentationFormat>Grand écran</PresentationFormat>
  <Paragraphs>136</Paragraphs>
  <Slides>24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Courier New</vt:lpstr>
      <vt:lpstr>ITC Avant Garde Std Bk</vt:lpstr>
      <vt:lpstr>Thème Office</vt:lpstr>
      <vt:lpstr>RDV JUNGO Actualités – Utilisation</vt:lpstr>
      <vt:lpstr>Présentation PowerPoint</vt:lpstr>
      <vt:lpstr>RAPPEL CONSIGNES  MANTIS</vt:lpstr>
      <vt:lpstr>Présentation PowerPoint</vt:lpstr>
      <vt:lpstr>Présentation PowerPoint</vt:lpstr>
      <vt:lpstr>Présentation PowerPoint</vt:lpstr>
      <vt:lpstr>|NOUVEAUTES| au 25 avril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| A SAVOIR et BONNES PRATIQUES|</vt:lpstr>
      <vt:lpstr>Présentation PowerPoint</vt:lpstr>
      <vt:lpstr>Présentation PowerPoint</vt:lpstr>
      <vt:lpstr>|A DISCUTER| Modifications à valider</vt:lpstr>
      <vt:lpstr>Présentation PowerPoint</vt:lpstr>
      <vt:lpstr>Présentation PowerPoint</vt:lpstr>
      <vt:lpstr>MERCI  DE VOTRE ATTENTION  et PARTICIPATION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Alexandra Guitton</dc:creator>
  <cp:lastModifiedBy>Alexandra Guitton</cp:lastModifiedBy>
  <cp:revision>167</cp:revision>
  <dcterms:created xsi:type="dcterms:W3CDTF">2020-06-25T16:47:11Z</dcterms:created>
  <dcterms:modified xsi:type="dcterms:W3CDTF">2022-04-26T13:56:03Z</dcterms:modified>
</cp:coreProperties>
</file>